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4" r:id="rId3"/>
    <p:sldId id="260" r:id="rId4"/>
    <p:sldId id="259" r:id="rId5"/>
    <p:sldId id="265" r:id="rId6"/>
    <p:sldId id="269" r:id="rId7"/>
    <p:sldId id="270" r:id="rId8"/>
    <p:sldId id="274" r:id="rId9"/>
    <p:sldId id="266" r:id="rId10"/>
    <p:sldId id="293" r:id="rId11"/>
    <p:sldId id="294" r:id="rId12"/>
    <p:sldId id="278" r:id="rId13"/>
    <p:sldId id="275" r:id="rId14"/>
    <p:sldId id="276" r:id="rId15"/>
    <p:sldId id="295" r:id="rId16"/>
    <p:sldId id="282" r:id="rId17"/>
    <p:sldId id="284" r:id="rId18"/>
    <p:sldId id="286" r:id="rId19"/>
    <p:sldId id="267" r:id="rId20"/>
    <p:sldId id="288" r:id="rId21"/>
    <p:sldId id="297" r:id="rId22"/>
    <p:sldId id="268" r:id="rId23"/>
    <p:sldId id="298" r:id="rId24"/>
    <p:sldId id="302" r:id="rId25"/>
    <p:sldId id="306" r:id="rId26"/>
    <p:sldId id="307" r:id="rId27"/>
    <p:sldId id="344" r:id="rId28"/>
    <p:sldId id="308" r:id="rId29"/>
    <p:sldId id="338" r:id="rId30"/>
    <p:sldId id="339" r:id="rId31"/>
    <p:sldId id="340" r:id="rId32"/>
    <p:sldId id="341" r:id="rId33"/>
    <p:sldId id="342"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CC"/>
    <a:srgbClr val="FFFF66"/>
    <a:srgbClr val="66FF99"/>
    <a:srgbClr val="0099FF"/>
    <a:srgbClr val="CC0000"/>
    <a:srgbClr val="FF7C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88400" autoAdjust="0"/>
  </p:normalViewPr>
  <p:slideViewPr>
    <p:cSldViewPr snapToGrid="0">
      <p:cViewPr varScale="1">
        <p:scale>
          <a:sx n="53" d="100"/>
          <a:sy n="53" d="100"/>
        </p:scale>
        <p:origin x="136" y="40"/>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41693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[Refs: https://en.wikipedia.org/wiki/INT_(x86_instruction)#INT3</a:t>
            </a:r>
          </a:p>
          <a:p>
            <a:r>
              <a:rPr lang="en-US" dirty="0"/>
              <a:t>         “Bringing Virtualization to the x86 Architecture with the Original VMware Workstation” http://www.cs.columbia.edu/~cdall/candidacy/pdf/Bugnion2012.pdf</a:t>
            </a:r>
          </a:p>
          <a:p>
            <a:r>
              <a:rPr lang="en-US" dirty="0"/>
              <a:t>           “A Comparison of Software and Hardware Techniques for x86 Virtualization” https://www.vmware.com/pdf/asplos235_adams.pdf</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297631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in Section 6.2.1 of Bugnion2012, this problem can be solved on systems like x86-64 that lack paging support. </a:t>
            </a:r>
            <a:r>
              <a:rPr lang="en-US" dirty="0" err="1"/>
              <a:t>Quoth</a:t>
            </a:r>
            <a:r>
              <a:rPr lang="en-US" dirty="0"/>
              <a:t> the paper: “We did evaluate alternatives that relied on paging rather than segmentation . . . Unfortunately, the design alternatives all had two major downsides: first, the x86 architecture defined only one single protection bit at the page level (pte.us). Since we require three levels of protection (VMM, guest kernel, guest applications), the VMM would need to maintain two distinct page tables: one for guest applications and VMM, the other for guest kernel (running at %</a:t>
            </a:r>
            <a:r>
              <a:rPr lang="en-US" dirty="0" err="1"/>
              <a:t>cpl</a:t>
            </a:r>
            <a:r>
              <a:rPr lang="en-US" dirty="0"/>
              <a:t>=3!) and VMM. Second, and probably most critically, binary translators always need a low-overhead and secure mechanism to access their own supporting data structures from within translated code. Without hardware segment limit checking, we would lose the opportunity to use hardware-based segmentation and instead would have had to build a software fault isolation framework.” Remember that the VMM needs to isolate the VMM from the guest OS and the guest apps, and the guest OS from the guest apps. On x86-32, this was done by placing the VMM at Ring 0, the guest OS at Ring 1, and the guest apps at Ring 3. The paging hardware only differentiates between “user” (Ring 3) and “supervisor” (Rings 0, 1, and 2), so paging can only protect the VMM and the guest OS from guest apps. However, segments can prevent Ring 1 guest OS code from accessing Ring 0 VMM code.]</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131316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41331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VM-level page fault only traps to the VMM if the page fault is induced by the EPT part of the page walk! In other words, if an address translation hits an unmapped region in the guest %cr3’s page table, the page fault is handled by the guest OS. However, if an address translation hits an unmapped region in the EPT’s page table, then the fault is sent to the VMM.]</a:t>
            </a:r>
          </a:p>
          <a:p>
            <a:r>
              <a:rPr lang="en-US" dirty="0"/>
              <a:t>[Even if non-root mode has disabled interrupts, the arrival of an interrupt will cause a trap to the VMM if non-root code is running. See page 56 of the reference below.]</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225405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103061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30899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78465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327551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32</a:t>
            </a:fld>
            <a:endParaRPr lang="en-US"/>
          </a:p>
        </p:txBody>
      </p:sp>
    </p:spTree>
    <p:extLst>
      <p:ext uri="{BB962C8B-B14F-4D97-AF65-F5344CB8AC3E}">
        <p14:creationId xmlns:p14="http://schemas.microsoft.com/office/powerpoint/2010/main" val="159218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Application Guard documentation refers to Hyper-V “containers,” but, as described in Reference [3], those “containers” are not Docker-style containers---they’re actually VMs.]</a:t>
            </a:r>
          </a:p>
          <a:p>
            <a:endParaRPr lang="en-US" dirty="0"/>
          </a:p>
          <a:p>
            <a:r>
              <a:rPr lang="en-US" dirty="0"/>
              <a:t>[Ref: [1] https://docs.microsoft.com/en-us/windows/security/threat-protection/windows-defender-application-guard/wd-app-guard-overview</a:t>
            </a:r>
          </a:p>
          <a:p>
            <a:r>
              <a:rPr lang="en-US" dirty="0"/>
              <a:t>        [2] http://www.miru.ch/demystifying-windows-defender-application-guard/</a:t>
            </a:r>
          </a:p>
          <a:p>
            <a:r>
              <a:rPr lang="en-US" dirty="0"/>
              <a:t>        [3] https://docs.microsoft.com/en-us/virtualization/windowscontainers/manage-containers/hyperv-container</a:t>
            </a:r>
          </a:p>
          <a:p>
            <a:r>
              <a:rPr lang="en-US" dirty="0"/>
              <a:t>        [4] https://www.itprotoday.com/windows-8/differences-between-windows-containers-and-hyper-v-containers-windows-server-2016</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24309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54581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372206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http://bochs.sourceforge.net/Virtualization_Without_Hardware_Final.pdf]</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3186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95345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precise definition of a “third-generation computer” isn’t important with respect to the pedagogical goals of the lecture. Basically, a third-generation computer (1) has distinct “user” and “supervisor” modes, with user mode only having access to a subset of the instructions and trapping upon executing a supervisor-privileged instruction; (2) the machine uses a </a:t>
            </a:r>
            <a:r>
              <a:rPr lang="en-US" dirty="0" err="1"/>
              <a:t>base+virt_addr</a:t>
            </a:r>
            <a:r>
              <a:rPr lang="en-US" dirty="0"/>
              <a:t> model to generate physical addresses; (3) there are no interrupts or IO instructions. Only the first requirement is actually a strong one. The latter two make the paper’s formal argument easier to prove. See here for more details: https://pdfs.semanticscholar.org/d800/009a27fbc8da40095f9ab59ef72441c654bb.pdf]</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42576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x86, an example of a privileged instruction is the instruction which invalidates a TLB entry. Only code that runs in Ring 0 should be able to invalidate a TLB entry.</a:t>
            </a:r>
          </a:p>
          <a:p>
            <a:endParaRPr lang="en-US" baseline="0" dirty="0"/>
          </a:p>
          <a:p>
            <a:r>
              <a:rPr lang="en-US" baseline="0" dirty="0"/>
              <a:t>[</a:t>
            </a:r>
            <a:r>
              <a:rPr lang="en-US" sz="1200" b="0" i="0" kern="1200" dirty="0">
                <a:solidFill>
                  <a:schemeClr val="tx1"/>
                </a:solidFill>
                <a:effectLst/>
                <a:latin typeface="+mn-lt"/>
                <a:ea typeface="+mn-ea"/>
                <a:cs typeface="+mn-cs"/>
              </a:rPr>
              <a:t>As described by ”</a:t>
            </a:r>
            <a:r>
              <a:rPr lang="en-US" dirty="0"/>
              <a:t>Bringing Virtualization to the x86 Architecture with the Original VMware Workstation”</a:t>
            </a:r>
            <a:r>
              <a:rPr lang="en-US" sz="1200" b="0" i="0" kern="1200" dirty="0">
                <a:solidFill>
                  <a:schemeClr val="tx1"/>
                </a:solidFill>
                <a:effectLst/>
                <a:latin typeface="+mn-lt"/>
                <a:ea typeface="+mn-ea"/>
                <a:cs typeface="+mn-cs"/>
              </a:rPr>
              <a:t> [http://www.cs.columbia.edu/~cdall/candidacy/pdf/Bugnion2012.pdf] (Section 6.2.1) an x86-32 can place the VMM in ring 0, the guest OS in ring 1, and the guest apps in ring 1, such that:</a:t>
            </a:r>
          </a:p>
          <a:p>
            <a:r>
              <a:rPr lang="en-US" sz="1200" b="0" i="0" kern="1200" dirty="0">
                <a:solidFill>
                  <a:schemeClr val="tx1"/>
                </a:solidFill>
                <a:effectLst/>
                <a:latin typeface="+mn-lt"/>
                <a:ea typeface="+mn-ea"/>
                <a:cs typeface="+mn-cs"/>
              </a:rPr>
              <a:t>*the VMM and the guest OS are protected from each other using segments (so that, even though the x86 MMU treats privilege levels 0--2 as supervisor </a:t>
            </a:r>
            <a:r>
              <a:rPr lang="en-US" sz="1200" b="0" i="0" kern="1200" dirty="0" err="1">
                <a:solidFill>
                  <a:schemeClr val="tx1"/>
                </a:solidFill>
                <a:effectLst/>
                <a:latin typeface="+mn-lt"/>
                <a:ea typeface="+mn-ea"/>
                <a:cs typeface="+mn-cs"/>
              </a:rPr>
              <a:t>w.r.t.</a:t>
            </a:r>
            <a:r>
              <a:rPr lang="en-US" sz="1200" b="0" i="0" kern="1200" dirty="0">
                <a:solidFill>
                  <a:schemeClr val="tx1"/>
                </a:solidFill>
                <a:effectLst/>
                <a:latin typeface="+mn-lt"/>
                <a:ea typeface="+mn-ea"/>
                <a:cs typeface="+mn-cs"/>
              </a:rPr>
              <a:t> to the u/s bit in page tables, the guest OS cannot access VMM memory);</a:t>
            </a:r>
          </a:p>
          <a:p>
            <a:r>
              <a:rPr lang="en-US" sz="1200" b="0" i="0" kern="1200" dirty="0">
                <a:solidFill>
                  <a:schemeClr val="tx1"/>
                </a:solidFill>
                <a:effectLst/>
                <a:latin typeface="+mn-lt"/>
                <a:ea typeface="+mn-ea"/>
                <a:cs typeface="+mn-cs"/>
              </a:rPr>
              <a:t>*the guest OS and the guest apps are protected from each other (because page protections will prevent the ring 3 guest apps from accessing ring 1 guest OS pages).</a:t>
            </a:r>
          </a:p>
          <a:p>
            <a:r>
              <a:rPr lang="en-US" sz="1200" b="0" i="0" kern="1200" dirty="0">
                <a:solidFill>
                  <a:schemeClr val="tx1"/>
                </a:solidFill>
                <a:effectLst/>
                <a:latin typeface="+mn-lt"/>
                <a:ea typeface="+mn-ea"/>
                <a:cs typeface="+mn-cs"/>
              </a:rPr>
              <a:t>However, x86-64 does not support segmentation! So, the guest OS has to be placed in Ring 3, to prevent the guest OS from being able to access hypervisor memory.]</a:t>
            </a:r>
          </a:p>
          <a:p>
            <a:endParaRPr lang="en-US" baseline="0" dirty="0"/>
          </a:p>
          <a:p>
            <a:r>
              <a:rPr lang="en-US" baseline="0" dirty="0"/>
              <a:t>[Ref: https://www.virtualbox.org/manual/ch10.html#hwvirt  //Section 10.5 describes how, when VirtualBox uses software virtualization,</a:t>
            </a:r>
          </a:p>
          <a:p>
            <a:r>
              <a:rPr lang="en-US" baseline="0" dirty="0"/>
              <a:t>                                                                                                //it puts the guest OS in Ring 1. This is nice because the guest OS will trap</a:t>
            </a:r>
          </a:p>
          <a:p>
            <a:r>
              <a:rPr lang="en-US" baseline="0" dirty="0"/>
              <a:t>                                                                                                //when executing privileged instructions, but not all sensitive instructions</a:t>
            </a:r>
          </a:p>
          <a:p>
            <a:r>
              <a:rPr lang="en-US" baseline="0" dirty="0"/>
              <a:t>                                                                                                //are privileged, so VirtualBox must perform dynamic binary translation.</a:t>
            </a:r>
          </a:p>
          <a:p>
            <a:r>
              <a:rPr lang="en-US" baseline="0" dirty="0"/>
              <a:t>    “Intel Virtualization Technology” by Uhlig et al. http://citeseerx.ist.psu.edu/viewdoc/download?doi=10.1.1.459.3814&amp;rep=rep1&amp;type=pdf</a:t>
            </a:r>
          </a:p>
          <a:p>
            <a:r>
              <a:rPr lang="en-US" baseline="0" dirty="0"/>
              <a:t>     //A great discussion of the challenges of virtualizing x86</a:t>
            </a:r>
          </a:p>
          <a:p>
            <a:r>
              <a:rPr lang="en-US" baseline="0" dirty="0"/>
              <a: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10277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50814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40195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“Analysis of the Intel</a:t>
            </a:r>
            <a:r>
              <a:rPr lang="en-US" baseline="0" dirty="0"/>
              <a:t> Pentium’s Ability To Support A Secure Virtual Machine Monitor” http://www.cse.psu.edu/~buu1/teaching/spring06/papers/analysis-pentium.pdf]</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48291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C55C2-A9FF-4545-9235-2292E47D6F50}"/>
              </a:ext>
            </a:extLst>
          </p:cNvPr>
          <p:cNvPicPr>
            <a:picLocks noChangeAspect="1"/>
          </p:cNvPicPr>
          <p:nvPr/>
        </p:nvPicPr>
        <p:blipFill>
          <a:blip r:embed="rId3"/>
          <a:stretch>
            <a:fillRect/>
          </a:stretch>
        </p:blipFill>
        <p:spPr>
          <a:xfrm>
            <a:off x="7401" y="0"/>
            <a:ext cx="2352418" cy="6858000"/>
          </a:xfrm>
          <a:prstGeom prst="rect">
            <a:avLst/>
          </a:prstGeom>
        </p:spPr>
      </p:pic>
      <p:pic>
        <p:nvPicPr>
          <p:cNvPr id="2050" name="Picture 2" descr="Related image">
            <a:extLst>
              <a:ext uri="{FF2B5EF4-FFF2-40B4-BE49-F238E27FC236}">
                <a16:creationId xmlns:a16="http://schemas.microsoft.com/office/drawing/2014/main" id="{6DDD8E8C-8A04-4B89-BDF7-0BA890143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37"/>
          <a:stretch/>
        </p:blipFill>
        <p:spPr bwMode="auto">
          <a:xfrm>
            <a:off x="2359819" y="0"/>
            <a:ext cx="9835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8861" y="883977"/>
            <a:ext cx="3805238" cy="1296365"/>
          </a:xfrm>
          <a:noFill/>
        </p:spPr>
        <p:txBody>
          <a:bodyPr>
            <a:noAutofit/>
          </a:bodyPr>
          <a:lstStyle/>
          <a:p>
            <a:pPr>
              <a:lnSpc>
                <a:spcPct val="100000"/>
              </a:lnSpc>
              <a:spcBef>
                <a:spcPts val="0"/>
              </a:spcBef>
            </a:pPr>
            <a:r>
              <a:rPr lang="en-US" sz="3200" b="1" dirty="0">
                <a:latin typeface="Segoe UI" panose="020B0502040204020203" pitchFamily="34" charset="0"/>
                <a:cs typeface="Segoe UI" panose="020B0502040204020203" pitchFamily="34" charset="0"/>
              </a:rPr>
              <a:t>CS 161: Lecture 23</a:t>
            </a:r>
          </a:p>
          <a:p>
            <a:pPr>
              <a:lnSpc>
                <a:spcPct val="100000"/>
              </a:lnSpc>
              <a:spcBef>
                <a:spcPts val="0"/>
              </a:spcBef>
            </a:pPr>
            <a:r>
              <a:rPr lang="en-US" sz="3200" b="1" dirty="0">
                <a:latin typeface="Segoe UI" panose="020B0502040204020203" pitchFamily="34" charset="0"/>
                <a:cs typeface="Segoe UI" panose="020B0502040204020203" pitchFamily="34" charset="0"/>
              </a:rPr>
              <a:t>4/24/19</a:t>
            </a:r>
          </a:p>
        </p:txBody>
      </p:sp>
      <p:sp>
        <p:nvSpPr>
          <p:cNvPr id="2" name="Title 1"/>
          <p:cNvSpPr>
            <a:spLocks noGrp="1"/>
          </p:cNvSpPr>
          <p:nvPr>
            <p:ph type="ctrTitle"/>
          </p:nvPr>
        </p:nvSpPr>
        <p:spPr>
          <a:xfrm>
            <a:off x="118949" y="83150"/>
            <a:ext cx="4085062" cy="800827"/>
          </a:xfrm>
          <a:noFill/>
        </p:spPr>
        <p:txBody>
          <a:bodyPr>
            <a:noAutofit/>
          </a:bodyPr>
          <a:lstStyle/>
          <a:p>
            <a:r>
              <a:rPr lang="en-US" sz="4800" b="1" dirty="0"/>
              <a:t>Virtualization</a:t>
            </a:r>
          </a:p>
        </p:txBody>
      </p:sp>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850E-ED20-40D0-8284-B7EE508C646B}"/>
              </a:ext>
            </a:extLst>
          </p:cNvPr>
          <p:cNvSpPr>
            <a:spLocks noGrp="1"/>
          </p:cNvSpPr>
          <p:nvPr>
            <p:ph type="title"/>
          </p:nvPr>
        </p:nvSpPr>
        <p:spPr>
          <a:xfrm>
            <a:off x="838200" y="120528"/>
            <a:ext cx="10515600" cy="835714"/>
          </a:xfrm>
        </p:spPr>
        <p:txBody>
          <a:bodyPr/>
          <a:lstStyle/>
          <a:p>
            <a:r>
              <a:rPr lang="en-US" dirty="0"/>
              <a:t>Popek and Goldberg: Terminology</a:t>
            </a:r>
          </a:p>
        </p:txBody>
      </p:sp>
      <p:sp>
        <p:nvSpPr>
          <p:cNvPr id="3" name="Content Placeholder 2">
            <a:extLst>
              <a:ext uri="{FF2B5EF4-FFF2-40B4-BE49-F238E27FC236}">
                <a16:creationId xmlns:a16="http://schemas.microsoft.com/office/drawing/2014/main" id="{0DC765D9-510A-4DE5-B494-DFD0A165419F}"/>
              </a:ext>
            </a:extLst>
          </p:cNvPr>
          <p:cNvSpPr>
            <a:spLocks noGrp="1"/>
          </p:cNvSpPr>
          <p:nvPr>
            <p:ph idx="1"/>
          </p:nvPr>
        </p:nvSpPr>
        <p:spPr>
          <a:xfrm>
            <a:off x="539827" y="952194"/>
            <a:ext cx="11160085" cy="5992620"/>
          </a:xfrm>
        </p:spPr>
        <p:txBody>
          <a:bodyPr>
            <a:normAutofit lnSpcReduction="10000"/>
          </a:bodyPr>
          <a:lstStyle/>
          <a:p>
            <a:r>
              <a:rPr lang="en-US" sz="3600" b="1" dirty="0"/>
              <a:t>Privileged instructions</a:t>
            </a:r>
            <a:r>
              <a:rPr lang="en-US" sz="3600" dirty="0"/>
              <a:t> cause a trap if the processor isn’t in privileged mode</a:t>
            </a:r>
          </a:p>
          <a:p>
            <a:r>
              <a:rPr lang="en-US" sz="3600" b="1" dirty="0"/>
              <a:t>Sensitive instructions </a:t>
            </a:r>
            <a:r>
              <a:rPr lang="en-US" sz="3600" dirty="0"/>
              <a:t>access low-level machine state (e.g., page tables, IO devices, privilege bits) that should be managed by control software (i.e., an OS or a VMM)</a:t>
            </a:r>
          </a:p>
          <a:p>
            <a:r>
              <a:rPr lang="en-US" sz="3600" b="1" dirty="0"/>
              <a:t>Safe instructions </a:t>
            </a:r>
            <a:r>
              <a:rPr lang="en-US" sz="3600" dirty="0"/>
              <a:t>are not sensitive</a:t>
            </a:r>
          </a:p>
          <a:p>
            <a:endParaRPr lang="en-US" sz="3600" dirty="0"/>
          </a:p>
          <a:p>
            <a:r>
              <a:rPr lang="en-US" sz="3600" dirty="0"/>
              <a:t>A </a:t>
            </a:r>
            <a:r>
              <a:rPr lang="en-US" sz="3600" b="1" dirty="0"/>
              <a:t>VMM</a:t>
            </a:r>
            <a:r>
              <a:rPr lang="en-US" sz="3600" dirty="0"/>
              <a:t> is a control program that is:</a:t>
            </a:r>
          </a:p>
          <a:p>
            <a:pPr lvl="1"/>
            <a:r>
              <a:rPr lang="en-US" sz="3200" b="1" dirty="0"/>
              <a:t>Efficient:</a:t>
            </a:r>
            <a:r>
              <a:rPr lang="en-US" sz="3200" dirty="0"/>
              <a:t> All safe guest instructions run directly on hardware</a:t>
            </a:r>
          </a:p>
          <a:p>
            <a:pPr lvl="1"/>
            <a:r>
              <a:rPr lang="en-US" sz="3200" b="1" dirty="0"/>
              <a:t>Omnipotent:</a:t>
            </a:r>
            <a:r>
              <a:rPr lang="en-US" sz="3200" dirty="0"/>
              <a:t> Only the VMM can manipulate sensitive state</a:t>
            </a:r>
          </a:p>
          <a:p>
            <a:pPr lvl="1"/>
            <a:r>
              <a:rPr lang="en-US" sz="3200" b="1" dirty="0"/>
              <a:t>Undetectable:</a:t>
            </a:r>
            <a:r>
              <a:rPr lang="en-US" sz="3200" dirty="0"/>
              <a:t> A guest cannot determine that it is running atop a VMM </a:t>
            </a:r>
          </a:p>
        </p:txBody>
      </p:sp>
      <p:pic>
        <p:nvPicPr>
          <p:cNvPr id="6" name="Picture 5">
            <a:extLst>
              <a:ext uri="{FF2B5EF4-FFF2-40B4-BE49-F238E27FC236}">
                <a16:creationId xmlns:a16="http://schemas.microsoft.com/office/drawing/2014/main" id="{26132D0D-FB98-4A59-A4E4-5FA407C1707C}"/>
              </a:ext>
            </a:extLst>
          </p:cNvPr>
          <p:cNvPicPr>
            <a:picLocks noChangeAspect="1"/>
          </p:cNvPicPr>
          <p:nvPr/>
        </p:nvPicPr>
        <p:blipFill>
          <a:blip r:embed="rId3"/>
          <a:stretch>
            <a:fillRect/>
          </a:stretch>
        </p:blipFill>
        <p:spPr>
          <a:xfrm>
            <a:off x="1049581" y="211587"/>
            <a:ext cx="10140575" cy="6646413"/>
          </a:xfrm>
          <a:prstGeom prst="rect">
            <a:avLst/>
          </a:prstGeom>
          <a:ln>
            <a:solidFill>
              <a:schemeClr val="tx1"/>
            </a:solidFill>
          </a:ln>
        </p:spPr>
      </p:pic>
      <p:sp>
        <p:nvSpPr>
          <p:cNvPr id="7" name="Rectangle 6">
            <a:extLst>
              <a:ext uri="{FF2B5EF4-FFF2-40B4-BE49-F238E27FC236}">
                <a16:creationId xmlns:a16="http://schemas.microsoft.com/office/drawing/2014/main" id="{66558DA1-A3F4-4983-A756-2531A6586FA7}"/>
              </a:ext>
            </a:extLst>
          </p:cNvPr>
          <p:cNvSpPr/>
          <p:nvPr/>
        </p:nvSpPr>
        <p:spPr>
          <a:xfrm>
            <a:off x="1227612" y="1965133"/>
            <a:ext cx="9962544" cy="2062103"/>
          </a:xfrm>
          <a:prstGeom prst="rect">
            <a:avLst/>
          </a:prstGeom>
        </p:spPr>
        <p:txBody>
          <a:bodyPr wrap="square">
            <a:spAutoFit/>
          </a:bodyPr>
          <a:lstStyle/>
          <a:p>
            <a:r>
              <a:rPr lang="en-US" sz="3200" b="1" dirty="0" err="1">
                <a:latin typeface="Consolas" panose="020B0609020204030204" pitchFamily="49" charset="0"/>
                <a:cs typeface="Segoe UI" panose="020B0502040204020203" pitchFamily="34" charset="0"/>
              </a:rPr>
              <a:t>hlt</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halt the CPU until the next interrupt</a:t>
            </a:r>
          </a:p>
          <a:p>
            <a:r>
              <a:rPr lang="en-US" sz="3200" b="1" dirty="0" err="1">
                <a:latin typeface="Consolas" panose="020B0609020204030204" pitchFamily="49" charset="0"/>
                <a:cs typeface="Segoe UI" panose="020B0502040204020203" pitchFamily="34" charset="0"/>
              </a:rPr>
              <a:t>invlpg</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invalidate a </a:t>
            </a:r>
            <a:r>
              <a:rPr lang="en-US" sz="3200" dirty="0" err="1">
                <a:latin typeface="Consolas" panose="020B0609020204030204" pitchFamily="49" charset="0"/>
                <a:cs typeface="Segoe UI" panose="020B0502040204020203" pitchFamily="34" charset="0"/>
              </a:rPr>
              <a:t>tlb</a:t>
            </a:r>
            <a:r>
              <a:rPr lang="en-US" sz="3200" dirty="0">
                <a:latin typeface="Consolas" panose="020B0609020204030204" pitchFamily="49" charset="0"/>
                <a:cs typeface="Segoe UI" panose="020B0502040204020203" pitchFamily="34" charset="0"/>
              </a:rPr>
              <a:t> entry</a:t>
            </a:r>
          </a:p>
          <a:p>
            <a:r>
              <a:rPr lang="en-US" sz="3200" b="1" dirty="0">
                <a:latin typeface="Consolas" panose="020B0609020204030204" pitchFamily="49" charset="0"/>
                <a:cs typeface="Segoe UI" panose="020B0502040204020203" pitchFamily="34" charset="0"/>
              </a:rPr>
              <a:t>mov %</a:t>
            </a:r>
            <a:r>
              <a:rPr lang="en-US" sz="3200" b="1" dirty="0" err="1">
                <a:latin typeface="Consolas" panose="020B0609020204030204" pitchFamily="49" charset="0"/>
                <a:cs typeface="Segoe UI" panose="020B0502040204020203" pitchFamily="34" charset="0"/>
              </a:rPr>
              <a:t>crXXX</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write to a control register</a:t>
            </a:r>
          </a:p>
          <a:p>
            <a:r>
              <a:rPr lang="en-US" sz="3200" b="1" dirty="0" err="1">
                <a:latin typeface="Consolas" panose="020B0609020204030204" pitchFamily="49" charset="0"/>
                <a:cs typeface="Segoe UI" panose="020B0502040204020203" pitchFamily="34" charset="0"/>
              </a:rPr>
              <a:t>inb</a:t>
            </a:r>
            <a:r>
              <a:rPr lang="en-US" sz="3200" b="1" dirty="0">
                <a:latin typeface="Consolas" panose="020B0609020204030204" pitchFamily="49" charset="0"/>
                <a:cs typeface="Segoe UI" panose="020B0502040204020203" pitchFamily="34" charset="0"/>
              </a:rPr>
              <a:t>:</a:t>
            </a:r>
            <a:r>
              <a:rPr lang="en-US" sz="3200" dirty="0">
                <a:latin typeface="Consolas" panose="020B0609020204030204" pitchFamily="49" charset="0"/>
                <a:cs typeface="Segoe UI" panose="020B0502040204020203" pitchFamily="34" charset="0"/>
              </a:rPr>
              <a:t> read a byte of data from an input port</a:t>
            </a:r>
          </a:p>
        </p:txBody>
      </p:sp>
    </p:spTree>
    <p:extLst>
      <p:ext uri="{BB962C8B-B14F-4D97-AF65-F5344CB8AC3E}">
        <p14:creationId xmlns:p14="http://schemas.microsoft.com/office/powerpoint/2010/main" val="12931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4506-35B8-4992-8F30-DAF9B9B02CB3}"/>
              </a:ext>
            </a:extLst>
          </p:cNvPr>
          <p:cNvSpPr>
            <a:spLocks noGrp="1"/>
          </p:cNvSpPr>
          <p:nvPr>
            <p:ph type="title"/>
          </p:nvPr>
        </p:nvSpPr>
        <p:spPr>
          <a:xfrm>
            <a:off x="838200" y="2164400"/>
            <a:ext cx="10515600" cy="2529199"/>
          </a:xfrm>
        </p:spPr>
        <p:txBody>
          <a:bodyPr>
            <a:normAutofit/>
          </a:bodyPr>
          <a:lstStyle/>
          <a:p>
            <a:r>
              <a:rPr lang="en-US" sz="6000" dirty="0"/>
              <a:t>Does x86 support Popek-Goldberg virtualization?</a:t>
            </a:r>
          </a:p>
        </p:txBody>
      </p:sp>
    </p:spTree>
    <p:extLst>
      <p:ext uri="{BB962C8B-B14F-4D97-AF65-F5344CB8AC3E}">
        <p14:creationId xmlns:p14="http://schemas.microsoft.com/office/powerpoint/2010/main" val="29067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1C7981-EB5F-40BF-8493-BB071D318E8F}"/>
              </a:ext>
            </a:extLst>
          </p:cNvPr>
          <p:cNvGrpSpPr/>
          <p:nvPr/>
        </p:nvGrpSpPr>
        <p:grpSpPr>
          <a:xfrm>
            <a:off x="439388" y="1950476"/>
            <a:ext cx="4114800" cy="4183946"/>
            <a:chOff x="3723083" y="2532371"/>
            <a:chExt cx="4114800" cy="4183946"/>
          </a:xfrm>
        </p:grpSpPr>
        <p:sp>
          <p:nvSpPr>
            <p:cNvPr id="8" name="Oval 7">
              <a:extLst>
                <a:ext uri="{FF2B5EF4-FFF2-40B4-BE49-F238E27FC236}">
                  <a16:creationId xmlns:a16="http://schemas.microsoft.com/office/drawing/2014/main" id="{EA182CDB-B8B4-4B3C-AC08-527AC8A5AFED}"/>
                </a:ext>
              </a:extLst>
            </p:cNvPr>
            <p:cNvSpPr>
              <a:spLocks noChangeAspect="1"/>
            </p:cNvSpPr>
            <p:nvPr/>
          </p:nvSpPr>
          <p:spPr bwMode="auto">
            <a:xfrm>
              <a:off x="3723083" y="2601517"/>
              <a:ext cx="4114800" cy="4114800"/>
            </a:xfrm>
            <a:prstGeom prst="ellipse">
              <a:avLst/>
            </a:prstGeom>
            <a:solidFill>
              <a:srgbClr val="FF5D5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9" name="Oval 8">
              <a:extLst>
                <a:ext uri="{FF2B5EF4-FFF2-40B4-BE49-F238E27FC236}">
                  <a16:creationId xmlns:a16="http://schemas.microsoft.com/office/drawing/2014/main" id="{F2254827-E3A5-448B-8B4D-3BEF88A1D57F}"/>
                </a:ext>
              </a:extLst>
            </p:cNvPr>
            <p:cNvSpPr>
              <a:spLocks noChangeAspect="1"/>
            </p:cNvSpPr>
            <p:nvPr/>
          </p:nvSpPr>
          <p:spPr bwMode="auto">
            <a:xfrm>
              <a:off x="4169566" y="3048000"/>
              <a:ext cx="3221834" cy="3221834"/>
            </a:xfrm>
            <a:prstGeom prst="ellipse">
              <a:avLst/>
            </a:prstGeom>
            <a:solidFill>
              <a:srgbClr val="F9B6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Oval 9">
              <a:extLst>
                <a:ext uri="{FF2B5EF4-FFF2-40B4-BE49-F238E27FC236}">
                  <a16:creationId xmlns:a16="http://schemas.microsoft.com/office/drawing/2014/main" id="{BCAB4285-8C23-4E28-9903-72C1579E0ACE}"/>
                </a:ext>
              </a:extLst>
            </p:cNvPr>
            <p:cNvSpPr>
              <a:spLocks noChangeAspect="1"/>
            </p:cNvSpPr>
            <p:nvPr/>
          </p:nvSpPr>
          <p:spPr bwMode="auto">
            <a:xfrm>
              <a:off x="4635102" y="3513536"/>
              <a:ext cx="2290763" cy="2290763"/>
            </a:xfrm>
            <a:prstGeom prst="ellipse">
              <a:avLst/>
            </a:prstGeom>
            <a:solidFill>
              <a:srgbClr val="B4F14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Oval 10">
              <a:extLst>
                <a:ext uri="{FF2B5EF4-FFF2-40B4-BE49-F238E27FC236}">
                  <a16:creationId xmlns:a16="http://schemas.microsoft.com/office/drawing/2014/main" id="{DE322A4B-6EC6-4A8D-B876-7C010AB5994A}"/>
                </a:ext>
              </a:extLst>
            </p:cNvPr>
            <p:cNvSpPr>
              <a:spLocks noChangeAspect="1"/>
            </p:cNvSpPr>
            <p:nvPr/>
          </p:nvSpPr>
          <p:spPr bwMode="auto">
            <a:xfrm>
              <a:off x="5132785" y="4011219"/>
              <a:ext cx="1295400" cy="1295400"/>
            </a:xfrm>
            <a:prstGeom prst="ellipse">
              <a:avLst/>
            </a:prstGeom>
            <a:solidFill>
              <a:srgbClr val="35F94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TextBox 11">
              <a:extLst>
                <a:ext uri="{FF2B5EF4-FFF2-40B4-BE49-F238E27FC236}">
                  <a16:creationId xmlns:a16="http://schemas.microsoft.com/office/drawing/2014/main" id="{9A88326F-AA5F-49D0-80FC-DC31A0542353}"/>
                </a:ext>
              </a:extLst>
            </p:cNvPr>
            <p:cNvSpPr txBox="1"/>
            <p:nvPr/>
          </p:nvSpPr>
          <p:spPr>
            <a:xfrm>
              <a:off x="5147856" y="4366529"/>
              <a:ext cx="1295400" cy="584775"/>
            </a:xfrm>
            <a:prstGeom prst="rect">
              <a:avLst/>
            </a:prstGeom>
            <a:noFill/>
          </p:spPr>
          <p:txBody>
            <a:bodyPr wrap="square" rtlCol="0">
              <a:spAutoFit/>
            </a:bodyPr>
            <a:lstStyle/>
            <a:p>
              <a:pPr algn="ctr"/>
              <a:r>
                <a:rPr lang="en-US" sz="3200" dirty="0">
                  <a:latin typeface="+mn-lt"/>
                </a:rPr>
                <a:t>Ring 0</a:t>
              </a:r>
            </a:p>
          </p:txBody>
        </p:sp>
        <p:sp>
          <p:nvSpPr>
            <p:cNvPr id="13" name="TextBox 12">
              <a:extLst>
                <a:ext uri="{FF2B5EF4-FFF2-40B4-BE49-F238E27FC236}">
                  <a16:creationId xmlns:a16="http://schemas.microsoft.com/office/drawing/2014/main" id="{302ED24B-52AE-48AE-9E82-1E861B2B0E4D}"/>
                </a:ext>
              </a:extLst>
            </p:cNvPr>
            <p:cNvSpPr txBox="1"/>
            <p:nvPr/>
          </p:nvSpPr>
          <p:spPr>
            <a:xfrm>
              <a:off x="5132783" y="3012140"/>
              <a:ext cx="1295400" cy="584775"/>
            </a:xfrm>
            <a:prstGeom prst="rect">
              <a:avLst/>
            </a:prstGeom>
            <a:noFill/>
          </p:spPr>
          <p:txBody>
            <a:bodyPr wrap="square" rtlCol="0">
              <a:spAutoFit/>
            </a:bodyPr>
            <a:lstStyle/>
            <a:p>
              <a:pPr algn="ctr"/>
              <a:r>
                <a:rPr lang="en-US" sz="3200" dirty="0">
                  <a:latin typeface="+mn-lt"/>
                </a:rPr>
                <a:t>Ring 2</a:t>
              </a:r>
            </a:p>
          </p:txBody>
        </p:sp>
        <p:sp>
          <p:nvSpPr>
            <p:cNvPr id="14" name="TextBox 13">
              <a:extLst>
                <a:ext uri="{FF2B5EF4-FFF2-40B4-BE49-F238E27FC236}">
                  <a16:creationId xmlns:a16="http://schemas.microsoft.com/office/drawing/2014/main" id="{79B6A17D-A227-420B-8DFF-9D163F7A1E86}"/>
                </a:ext>
              </a:extLst>
            </p:cNvPr>
            <p:cNvSpPr txBox="1"/>
            <p:nvPr/>
          </p:nvSpPr>
          <p:spPr>
            <a:xfrm>
              <a:off x="5148694" y="2532371"/>
              <a:ext cx="1295400" cy="584775"/>
            </a:xfrm>
            <a:prstGeom prst="rect">
              <a:avLst/>
            </a:prstGeom>
            <a:noFill/>
          </p:spPr>
          <p:txBody>
            <a:bodyPr wrap="square" rtlCol="0">
              <a:spAutoFit/>
            </a:bodyPr>
            <a:lstStyle/>
            <a:p>
              <a:pPr algn="ctr"/>
              <a:r>
                <a:rPr lang="en-US" sz="3200" dirty="0">
                  <a:latin typeface="+mn-lt"/>
                </a:rPr>
                <a:t>Ring 3</a:t>
              </a:r>
            </a:p>
          </p:txBody>
        </p:sp>
        <p:sp>
          <p:nvSpPr>
            <p:cNvPr id="15" name="TextBox 14">
              <a:extLst>
                <a:ext uri="{FF2B5EF4-FFF2-40B4-BE49-F238E27FC236}">
                  <a16:creationId xmlns:a16="http://schemas.microsoft.com/office/drawing/2014/main" id="{D8DCA586-6D43-4F13-A680-59EFF9553658}"/>
                </a:ext>
              </a:extLst>
            </p:cNvPr>
            <p:cNvSpPr txBox="1"/>
            <p:nvPr/>
          </p:nvSpPr>
          <p:spPr>
            <a:xfrm>
              <a:off x="5140319" y="3520637"/>
              <a:ext cx="1295400" cy="584775"/>
            </a:xfrm>
            <a:prstGeom prst="rect">
              <a:avLst/>
            </a:prstGeom>
            <a:noFill/>
          </p:spPr>
          <p:txBody>
            <a:bodyPr wrap="square" rtlCol="0">
              <a:spAutoFit/>
            </a:bodyPr>
            <a:lstStyle/>
            <a:p>
              <a:pPr algn="ctr"/>
              <a:r>
                <a:rPr lang="en-US" sz="3200" dirty="0">
                  <a:latin typeface="+mn-lt"/>
                </a:rPr>
                <a:t>Ring 1</a:t>
              </a:r>
            </a:p>
          </p:txBody>
        </p:sp>
      </p:grpSp>
      <p:grpSp>
        <p:nvGrpSpPr>
          <p:cNvPr id="16" name="Group 15">
            <a:extLst>
              <a:ext uri="{FF2B5EF4-FFF2-40B4-BE49-F238E27FC236}">
                <a16:creationId xmlns:a16="http://schemas.microsoft.com/office/drawing/2014/main" id="{958A4AA1-2756-4C5F-8C57-21CC6C023222}"/>
              </a:ext>
            </a:extLst>
          </p:cNvPr>
          <p:cNvGrpSpPr/>
          <p:nvPr/>
        </p:nvGrpSpPr>
        <p:grpSpPr>
          <a:xfrm>
            <a:off x="69584" y="1207556"/>
            <a:ext cx="1905000" cy="1398523"/>
            <a:chOff x="7162800" y="1124413"/>
            <a:chExt cx="1905000" cy="1398523"/>
          </a:xfrm>
        </p:grpSpPr>
        <p:grpSp>
          <p:nvGrpSpPr>
            <p:cNvPr id="17" name="Group 16">
              <a:extLst>
                <a:ext uri="{FF2B5EF4-FFF2-40B4-BE49-F238E27FC236}">
                  <a16:creationId xmlns:a16="http://schemas.microsoft.com/office/drawing/2014/main" id="{5C759F77-4434-4BFA-AAF3-77A406F27BDD}"/>
                </a:ext>
              </a:extLst>
            </p:cNvPr>
            <p:cNvGrpSpPr/>
            <p:nvPr/>
          </p:nvGrpSpPr>
          <p:grpSpPr>
            <a:xfrm>
              <a:off x="7162800" y="1124413"/>
              <a:ext cx="1905000" cy="932987"/>
              <a:chOff x="7010400" y="1038776"/>
              <a:chExt cx="1905000" cy="932987"/>
            </a:xfrm>
          </p:grpSpPr>
          <p:sp>
            <p:nvSpPr>
              <p:cNvPr id="19" name="TextBox 18">
                <a:extLst>
                  <a:ext uri="{FF2B5EF4-FFF2-40B4-BE49-F238E27FC236}">
                    <a16:creationId xmlns:a16="http://schemas.microsoft.com/office/drawing/2014/main" id="{3DE98E55-5AF3-4E16-8F69-FD2792ACA109}"/>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Least</a:t>
                </a:r>
              </a:p>
            </p:txBody>
          </p:sp>
          <p:sp>
            <p:nvSpPr>
              <p:cNvPr id="20" name="TextBox 19">
                <a:extLst>
                  <a:ext uri="{FF2B5EF4-FFF2-40B4-BE49-F238E27FC236}">
                    <a16:creationId xmlns:a16="http://schemas.microsoft.com/office/drawing/2014/main" id="{7985816B-5544-4721-A13C-D66C39A0F7DE}"/>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18" name="Straight Arrow Connector 17">
              <a:extLst>
                <a:ext uri="{FF2B5EF4-FFF2-40B4-BE49-F238E27FC236}">
                  <a16:creationId xmlns:a16="http://schemas.microsoft.com/office/drawing/2014/main" id="{9DEECBC0-98F1-451A-962E-0E5BB85E2FF1}"/>
                </a:ext>
              </a:extLst>
            </p:cNvPr>
            <p:cNvCxnSpPr>
              <a:cxnSpLocks/>
            </p:cNvCxnSpPr>
            <p:nvPr/>
          </p:nvCxnSpPr>
          <p:spPr bwMode="auto">
            <a:xfrm>
              <a:off x="8305800" y="2034691"/>
              <a:ext cx="409204" cy="488245"/>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grpSp>
        <p:nvGrpSpPr>
          <p:cNvPr id="21" name="Group 20">
            <a:extLst>
              <a:ext uri="{FF2B5EF4-FFF2-40B4-BE49-F238E27FC236}">
                <a16:creationId xmlns:a16="http://schemas.microsoft.com/office/drawing/2014/main" id="{687D04EE-4E6B-45F8-BB81-963235D84911}"/>
              </a:ext>
            </a:extLst>
          </p:cNvPr>
          <p:cNvGrpSpPr/>
          <p:nvPr/>
        </p:nvGrpSpPr>
        <p:grpSpPr>
          <a:xfrm>
            <a:off x="-6616" y="4234010"/>
            <a:ext cx="2206520" cy="2650243"/>
            <a:chOff x="3810000" y="4225378"/>
            <a:chExt cx="2206520" cy="2650243"/>
          </a:xfrm>
        </p:grpSpPr>
        <p:grpSp>
          <p:nvGrpSpPr>
            <p:cNvPr id="22" name="Group 21">
              <a:extLst>
                <a:ext uri="{FF2B5EF4-FFF2-40B4-BE49-F238E27FC236}">
                  <a16:creationId xmlns:a16="http://schemas.microsoft.com/office/drawing/2014/main" id="{ED730EF1-8810-480D-ACC3-E751983C992D}"/>
                </a:ext>
              </a:extLst>
            </p:cNvPr>
            <p:cNvGrpSpPr/>
            <p:nvPr/>
          </p:nvGrpSpPr>
          <p:grpSpPr>
            <a:xfrm>
              <a:off x="3810000" y="5942634"/>
              <a:ext cx="1905000" cy="932987"/>
              <a:chOff x="7010400" y="1038776"/>
              <a:chExt cx="1905000" cy="932987"/>
            </a:xfrm>
          </p:grpSpPr>
          <p:sp>
            <p:nvSpPr>
              <p:cNvPr id="24" name="TextBox 23">
                <a:extLst>
                  <a:ext uri="{FF2B5EF4-FFF2-40B4-BE49-F238E27FC236}">
                    <a16:creationId xmlns:a16="http://schemas.microsoft.com/office/drawing/2014/main" id="{A6E5FF96-2D06-4C87-80C9-2622AF9B3702}"/>
                  </a:ext>
                </a:extLst>
              </p:cNvPr>
              <p:cNvSpPr txBox="1"/>
              <p:nvPr/>
            </p:nvSpPr>
            <p:spPr>
              <a:xfrm>
                <a:off x="7279482" y="1038776"/>
                <a:ext cx="1295400" cy="584775"/>
              </a:xfrm>
              <a:prstGeom prst="rect">
                <a:avLst/>
              </a:prstGeom>
              <a:noFill/>
            </p:spPr>
            <p:txBody>
              <a:bodyPr wrap="square" rtlCol="0">
                <a:spAutoFit/>
              </a:bodyPr>
              <a:lstStyle/>
              <a:p>
                <a:pPr algn="ctr"/>
                <a:r>
                  <a:rPr lang="en-US" sz="3200" dirty="0">
                    <a:latin typeface="+mn-lt"/>
                  </a:rPr>
                  <a:t>Most</a:t>
                </a:r>
              </a:p>
            </p:txBody>
          </p:sp>
          <p:sp>
            <p:nvSpPr>
              <p:cNvPr id="25" name="TextBox 24">
                <a:extLst>
                  <a:ext uri="{FF2B5EF4-FFF2-40B4-BE49-F238E27FC236}">
                    <a16:creationId xmlns:a16="http://schemas.microsoft.com/office/drawing/2014/main" id="{0EE899F5-4491-4791-8F27-DBB7CE727934}"/>
                  </a:ext>
                </a:extLst>
              </p:cNvPr>
              <p:cNvSpPr txBox="1"/>
              <p:nvPr/>
            </p:nvSpPr>
            <p:spPr>
              <a:xfrm>
                <a:off x="7010400" y="1386988"/>
                <a:ext cx="1905000" cy="584775"/>
              </a:xfrm>
              <a:prstGeom prst="rect">
                <a:avLst/>
              </a:prstGeom>
              <a:noFill/>
            </p:spPr>
            <p:txBody>
              <a:bodyPr wrap="square" rtlCol="0">
                <a:spAutoFit/>
              </a:bodyPr>
              <a:lstStyle/>
              <a:p>
                <a:pPr algn="ctr"/>
                <a:r>
                  <a:rPr lang="en-US" sz="3200" dirty="0">
                    <a:latin typeface="+mn-lt"/>
                  </a:rPr>
                  <a:t>privileged</a:t>
                </a:r>
              </a:p>
            </p:txBody>
          </p:sp>
        </p:grpSp>
        <p:cxnSp>
          <p:nvCxnSpPr>
            <p:cNvPr id="23" name="Straight Arrow Connector 22">
              <a:extLst>
                <a:ext uri="{FF2B5EF4-FFF2-40B4-BE49-F238E27FC236}">
                  <a16:creationId xmlns:a16="http://schemas.microsoft.com/office/drawing/2014/main" id="{39D01AD1-AD78-49CC-B061-AD783308FC06}"/>
                </a:ext>
              </a:extLst>
            </p:cNvPr>
            <p:cNvCxnSpPr>
              <a:cxnSpLocks/>
            </p:cNvCxnSpPr>
            <p:nvPr/>
          </p:nvCxnSpPr>
          <p:spPr bwMode="auto">
            <a:xfrm flipV="1">
              <a:off x="4945884" y="4225378"/>
              <a:ext cx="1070636" cy="1852048"/>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32" name="TextBox 31">
            <a:extLst>
              <a:ext uri="{FF2B5EF4-FFF2-40B4-BE49-F238E27FC236}">
                <a16:creationId xmlns:a16="http://schemas.microsoft.com/office/drawing/2014/main" id="{99327B24-4215-433B-894E-B8CC3349D532}"/>
              </a:ext>
            </a:extLst>
          </p:cNvPr>
          <p:cNvSpPr txBox="1"/>
          <p:nvPr/>
        </p:nvSpPr>
        <p:spPr>
          <a:xfrm>
            <a:off x="142504" y="-31966"/>
            <a:ext cx="11871128" cy="892552"/>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1:</a:t>
            </a:r>
            <a:r>
              <a:rPr lang="en-US" sz="2600" dirty="0">
                <a:latin typeface="Segoe UI" panose="020B0502040204020203" pitchFamily="34" charset="0"/>
                <a:cs typeface="Segoe UI" panose="020B0502040204020203" pitchFamily="34" charset="0"/>
              </a:rPr>
              <a:t> Only Ring 0 can invoke privileged instructions. Rings 1, 2, and 3 trap when invoking privileged instructions.</a:t>
            </a:r>
          </a:p>
        </p:txBody>
      </p:sp>
      <p:sp>
        <p:nvSpPr>
          <p:cNvPr id="33" name="TextBox 32">
            <a:extLst>
              <a:ext uri="{FF2B5EF4-FFF2-40B4-BE49-F238E27FC236}">
                <a16:creationId xmlns:a16="http://schemas.microsoft.com/office/drawing/2014/main" id="{73CF54F3-45D7-4C78-8741-91B7B74710C2}"/>
              </a:ext>
            </a:extLst>
          </p:cNvPr>
          <p:cNvSpPr txBox="1"/>
          <p:nvPr/>
        </p:nvSpPr>
        <p:spPr>
          <a:xfrm>
            <a:off x="4731110" y="904033"/>
            <a:ext cx="7340928" cy="1692771"/>
          </a:xfrm>
          <a:prstGeom prst="rect">
            <a:avLst/>
          </a:prstGeom>
          <a:noFill/>
        </p:spPr>
        <p:txBody>
          <a:bodyPr wrap="square" rtlCol="0">
            <a:spAutoFit/>
          </a:bodyPr>
          <a:lstStyle/>
          <a:p>
            <a:r>
              <a:rPr lang="en-US" sz="2600" u="sng" dirty="0">
                <a:latin typeface="Segoe UI" panose="020B0502040204020203" pitchFamily="34" charset="0"/>
                <a:cs typeface="Segoe UI" panose="020B0502040204020203" pitchFamily="34" charset="0"/>
              </a:rPr>
              <a:t>Observation 2:</a:t>
            </a:r>
            <a:r>
              <a:rPr lang="en-US" sz="2600" dirty="0">
                <a:latin typeface="Segoe UI" panose="020B0502040204020203" pitchFamily="34" charset="0"/>
                <a:cs typeface="Segoe UI" panose="020B0502040204020203" pitchFamily="34" charset="0"/>
              </a:rPr>
              <a:t> An x86 PTE only has a single bit to indicate user/supervisor! The MMU maps Rings 0, 1, and 2 to “supervisor,” and Ring 3 to “user.”</a:t>
            </a:r>
          </a:p>
        </p:txBody>
      </p:sp>
      <p:grpSp>
        <p:nvGrpSpPr>
          <p:cNvPr id="74" name="Group 73">
            <a:extLst>
              <a:ext uri="{FF2B5EF4-FFF2-40B4-BE49-F238E27FC236}">
                <a16:creationId xmlns:a16="http://schemas.microsoft.com/office/drawing/2014/main" id="{658EA470-DB52-4BA4-8135-5B3205D13993}"/>
              </a:ext>
            </a:extLst>
          </p:cNvPr>
          <p:cNvGrpSpPr/>
          <p:nvPr/>
        </p:nvGrpSpPr>
        <p:grpSpPr>
          <a:xfrm>
            <a:off x="6196268" y="2660212"/>
            <a:ext cx="5074508" cy="4021779"/>
            <a:chOff x="6096000" y="2660212"/>
            <a:chExt cx="5074508" cy="4021779"/>
          </a:xfrm>
        </p:grpSpPr>
        <p:sp>
          <p:nvSpPr>
            <p:cNvPr id="34" name="TextBox 33">
              <a:extLst>
                <a:ext uri="{FF2B5EF4-FFF2-40B4-BE49-F238E27FC236}">
                  <a16:creationId xmlns:a16="http://schemas.microsoft.com/office/drawing/2014/main" id="{9A5F459C-EF70-4719-BA87-3F730FB6BBA2}"/>
                </a:ext>
              </a:extLst>
            </p:cNvPr>
            <p:cNvSpPr txBox="1"/>
            <p:nvPr/>
          </p:nvSpPr>
          <p:spPr>
            <a:xfrm>
              <a:off x="6096000" y="2660212"/>
              <a:ext cx="5074508"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The Normal x86 Setup</a:t>
              </a:r>
            </a:p>
          </p:txBody>
        </p:sp>
        <p:sp>
          <p:nvSpPr>
            <p:cNvPr id="36" name="Rectangle 35">
              <a:extLst>
                <a:ext uri="{FF2B5EF4-FFF2-40B4-BE49-F238E27FC236}">
                  <a16:creationId xmlns:a16="http://schemas.microsoft.com/office/drawing/2014/main" id="{F9BAE12D-7949-4F5E-B2FF-006E75B87B31}"/>
                </a:ext>
              </a:extLst>
            </p:cNvPr>
            <p:cNvSpPr/>
            <p:nvPr/>
          </p:nvSpPr>
          <p:spPr bwMode="auto">
            <a:xfrm>
              <a:off x="7012106" y="6129338"/>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TextBox 36">
              <a:extLst>
                <a:ext uri="{FF2B5EF4-FFF2-40B4-BE49-F238E27FC236}">
                  <a16:creationId xmlns:a16="http://schemas.microsoft.com/office/drawing/2014/main" id="{234E7A1E-6717-4680-90A6-8B2D14B8C2CC}"/>
                </a:ext>
              </a:extLst>
            </p:cNvPr>
            <p:cNvSpPr txBox="1"/>
            <p:nvPr/>
          </p:nvSpPr>
          <p:spPr>
            <a:xfrm>
              <a:off x="7136295" y="6117926"/>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nvGrpSpPr>
            <p:cNvPr id="41" name="Group 40">
              <a:extLst>
                <a:ext uri="{FF2B5EF4-FFF2-40B4-BE49-F238E27FC236}">
                  <a16:creationId xmlns:a16="http://schemas.microsoft.com/office/drawing/2014/main" id="{01FEBAB6-6E9F-4ECC-8FEE-0357341FC116}"/>
                </a:ext>
              </a:extLst>
            </p:cNvPr>
            <p:cNvGrpSpPr/>
            <p:nvPr/>
          </p:nvGrpSpPr>
          <p:grpSpPr>
            <a:xfrm>
              <a:off x="7012106" y="5398804"/>
              <a:ext cx="1980342" cy="552653"/>
              <a:chOff x="2095500" y="5181600"/>
              <a:chExt cx="1638300" cy="457200"/>
            </a:xfrm>
          </p:grpSpPr>
          <p:sp>
            <p:nvSpPr>
              <p:cNvPr id="50" name="Rectangle 49">
                <a:extLst>
                  <a:ext uri="{FF2B5EF4-FFF2-40B4-BE49-F238E27FC236}">
                    <a16:creationId xmlns:a16="http://schemas.microsoft.com/office/drawing/2014/main" id="{DBF84C49-103F-42E4-B70A-A440FF13C94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TextBox 50">
                <a:extLst>
                  <a:ext uri="{FF2B5EF4-FFF2-40B4-BE49-F238E27FC236}">
                    <a16:creationId xmlns:a16="http://schemas.microsoft.com/office/drawing/2014/main" id="{917047A8-85DB-40BF-AF47-3AB553076F70}"/>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55" name="Group 54">
              <a:extLst>
                <a:ext uri="{FF2B5EF4-FFF2-40B4-BE49-F238E27FC236}">
                  <a16:creationId xmlns:a16="http://schemas.microsoft.com/office/drawing/2014/main" id="{5E50C658-E430-4F60-BDA2-E42CA1D92478}"/>
                </a:ext>
              </a:extLst>
            </p:cNvPr>
            <p:cNvGrpSpPr/>
            <p:nvPr/>
          </p:nvGrpSpPr>
          <p:grpSpPr>
            <a:xfrm>
              <a:off x="9216322" y="4689716"/>
              <a:ext cx="1354105" cy="557549"/>
              <a:chOff x="8790792" y="5390652"/>
              <a:chExt cx="1354105" cy="557549"/>
            </a:xfrm>
          </p:grpSpPr>
          <p:sp>
            <p:nvSpPr>
              <p:cNvPr id="39" name="TextBox 38">
                <a:extLst>
                  <a:ext uri="{FF2B5EF4-FFF2-40B4-BE49-F238E27FC236}">
                    <a16:creationId xmlns:a16="http://schemas.microsoft.com/office/drawing/2014/main" id="{A9A1F111-C4F1-400D-AF4E-F182BA68EF8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45" name="Left Bracket 44">
                <a:extLst>
                  <a:ext uri="{FF2B5EF4-FFF2-40B4-BE49-F238E27FC236}">
                    <a16:creationId xmlns:a16="http://schemas.microsoft.com/office/drawing/2014/main" id="{E14733FF-BA64-42BE-A023-32E8C325889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D52FD69-10A9-4FAA-A8D2-5327D9561C7B}"/>
                </a:ext>
              </a:extLst>
            </p:cNvPr>
            <p:cNvGrpSpPr/>
            <p:nvPr/>
          </p:nvGrpSpPr>
          <p:grpSpPr>
            <a:xfrm>
              <a:off x="9216322" y="5388814"/>
              <a:ext cx="1354105" cy="568566"/>
              <a:chOff x="8790792" y="5236414"/>
              <a:chExt cx="1354105" cy="568566"/>
            </a:xfrm>
          </p:grpSpPr>
          <p:sp>
            <p:nvSpPr>
              <p:cNvPr id="57" name="TextBox 56">
                <a:extLst>
                  <a:ext uri="{FF2B5EF4-FFF2-40B4-BE49-F238E27FC236}">
                    <a16:creationId xmlns:a16="http://schemas.microsoft.com/office/drawing/2014/main" id="{5694FCBD-10CD-4B03-8102-91E18A60CCE5}"/>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58" name="Left Bracket 57">
                <a:extLst>
                  <a:ext uri="{FF2B5EF4-FFF2-40B4-BE49-F238E27FC236}">
                    <a16:creationId xmlns:a16="http://schemas.microsoft.com/office/drawing/2014/main" id="{BD1EC188-CE8A-46BC-973F-AE71EEF7D8CE}"/>
                  </a:ext>
                </a:extLst>
              </p:cNvPr>
              <p:cNvSpPr/>
              <p:nvPr/>
            </p:nvSpPr>
            <p:spPr>
              <a:xfrm flipH="1">
                <a:off x="8790792" y="5255583"/>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2862DC9-4739-4AC1-A4DD-18C76A0F05F6}"/>
                </a:ext>
              </a:extLst>
            </p:cNvPr>
            <p:cNvGrpSpPr/>
            <p:nvPr/>
          </p:nvGrpSpPr>
          <p:grpSpPr>
            <a:xfrm>
              <a:off x="9216322" y="3965015"/>
              <a:ext cx="1354105" cy="557549"/>
              <a:chOff x="8790792" y="5390652"/>
              <a:chExt cx="1354105" cy="557549"/>
            </a:xfrm>
          </p:grpSpPr>
          <p:sp>
            <p:nvSpPr>
              <p:cNvPr id="60" name="TextBox 59">
                <a:extLst>
                  <a:ext uri="{FF2B5EF4-FFF2-40B4-BE49-F238E27FC236}">
                    <a16:creationId xmlns:a16="http://schemas.microsoft.com/office/drawing/2014/main" id="{FB5FAC71-CAAC-4A4D-8863-FB733BB443FD}"/>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61" name="Left Bracket 60">
                <a:extLst>
                  <a:ext uri="{FF2B5EF4-FFF2-40B4-BE49-F238E27FC236}">
                    <a16:creationId xmlns:a16="http://schemas.microsoft.com/office/drawing/2014/main" id="{90989785-C94F-402B-8D62-76EB071BC3D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E548577-43A4-4B66-8A6D-9429F13ED4B1}"/>
                </a:ext>
              </a:extLst>
            </p:cNvPr>
            <p:cNvGrpSpPr/>
            <p:nvPr/>
          </p:nvGrpSpPr>
          <p:grpSpPr>
            <a:xfrm>
              <a:off x="7012908" y="3231129"/>
              <a:ext cx="1980342" cy="555351"/>
              <a:chOff x="2095500" y="5149224"/>
              <a:chExt cx="1638300" cy="459432"/>
            </a:xfrm>
          </p:grpSpPr>
          <p:sp>
            <p:nvSpPr>
              <p:cNvPr id="63" name="Rectangle 62">
                <a:extLst>
                  <a:ext uri="{FF2B5EF4-FFF2-40B4-BE49-F238E27FC236}">
                    <a16:creationId xmlns:a16="http://schemas.microsoft.com/office/drawing/2014/main" id="{7A3DD713-8544-4504-973C-E7C8F1E2F3E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4" name="TextBox 63">
                <a:extLst>
                  <a:ext uri="{FF2B5EF4-FFF2-40B4-BE49-F238E27FC236}">
                    <a16:creationId xmlns:a16="http://schemas.microsoft.com/office/drawing/2014/main" id="{6C4FC2C9-E146-4025-A50E-EFB48065C23A}"/>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65" name="Group 64">
              <a:extLst>
                <a:ext uri="{FF2B5EF4-FFF2-40B4-BE49-F238E27FC236}">
                  <a16:creationId xmlns:a16="http://schemas.microsoft.com/office/drawing/2014/main" id="{F053256E-F9E6-4B1C-A6E9-167A2F6BCEC7}"/>
                </a:ext>
              </a:extLst>
            </p:cNvPr>
            <p:cNvGrpSpPr/>
            <p:nvPr/>
          </p:nvGrpSpPr>
          <p:grpSpPr>
            <a:xfrm>
              <a:off x="9216322" y="3240314"/>
              <a:ext cx="1354105" cy="557549"/>
              <a:chOff x="8790792" y="5390652"/>
              <a:chExt cx="1354105" cy="557549"/>
            </a:xfrm>
          </p:grpSpPr>
          <p:sp>
            <p:nvSpPr>
              <p:cNvPr id="66" name="TextBox 65">
                <a:extLst>
                  <a:ext uri="{FF2B5EF4-FFF2-40B4-BE49-F238E27FC236}">
                    <a16:creationId xmlns:a16="http://schemas.microsoft.com/office/drawing/2014/main" id="{1EFC3E7C-59E5-4A11-A669-D78AB212FE7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67" name="Left Bracket 66">
                <a:extLst>
                  <a:ext uri="{FF2B5EF4-FFF2-40B4-BE49-F238E27FC236}">
                    <a16:creationId xmlns:a16="http://schemas.microsoft.com/office/drawing/2014/main" id="{05BDC883-DFEF-49EF-B2C4-82CB03385C68}"/>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5FBCAFEA-29DE-42A4-91E6-59AC362D262E}"/>
                </a:ext>
              </a:extLst>
            </p:cNvPr>
            <p:cNvGrpSpPr/>
            <p:nvPr/>
          </p:nvGrpSpPr>
          <p:grpSpPr>
            <a:xfrm>
              <a:off x="7012106" y="3967213"/>
              <a:ext cx="1980342" cy="555351"/>
              <a:chOff x="2095500" y="5149224"/>
              <a:chExt cx="1638300" cy="459432"/>
            </a:xfrm>
          </p:grpSpPr>
          <p:sp>
            <p:nvSpPr>
              <p:cNvPr id="69" name="Rectangle 68">
                <a:extLst>
                  <a:ext uri="{FF2B5EF4-FFF2-40B4-BE49-F238E27FC236}">
                    <a16:creationId xmlns:a16="http://schemas.microsoft.com/office/drawing/2014/main" id="{0677F8AF-418C-4192-98AF-AD1FC90BE77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0" name="TextBox 69">
                <a:extLst>
                  <a:ext uri="{FF2B5EF4-FFF2-40B4-BE49-F238E27FC236}">
                    <a16:creationId xmlns:a16="http://schemas.microsoft.com/office/drawing/2014/main" id="{357FED05-1CFE-4C2E-9629-60D9CA8E0F38}"/>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71" name="Group 70">
              <a:extLst>
                <a:ext uri="{FF2B5EF4-FFF2-40B4-BE49-F238E27FC236}">
                  <a16:creationId xmlns:a16="http://schemas.microsoft.com/office/drawing/2014/main" id="{6D37D559-98C7-4E73-8833-BA276643C1EF}"/>
                </a:ext>
              </a:extLst>
            </p:cNvPr>
            <p:cNvGrpSpPr/>
            <p:nvPr/>
          </p:nvGrpSpPr>
          <p:grpSpPr>
            <a:xfrm>
              <a:off x="7002488" y="4675055"/>
              <a:ext cx="1980342" cy="555351"/>
              <a:chOff x="2095500" y="5149224"/>
              <a:chExt cx="1638300" cy="459432"/>
            </a:xfrm>
          </p:grpSpPr>
          <p:sp>
            <p:nvSpPr>
              <p:cNvPr id="72" name="Rectangle 71">
                <a:extLst>
                  <a:ext uri="{FF2B5EF4-FFF2-40B4-BE49-F238E27FC236}">
                    <a16:creationId xmlns:a16="http://schemas.microsoft.com/office/drawing/2014/main" id="{4DD34A1B-6CBF-480A-B2DF-959FFB85B9D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3" name="TextBox 72">
                <a:extLst>
                  <a:ext uri="{FF2B5EF4-FFF2-40B4-BE49-F238E27FC236}">
                    <a16:creationId xmlns:a16="http://schemas.microsoft.com/office/drawing/2014/main" id="{A18D2357-A867-4507-9203-E386505E775B}"/>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52" name="TextBox 51">
            <a:extLst>
              <a:ext uri="{FF2B5EF4-FFF2-40B4-BE49-F238E27FC236}">
                <a16:creationId xmlns:a16="http://schemas.microsoft.com/office/drawing/2014/main" id="{F72A1ECD-3C17-4936-B1C6-280B16348946}"/>
              </a:ext>
            </a:extLst>
          </p:cNvPr>
          <p:cNvSpPr txBox="1"/>
          <p:nvPr/>
        </p:nvSpPr>
        <p:spPr>
          <a:xfrm>
            <a:off x="2052426" y="6117926"/>
            <a:ext cx="26786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x86 Rings</a:t>
            </a:r>
          </a:p>
        </p:txBody>
      </p:sp>
      <p:grpSp>
        <p:nvGrpSpPr>
          <p:cNvPr id="6" name="Group 5">
            <a:extLst>
              <a:ext uri="{FF2B5EF4-FFF2-40B4-BE49-F238E27FC236}">
                <a16:creationId xmlns:a16="http://schemas.microsoft.com/office/drawing/2014/main" id="{063311D1-0862-4B29-AA6B-F5961FE01FC9}"/>
              </a:ext>
            </a:extLst>
          </p:cNvPr>
          <p:cNvGrpSpPr/>
          <p:nvPr/>
        </p:nvGrpSpPr>
        <p:grpSpPr>
          <a:xfrm>
            <a:off x="3044259" y="2814322"/>
            <a:ext cx="1975465" cy="592096"/>
            <a:chOff x="3044259" y="2814322"/>
            <a:chExt cx="1975465" cy="592096"/>
          </a:xfrm>
        </p:grpSpPr>
        <p:cxnSp>
          <p:nvCxnSpPr>
            <p:cNvPr id="53" name="Straight Arrow Connector 52">
              <a:extLst>
                <a:ext uri="{FF2B5EF4-FFF2-40B4-BE49-F238E27FC236}">
                  <a16:creationId xmlns:a16="http://schemas.microsoft.com/office/drawing/2014/main" id="{91AC033F-C38C-4FA1-989D-1BAB95A428F5}"/>
                </a:ext>
              </a:extLst>
            </p:cNvPr>
            <p:cNvCxnSpPr>
              <a:cxnSpLocks/>
            </p:cNvCxnSpPr>
            <p:nvPr/>
          </p:nvCxnSpPr>
          <p:spPr bwMode="auto">
            <a:xfrm flipH="1" flipV="1">
              <a:off x="3044259" y="2814322"/>
              <a:ext cx="1968788" cy="59209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75" name="Straight Arrow Connector 74">
              <a:extLst>
                <a:ext uri="{FF2B5EF4-FFF2-40B4-BE49-F238E27FC236}">
                  <a16:creationId xmlns:a16="http://schemas.microsoft.com/office/drawing/2014/main" id="{F5EB726B-19DF-40F7-B17C-E96EE3003297}"/>
                </a:ext>
              </a:extLst>
            </p:cNvPr>
            <p:cNvCxnSpPr>
              <a:cxnSpLocks/>
            </p:cNvCxnSpPr>
            <p:nvPr/>
          </p:nvCxnSpPr>
          <p:spPr bwMode="auto">
            <a:xfrm flipH="1" flipV="1">
              <a:off x="3044259" y="3305568"/>
              <a:ext cx="1975465" cy="100850"/>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grpSp>
      <p:sp>
        <p:nvSpPr>
          <p:cNvPr id="84" name="Content Placeholder 2">
            <a:extLst>
              <a:ext uri="{FF2B5EF4-FFF2-40B4-BE49-F238E27FC236}">
                <a16:creationId xmlns:a16="http://schemas.microsoft.com/office/drawing/2014/main" id="{B718D1E6-F2BE-47EF-BD47-BA235E3DE457}"/>
              </a:ext>
            </a:extLst>
          </p:cNvPr>
          <p:cNvSpPr>
            <a:spLocks noGrp="1"/>
          </p:cNvSpPr>
          <p:nvPr>
            <p:ph idx="1"/>
          </p:nvPr>
        </p:nvSpPr>
        <p:spPr>
          <a:xfrm>
            <a:off x="5013046" y="3231130"/>
            <a:ext cx="6293083" cy="3653124"/>
          </a:xfrm>
        </p:spPr>
        <p:txBody>
          <a:bodyPr>
            <a:normAutofit/>
          </a:bodyPr>
          <a:lstStyle/>
          <a:p>
            <a:r>
              <a:rPr lang="en-US" sz="2400" dirty="0">
                <a:latin typeface="Segoe UI" panose="020B0502040204020203" pitchFamily="34" charset="0"/>
                <a:cs typeface="Segoe UI" panose="020B0502040204020203" pitchFamily="34" charset="0"/>
              </a:rPr>
              <a:t>Intel originally thought that device drivers could be “isolated” here</a:t>
            </a:r>
          </a:p>
          <a:p>
            <a:r>
              <a:rPr lang="en-US" sz="2400" dirty="0">
                <a:latin typeface="Segoe UI" panose="020B0502040204020203" pitchFamily="34" charset="0"/>
                <a:cs typeface="Segoe UI" panose="020B0502040204020203" pitchFamily="34" charset="0"/>
              </a:rPr>
              <a:t>However, “isolated” drivers in Rings 1 or 2 can still access ring 0 memory pages, so isolation is weak in practice without additional segment-based protection (but segment support was dropped in x86-64)</a:t>
            </a:r>
          </a:p>
          <a:p>
            <a:r>
              <a:rPr lang="en-US" sz="2400" dirty="0">
                <a:latin typeface="Segoe UI" panose="020B0502040204020203" pitchFamily="34" charset="0"/>
                <a:cs typeface="Segoe UI" panose="020B0502040204020203" pitchFamily="34" charset="0"/>
              </a:rPr>
              <a:t>Also, most non-x86 chips only define two privilege levels, so portable OSes shouldn’t leverage Rings 1 and 2</a:t>
            </a:r>
          </a:p>
        </p:txBody>
      </p:sp>
      <p:grpSp>
        <p:nvGrpSpPr>
          <p:cNvPr id="76" name="Group 75">
            <a:extLst>
              <a:ext uri="{FF2B5EF4-FFF2-40B4-BE49-F238E27FC236}">
                <a16:creationId xmlns:a16="http://schemas.microsoft.com/office/drawing/2014/main" id="{12B39B8F-4E5B-4454-825D-AD8B827FAEAD}"/>
              </a:ext>
            </a:extLst>
          </p:cNvPr>
          <p:cNvGrpSpPr/>
          <p:nvPr/>
        </p:nvGrpSpPr>
        <p:grpSpPr>
          <a:xfrm>
            <a:off x="4776327" y="2881706"/>
            <a:ext cx="7142202" cy="3256069"/>
            <a:chOff x="5299855" y="3611301"/>
            <a:chExt cx="7142202" cy="3256069"/>
          </a:xfrm>
        </p:grpSpPr>
        <p:sp>
          <p:nvSpPr>
            <p:cNvPr id="77" name="Rectangle 76">
              <a:extLst>
                <a:ext uri="{FF2B5EF4-FFF2-40B4-BE49-F238E27FC236}">
                  <a16:creationId xmlns:a16="http://schemas.microsoft.com/office/drawing/2014/main" id="{DB379484-EAB5-478E-AF0C-73CC2940CFA7}"/>
                </a:ext>
              </a:extLst>
            </p:cNvPr>
            <p:cNvSpPr/>
            <p:nvPr/>
          </p:nvSpPr>
          <p:spPr>
            <a:xfrm>
              <a:off x="5451676" y="3611301"/>
              <a:ext cx="6740324" cy="325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C40B8242-F6F4-4B5C-8701-39C990A419AC}"/>
                </a:ext>
              </a:extLst>
            </p:cNvPr>
            <p:cNvGrpSpPr/>
            <p:nvPr/>
          </p:nvGrpSpPr>
          <p:grpSpPr>
            <a:xfrm>
              <a:off x="5299855" y="3778868"/>
              <a:ext cx="7142202" cy="3083384"/>
              <a:chOff x="5299855" y="3778868"/>
              <a:chExt cx="7142202" cy="3083384"/>
            </a:xfrm>
          </p:grpSpPr>
          <p:cxnSp>
            <p:nvCxnSpPr>
              <p:cNvPr id="79" name="Straight Connector 78">
                <a:extLst>
                  <a:ext uri="{FF2B5EF4-FFF2-40B4-BE49-F238E27FC236}">
                    <a16:creationId xmlns:a16="http://schemas.microsoft.com/office/drawing/2014/main" id="{AD83D6DC-D596-453C-B7C9-C8F239942D88}"/>
                  </a:ext>
                </a:extLst>
              </p:cNvPr>
              <p:cNvCxnSpPr/>
              <p:nvPr/>
            </p:nvCxnSpPr>
            <p:spPr bwMode="auto">
              <a:xfrm>
                <a:off x="10373631" y="5877974"/>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0" name="Group 79">
                <a:extLst>
                  <a:ext uri="{FF2B5EF4-FFF2-40B4-BE49-F238E27FC236}">
                    <a16:creationId xmlns:a16="http://schemas.microsoft.com/office/drawing/2014/main" id="{AD122E70-EF67-462A-A287-2E7494B68621}"/>
                  </a:ext>
                </a:extLst>
              </p:cNvPr>
              <p:cNvGrpSpPr/>
              <p:nvPr/>
            </p:nvGrpSpPr>
            <p:grpSpPr>
              <a:xfrm>
                <a:off x="5299855" y="3778868"/>
                <a:ext cx="7142202" cy="3083384"/>
                <a:chOff x="5299855" y="3778868"/>
                <a:chExt cx="7142202" cy="3083384"/>
              </a:xfrm>
            </p:grpSpPr>
            <p:cxnSp>
              <p:nvCxnSpPr>
                <p:cNvPr id="81" name="Straight Connector 80">
                  <a:extLst>
                    <a:ext uri="{FF2B5EF4-FFF2-40B4-BE49-F238E27FC236}">
                      <a16:creationId xmlns:a16="http://schemas.microsoft.com/office/drawing/2014/main" id="{3FA58670-9CB6-49F0-9CE2-4A31113B946A}"/>
                    </a:ext>
                  </a:extLst>
                </p:cNvPr>
                <p:cNvCxnSpPr/>
                <p:nvPr/>
              </p:nvCxnSpPr>
              <p:spPr bwMode="auto">
                <a:xfrm>
                  <a:off x="11811262"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7AFFC344-1A8A-4ED3-ADC2-96779EBF8EAA}"/>
                    </a:ext>
                  </a:extLst>
                </p:cNvPr>
                <p:cNvCxnSpPr/>
                <p:nvPr/>
              </p:nvCxnSpPr>
              <p:spPr bwMode="auto">
                <a:xfrm>
                  <a:off x="11584913" y="5877836"/>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9294A18F-474F-429D-8E8D-87CF69609A80}"/>
                    </a:ext>
                  </a:extLst>
                </p:cNvPr>
                <p:cNvCxnSpPr/>
                <p:nvPr/>
              </p:nvCxnSpPr>
              <p:spPr bwMode="auto">
                <a:xfrm>
                  <a:off x="11348366" y="5877975"/>
                  <a:ext cx="0" cy="52275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85" name="Group 84">
                  <a:extLst>
                    <a:ext uri="{FF2B5EF4-FFF2-40B4-BE49-F238E27FC236}">
                      <a16:creationId xmlns:a16="http://schemas.microsoft.com/office/drawing/2014/main" id="{CA36B965-D0ED-41B4-B490-479640F023F1}"/>
                    </a:ext>
                  </a:extLst>
                </p:cNvPr>
                <p:cNvGrpSpPr/>
                <p:nvPr/>
              </p:nvGrpSpPr>
              <p:grpSpPr>
                <a:xfrm>
                  <a:off x="5299855" y="3778868"/>
                  <a:ext cx="7142202" cy="3083384"/>
                  <a:chOff x="5299855" y="3778868"/>
                  <a:chExt cx="7142202" cy="3083384"/>
                </a:xfrm>
              </p:grpSpPr>
              <p:grpSp>
                <p:nvGrpSpPr>
                  <p:cNvPr id="86" name="Group 85">
                    <a:extLst>
                      <a:ext uri="{FF2B5EF4-FFF2-40B4-BE49-F238E27FC236}">
                        <a16:creationId xmlns:a16="http://schemas.microsoft.com/office/drawing/2014/main" id="{7F40222C-6DA0-468E-8093-F0FAFE1ABF70}"/>
                      </a:ext>
                    </a:extLst>
                  </p:cNvPr>
                  <p:cNvGrpSpPr/>
                  <p:nvPr/>
                </p:nvGrpSpPr>
                <p:grpSpPr>
                  <a:xfrm>
                    <a:off x="6064810" y="5877836"/>
                    <a:ext cx="5968726" cy="533400"/>
                    <a:chOff x="822435" y="1524000"/>
                    <a:chExt cx="7690945" cy="533400"/>
                  </a:xfrm>
                </p:grpSpPr>
                <p:sp>
                  <p:nvSpPr>
                    <p:cNvPr id="107" name="Rectangle 106">
                      <a:extLst>
                        <a:ext uri="{FF2B5EF4-FFF2-40B4-BE49-F238E27FC236}">
                          <a16:creationId xmlns:a16="http://schemas.microsoft.com/office/drawing/2014/main" id="{CB4AA468-ECD6-46D9-98F5-4F182AC5697C}"/>
                        </a:ext>
                      </a:extLst>
                    </p:cNvPr>
                    <p:cNvSpPr/>
                    <p:nvPr/>
                  </p:nvSpPr>
                  <p:spPr bwMode="auto">
                    <a:xfrm>
                      <a:off x="822435" y="1524000"/>
                      <a:ext cx="195136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sp>
                  <p:nvSpPr>
                    <p:cNvPr id="108" name="Rectangle 107">
                      <a:extLst>
                        <a:ext uri="{FF2B5EF4-FFF2-40B4-BE49-F238E27FC236}">
                          <a16:creationId xmlns:a16="http://schemas.microsoft.com/office/drawing/2014/main" id="{727D5EE2-1A2A-48FA-BB54-79F775124256}"/>
                        </a:ext>
                      </a:extLst>
                    </p:cNvPr>
                    <p:cNvSpPr/>
                    <p:nvPr/>
                  </p:nvSpPr>
                  <p:spPr bwMode="auto">
                    <a:xfrm>
                      <a:off x="2773797" y="1524000"/>
                      <a:ext cx="5739583"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a typeface="ＭＳ Ｐゴシック" pitchFamily="-96" charset="-128"/>
                      </a:endParaRPr>
                    </a:p>
                  </p:txBody>
                </p:sp>
              </p:grpSp>
              <p:sp>
                <p:nvSpPr>
                  <p:cNvPr id="87" name="TextBox 86">
                    <a:extLst>
                      <a:ext uri="{FF2B5EF4-FFF2-40B4-BE49-F238E27FC236}">
                        <a16:creationId xmlns:a16="http://schemas.microsoft.com/office/drawing/2014/main" id="{6B305236-736B-4F34-8D24-69A9A9572E99}"/>
                      </a:ext>
                    </a:extLst>
                  </p:cNvPr>
                  <p:cNvSpPr txBox="1"/>
                  <p:nvPr/>
                </p:nvSpPr>
                <p:spPr>
                  <a:xfrm>
                    <a:off x="11817382" y="6395470"/>
                    <a:ext cx="236547" cy="461665"/>
                  </a:xfrm>
                  <a:prstGeom prst="rect">
                    <a:avLst/>
                  </a:prstGeom>
                  <a:noFill/>
                </p:spPr>
                <p:txBody>
                  <a:bodyPr wrap="square" rtlCol="0">
                    <a:spAutoFit/>
                  </a:bodyPr>
                  <a:lstStyle/>
                  <a:p>
                    <a:r>
                      <a:rPr lang="en-US" sz="2400" dirty="0"/>
                      <a:t>0</a:t>
                    </a:r>
                  </a:p>
                </p:txBody>
              </p:sp>
              <p:sp>
                <p:nvSpPr>
                  <p:cNvPr id="88" name="TextBox 87">
                    <a:extLst>
                      <a:ext uri="{FF2B5EF4-FFF2-40B4-BE49-F238E27FC236}">
                        <a16:creationId xmlns:a16="http://schemas.microsoft.com/office/drawing/2014/main" id="{EC261448-27D9-43E3-A0F1-39EAA79C0A6E}"/>
                      </a:ext>
                    </a:extLst>
                  </p:cNvPr>
                  <p:cNvSpPr txBox="1"/>
                  <p:nvPr/>
                </p:nvSpPr>
                <p:spPr>
                  <a:xfrm>
                    <a:off x="11560443" y="6395469"/>
                    <a:ext cx="236547" cy="461665"/>
                  </a:xfrm>
                  <a:prstGeom prst="rect">
                    <a:avLst/>
                  </a:prstGeom>
                  <a:noFill/>
                </p:spPr>
                <p:txBody>
                  <a:bodyPr wrap="square" rtlCol="0">
                    <a:spAutoFit/>
                  </a:bodyPr>
                  <a:lstStyle/>
                  <a:p>
                    <a:r>
                      <a:rPr lang="en-US" sz="2400" dirty="0"/>
                      <a:t>1</a:t>
                    </a:r>
                  </a:p>
                </p:txBody>
              </p:sp>
              <p:sp>
                <p:nvSpPr>
                  <p:cNvPr id="89" name="TextBox 88">
                    <a:extLst>
                      <a:ext uri="{FF2B5EF4-FFF2-40B4-BE49-F238E27FC236}">
                        <a16:creationId xmlns:a16="http://schemas.microsoft.com/office/drawing/2014/main" id="{F571C950-731A-49C1-9BE2-ACBADADE598E}"/>
                      </a:ext>
                    </a:extLst>
                  </p:cNvPr>
                  <p:cNvSpPr txBox="1"/>
                  <p:nvPr/>
                </p:nvSpPr>
                <p:spPr>
                  <a:xfrm>
                    <a:off x="11323897" y="6400587"/>
                    <a:ext cx="236547" cy="461665"/>
                  </a:xfrm>
                  <a:prstGeom prst="rect">
                    <a:avLst/>
                  </a:prstGeom>
                  <a:noFill/>
                </p:spPr>
                <p:txBody>
                  <a:bodyPr wrap="square" rtlCol="0">
                    <a:spAutoFit/>
                  </a:bodyPr>
                  <a:lstStyle/>
                  <a:p>
                    <a:r>
                      <a:rPr lang="en-US" sz="2400" dirty="0"/>
                      <a:t>2</a:t>
                    </a:r>
                  </a:p>
                </p:txBody>
              </p:sp>
              <p:sp>
                <p:nvSpPr>
                  <p:cNvPr id="90" name="TextBox 89">
                    <a:extLst>
                      <a:ext uri="{FF2B5EF4-FFF2-40B4-BE49-F238E27FC236}">
                        <a16:creationId xmlns:a16="http://schemas.microsoft.com/office/drawing/2014/main" id="{88C21B8E-24CF-484E-8ED6-A3F1221982DC}"/>
                      </a:ext>
                    </a:extLst>
                  </p:cNvPr>
                  <p:cNvSpPr txBox="1"/>
                  <p:nvPr/>
                </p:nvSpPr>
                <p:spPr>
                  <a:xfrm>
                    <a:off x="11087350" y="6390215"/>
                    <a:ext cx="236547" cy="461665"/>
                  </a:xfrm>
                  <a:prstGeom prst="rect">
                    <a:avLst/>
                  </a:prstGeom>
                  <a:noFill/>
                </p:spPr>
                <p:txBody>
                  <a:bodyPr wrap="square" rtlCol="0">
                    <a:spAutoFit/>
                  </a:bodyPr>
                  <a:lstStyle/>
                  <a:p>
                    <a:r>
                      <a:rPr lang="en-US" sz="2400" dirty="0"/>
                      <a:t>3</a:t>
                    </a:r>
                  </a:p>
                </p:txBody>
              </p:sp>
              <p:sp>
                <p:nvSpPr>
                  <p:cNvPr id="91" name="TextBox 90">
                    <a:extLst>
                      <a:ext uri="{FF2B5EF4-FFF2-40B4-BE49-F238E27FC236}">
                        <a16:creationId xmlns:a16="http://schemas.microsoft.com/office/drawing/2014/main" id="{9B755BE4-2494-48A5-A257-89E5C65B55AD}"/>
                      </a:ext>
                    </a:extLst>
                  </p:cNvPr>
                  <p:cNvSpPr txBox="1"/>
                  <p:nvPr/>
                </p:nvSpPr>
                <p:spPr>
                  <a:xfrm>
                    <a:off x="10365474" y="6384752"/>
                    <a:ext cx="568939" cy="461665"/>
                  </a:xfrm>
                  <a:prstGeom prst="rect">
                    <a:avLst/>
                  </a:prstGeom>
                  <a:noFill/>
                </p:spPr>
                <p:txBody>
                  <a:bodyPr wrap="square" rtlCol="0">
                    <a:spAutoFit/>
                  </a:bodyPr>
                  <a:lstStyle/>
                  <a:p>
                    <a:r>
                      <a:rPr lang="en-US" sz="2400" dirty="0"/>
                      <a:t>11</a:t>
                    </a:r>
                  </a:p>
                </p:txBody>
              </p:sp>
              <p:sp>
                <p:nvSpPr>
                  <p:cNvPr id="92" name="TextBox 91">
                    <a:extLst>
                      <a:ext uri="{FF2B5EF4-FFF2-40B4-BE49-F238E27FC236}">
                        <a16:creationId xmlns:a16="http://schemas.microsoft.com/office/drawing/2014/main" id="{048CA8D1-B88B-4D79-A72E-FDB53DAC7E6F}"/>
                      </a:ext>
                    </a:extLst>
                  </p:cNvPr>
                  <p:cNvSpPr txBox="1"/>
                  <p:nvPr/>
                </p:nvSpPr>
                <p:spPr>
                  <a:xfrm>
                    <a:off x="9948936" y="6374380"/>
                    <a:ext cx="568939" cy="461665"/>
                  </a:xfrm>
                  <a:prstGeom prst="rect">
                    <a:avLst/>
                  </a:prstGeom>
                  <a:noFill/>
                </p:spPr>
                <p:txBody>
                  <a:bodyPr wrap="square" rtlCol="0">
                    <a:spAutoFit/>
                  </a:bodyPr>
                  <a:lstStyle/>
                  <a:p>
                    <a:r>
                      <a:rPr lang="en-US" sz="2400" dirty="0"/>
                      <a:t>12</a:t>
                    </a:r>
                  </a:p>
                </p:txBody>
              </p:sp>
              <p:sp>
                <p:nvSpPr>
                  <p:cNvPr id="93" name="TextBox 92">
                    <a:extLst>
                      <a:ext uri="{FF2B5EF4-FFF2-40B4-BE49-F238E27FC236}">
                        <a16:creationId xmlns:a16="http://schemas.microsoft.com/office/drawing/2014/main" id="{1E3D11E3-FA4F-4AC4-BD31-C5FEFE6D4E63}"/>
                      </a:ext>
                    </a:extLst>
                  </p:cNvPr>
                  <p:cNvSpPr txBox="1"/>
                  <p:nvPr/>
                </p:nvSpPr>
                <p:spPr>
                  <a:xfrm>
                    <a:off x="7529474" y="6358923"/>
                    <a:ext cx="493486" cy="461665"/>
                  </a:xfrm>
                  <a:prstGeom prst="rect">
                    <a:avLst/>
                  </a:prstGeom>
                  <a:noFill/>
                </p:spPr>
                <p:txBody>
                  <a:bodyPr wrap="square" rtlCol="0">
                    <a:spAutoFit/>
                  </a:bodyPr>
                  <a:lstStyle/>
                  <a:p>
                    <a:r>
                      <a:rPr lang="en-US" sz="2400" dirty="0"/>
                      <a:t>47</a:t>
                    </a:r>
                  </a:p>
                </p:txBody>
              </p:sp>
              <p:sp>
                <p:nvSpPr>
                  <p:cNvPr id="94" name="TextBox 93">
                    <a:extLst>
                      <a:ext uri="{FF2B5EF4-FFF2-40B4-BE49-F238E27FC236}">
                        <a16:creationId xmlns:a16="http://schemas.microsoft.com/office/drawing/2014/main" id="{81159E1F-EC26-4AEF-8343-F87520E3E306}"/>
                      </a:ext>
                    </a:extLst>
                  </p:cNvPr>
                  <p:cNvSpPr txBox="1"/>
                  <p:nvPr/>
                </p:nvSpPr>
                <p:spPr>
                  <a:xfrm>
                    <a:off x="7121098" y="6367522"/>
                    <a:ext cx="493486" cy="461665"/>
                  </a:xfrm>
                  <a:prstGeom prst="rect">
                    <a:avLst/>
                  </a:prstGeom>
                  <a:noFill/>
                </p:spPr>
                <p:txBody>
                  <a:bodyPr wrap="square" rtlCol="0">
                    <a:spAutoFit/>
                  </a:bodyPr>
                  <a:lstStyle/>
                  <a:p>
                    <a:r>
                      <a:rPr lang="en-US" sz="2400" dirty="0"/>
                      <a:t>48</a:t>
                    </a:r>
                  </a:p>
                </p:txBody>
              </p:sp>
              <p:sp>
                <p:nvSpPr>
                  <p:cNvPr id="95" name="TextBox 94">
                    <a:extLst>
                      <a:ext uri="{FF2B5EF4-FFF2-40B4-BE49-F238E27FC236}">
                        <a16:creationId xmlns:a16="http://schemas.microsoft.com/office/drawing/2014/main" id="{3A4C4581-FFF1-48CC-83A8-653B05D3DCDF}"/>
                      </a:ext>
                    </a:extLst>
                  </p:cNvPr>
                  <p:cNvSpPr txBox="1"/>
                  <p:nvPr/>
                </p:nvSpPr>
                <p:spPr>
                  <a:xfrm>
                    <a:off x="5942453" y="6364527"/>
                    <a:ext cx="493486" cy="461665"/>
                  </a:xfrm>
                  <a:prstGeom prst="rect">
                    <a:avLst/>
                  </a:prstGeom>
                  <a:noFill/>
                </p:spPr>
                <p:txBody>
                  <a:bodyPr wrap="square" rtlCol="0">
                    <a:spAutoFit/>
                  </a:bodyPr>
                  <a:lstStyle/>
                  <a:p>
                    <a:r>
                      <a:rPr lang="en-US" sz="2400" dirty="0"/>
                      <a:t>63</a:t>
                    </a:r>
                  </a:p>
                </p:txBody>
              </p:sp>
              <p:sp>
                <p:nvSpPr>
                  <p:cNvPr id="96" name="TextBox 95">
                    <a:extLst>
                      <a:ext uri="{FF2B5EF4-FFF2-40B4-BE49-F238E27FC236}">
                        <a16:creationId xmlns:a16="http://schemas.microsoft.com/office/drawing/2014/main" id="{90A6FA15-0A5F-45C4-BFCE-AD991316688D}"/>
                      </a:ext>
                    </a:extLst>
                  </p:cNvPr>
                  <p:cNvSpPr txBox="1"/>
                  <p:nvPr/>
                </p:nvSpPr>
                <p:spPr>
                  <a:xfrm>
                    <a:off x="7418549" y="5967348"/>
                    <a:ext cx="3132204" cy="369332"/>
                  </a:xfrm>
                  <a:prstGeom prst="rect">
                    <a:avLst/>
                  </a:prstGeom>
                  <a:noFill/>
                </p:spPr>
                <p:txBody>
                  <a:bodyPr wrap="square" rtlCol="0">
                    <a:spAutoFit/>
                  </a:bodyPr>
                  <a:lstStyle/>
                  <a:p>
                    <a:pPr algn="ctr"/>
                    <a:r>
                      <a:rPr lang="en-US" dirty="0">
                        <a:cs typeface="Segoe UI Light" panose="020B0502040204020203" pitchFamily="34" charset="0"/>
                      </a:rPr>
                      <a:t>4KB-aligned </a:t>
                    </a:r>
                    <a:r>
                      <a:rPr lang="en-US" dirty="0" err="1">
                        <a:cs typeface="Segoe UI Light" panose="020B0502040204020203" pitchFamily="34" charset="0"/>
                      </a:rPr>
                      <a:t>physFrame</a:t>
                    </a:r>
                    <a:r>
                      <a:rPr lang="en-US" dirty="0">
                        <a:cs typeface="Segoe UI Light" panose="020B0502040204020203" pitchFamily="34" charset="0"/>
                      </a:rPr>
                      <a:t> </a:t>
                    </a:r>
                    <a:r>
                      <a:rPr lang="en-US" dirty="0" err="1">
                        <a:cs typeface="Segoe UI Light" panose="020B0502040204020203" pitchFamily="34" charset="0"/>
                      </a:rPr>
                      <a:t>addr</a:t>
                    </a:r>
                    <a:endParaRPr lang="en-US" dirty="0">
                      <a:cs typeface="Segoe UI Light" panose="020B0502040204020203" pitchFamily="34" charset="0"/>
                    </a:endParaRPr>
                  </a:p>
                </p:txBody>
              </p:sp>
              <p:sp>
                <p:nvSpPr>
                  <p:cNvPr id="97" name="TextBox 96">
                    <a:extLst>
                      <a:ext uri="{FF2B5EF4-FFF2-40B4-BE49-F238E27FC236}">
                        <a16:creationId xmlns:a16="http://schemas.microsoft.com/office/drawing/2014/main" id="{38540517-48EC-4DC1-800A-C7C3672F6C9D}"/>
                      </a:ext>
                    </a:extLst>
                  </p:cNvPr>
                  <p:cNvSpPr txBox="1"/>
                  <p:nvPr/>
                </p:nvSpPr>
                <p:spPr>
                  <a:xfrm>
                    <a:off x="5299855" y="5880512"/>
                    <a:ext cx="820269" cy="523220"/>
                  </a:xfrm>
                  <a:prstGeom prst="rect">
                    <a:avLst/>
                  </a:prstGeom>
                  <a:noFill/>
                </p:spPr>
                <p:txBody>
                  <a:bodyPr wrap="square" rtlCol="0">
                    <a:spAutoFit/>
                  </a:bodyPr>
                  <a:lstStyle/>
                  <a:p>
                    <a:pPr algn="ctr"/>
                    <a:r>
                      <a:rPr lang="en-US" sz="2800" b="1" dirty="0">
                        <a:latin typeface="+mj-lt"/>
                      </a:rPr>
                      <a:t>PTE</a:t>
                    </a:r>
                    <a:endParaRPr lang="en-US" sz="2400" b="1" dirty="0">
                      <a:latin typeface="+mj-lt"/>
                    </a:endParaRPr>
                  </a:p>
                </p:txBody>
              </p:sp>
              <p:grpSp>
                <p:nvGrpSpPr>
                  <p:cNvPr id="98" name="Group 97">
                    <a:extLst>
                      <a:ext uri="{FF2B5EF4-FFF2-40B4-BE49-F238E27FC236}">
                        <a16:creationId xmlns:a16="http://schemas.microsoft.com/office/drawing/2014/main" id="{123B6981-58C3-44AA-8CFC-417B7CA62881}"/>
                      </a:ext>
                    </a:extLst>
                  </p:cNvPr>
                  <p:cNvGrpSpPr/>
                  <p:nvPr/>
                </p:nvGrpSpPr>
                <p:grpSpPr>
                  <a:xfrm>
                    <a:off x="10846332" y="4662617"/>
                    <a:ext cx="1595725" cy="1171657"/>
                    <a:chOff x="9322332" y="4662617"/>
                    <a:chExt cx="1595725" cy="1171657"/>
                  </a:xfrm>
                </p:grpSpPr>
                <p:sp>
                  <p:nvSpPr>
                    <p:cNvPr id="105" name="TextBox 104">
                      <a:extLst>
                        <a:ext uri="{FF2B5EF4-FFF2-40B4-BE49-F238E27FC236}">
                          <a16:creationId xmlns:a16="http://schemas.microsoft.com/office/drawing/2014/main" id="{51401DA6-6776-475A-94BD-506CB99DB6F9}"/>
                        </a:ext>
                      </a:extLst>
                    </p:cNvPr>
                    <p:cNvSpPr txBox="1"/>
                    <p:nvPr/>
                  </p:nvSpPr>
                  <p:spPr>
                    <a:xfrm>
                      <a:off x="9322332" y="4662617"/>
                      <a:ext cx="1595725" cy="461665"/>
                    </a:xfrm>
                    <a:prstGeom prst="rect">
                      <a:avLst/>
                    </a:prstGeom>
                    <a:noFill/>
                  </p:spPr>
                  <p:txBody>
                    <a:bodyPr wrap="square" rtlCol="0">
                      <a:spAutoFit/>
                    </a:bodyPr>
                    <a:lstStyle/>
                    <a:p>
                      <a:pPr algn="ctr"/>
                      <a:r>
                        <a:rPr lang="en-US" sz="2400" dirty="0"/>
                        <a:t>Present?</a:t>
                      </a:r>
                      <a:endParaRPr lang="en-US" sz="2000" dirty="0"/>
                    </a:p>
                  </p:txBody>
                </p:sp>
                <p:cxnSp>
                  <p:nvCxnSpPr>
                    <p:cNvPr id="106" name="Straight Arrow Connector 105">
                      <a:extLst>
                        <a:ext uri="{FF2B5EF4-FFF2-40B4-BE49-F238E27FC236}">
                          <a16:creationId xmlns:a16="http://schemas.microsoft.com/office/drawing/2014/main" id="{53010874-B624-4EED-A067-4DF23EF17A3C}"/>
                        </a:ext>
                      </a:extLst>
                    </p:cNvPr>
                    <p:cNvCxnSpPr>
                      <a:cxnSpLocks/>
                    </p:cNvCxnSpPr>
                    <p:nvPr/>
                  </p:nvCxnSpPr>
                  <p:spPr bwMode="auto">
                    <a:xfrm>
                      <a:off x="10321668" y="5029200"/>
                      <a:ext cx="89987" cy="80507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9" name="Group 98">
                    <a:extLst>
                      <a:ext uri="{FF2B5EF4-FFF2-40B4-BE49-F238E27FC236}">
                        <a16:creationId xmlns:a16="http://schemas.microsoft.com/office/drawing/2014/main" id="{8D61605E-239B-4930-B2B6-5E57889F3A33}"/>
                      </a:ext>
                    </a:extLst>
                  </p:cNvPr>
                  <p:cNvGrpSpPr/>
                  <p:nvPr/>
                </p:nvGrpSpPr>
                <p:grpSpPr>
                  <a:xfrm>
                    <a:off x="10021424" y="4204194"/>
                    <a:ext cx="2077110" cy="1623703"/>
                    <a:chOff x="8630114" y="4204193"/>
                    <a:chExt cx="2077110" cy="1623703"/>
                  </a:xfrm>
                </p:grpSpPr>
                <p:sp>
                  <p:nvSpPr>
                    <p:cNvPr id="103" name="TextBox 102">
                      <a:extLst>
                        <a:ext uri="{FF2B5EF4-FFF2-40B4-BE49-F238E27FC236}">
                          <a16:creationId xmlns:a16="http://schemas.microsoft.com/office/drawing/2014/main" id="{5A4A7AEA-9BD6-4F44-87F1-5EB4ECF30339}"/>
                        </a:ext>
                      </a:extLst>
                    </p:cNvPr>
                    <p:cNvSpPr txBox="1"/>
                    <p:nvPr/>
                  </p:nvSpPr>
                  <p:spPr>
                    <a:xfrm>
                      <a:off x="8630114" y="4204193"/>
                      <a:ext cx="2077110" cy="461665"/>
                    </a:xfrm>
                    <a:prstGeom prst="rect">
                      <a:avLst/>
                    </a:prstGeom>
                    <a:noFill/>
                  </p:spPr>
                  <p:txBody>
                    <a:bodyPr wrap="square" rtlCol="0">
                      <a:spAutoFit/>
                    </a:bodyPr>
                    <a:lstStyle/>
                    <a:p>
                      <a:pPr algn="ctr"/>
                      <a:r>
                        <a:rPr lang="en-US" sz="2400" dirty="0"/>
                        <a:t>Writeable?</a:t>
                      </a:r>
                      <a:endParaRPr lang="en-US" sz="2000" dirty="0"/>
                    </a:p>
                  </p:txBody>
                </p:sp>
                <p:cxnSp>
                  <p:nvCxnSpPr>
                    <p:cNvPr id="104" name="Straight Arrow Connector 103">
                      <a:extLst>
                        <a:ext uri="{FF2B5EF4-FFF2-40B4-BE49-F238E27FC236}">
                          <a16:creationId xmlns:a16="http://schemas.microsoft.com/office/drawing/2014/main" id="{A56C380E-6B59-40C8-A31A-8B305384B872}"/>
                        </a:ext>
                      </a:extLst>
                    </p:cNvPr>
                    <p:cNvCxnSpPr>
                      <a:cxnSpLocks/>
                    </p:cNvCxnSpPr>
                    <p:nvPr/>
                  </p:nvCxnSpPr>
                  <p:spPr bwMode="auto">
                    <a:xfrm>
                      <a:off x="9348347" y="4615058"/>
                      <a:ext cx="939059" cy="121283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00" name="Group 99">
                    <a:extLst>
                      <a:ext uri="{FF2B5EF4-FFF2-40B4-BE49-F238E27FC236}">
                        <a16:creationId xmlns:a16="http://schemas.microsoft.com/office/drawing/2014/main" id="{F14CA0DF-1AF1-46B9-A538-E3A27AC973EC}"/>
                      </a:ext>
                    </a:extLst>
                  </p:cNvPr>
                  <p:cNvGrpSpPr/>
                  <p:nvPr/>
                </p:nvGrpSpPr>
                <p:grpSpPr>
                  <a:xfrm>
                    <a:off x="8592855" y="3778868"/>
                    <a:ext cx="3075789" cy="2036329"/>
                    <a:chOff x="2793783" y="4607249"/>
                    <a:chExt cx="3075789" cy="2036329"/>
                  </a:xfrm>
                </p:grpSpPr>
                <p:cxnSp>
                  <p:nvCxnSpPr>
                    <p:cNvPr id="101" name="Straight Arrow Connector 100">
                      <a:extLst>
                        <a:ext uri="{FF2B5EF4-FFF2-40B4-BE49-F238E27FC236}">
                          <a16:creationId xmlns:a16="http://schemas.microsoft.com/office/drawing/2014/main" id="{E57EDBBC-C068-4BD7-9BCE-B9BCC31C3C6C}"/>
                        </a:ext>
                      </a:extLst>
                    </p:cNvPr>
                    <p:cNvCxnSpPr>
                      <a:cxnSpLocks/>
                    </p:cNvCxnSpPr>
                    <p:nvPr/>
                  </p:nvCxnSpPr>
                  <p:spPr bwMode="auto">
                    <a:xfrm>
                      <a:off x="4129320" y="4992424"/>
                      <a:ext cx="1534402" cy="165115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02" name="TextBox 101">
                      <a:extLst>
                        <a:ext uri="{FF2B5EF4-FFF2-40B4-BE49-F238E27FC236}">
                          <a16:creationId xmlns:a16="http://schemas.microsoft.com/office/drawing/2014/main" id="{4DF7D64C-1B40-436D-B63D-36D0A8472B6A}"/>
                        </a:ext>
                      </a:extLst>
                    </p:cNvPr>
                    <p:cNvSpPr txBox="1"/>
                    <p:nvPr/>
                  </p:nvSpPr>
                  <p:spPr>
                    <a:xfrm>
                      <a:off x="2793783" y="4607249"/>
                      <a:ext cx="3075789" cy="461665"/>
                    </a:xfrm>
                    <a:prstGeom prst="rect">
                      <a:avLst/>
                    </a:prstGeom>
                    <a:noFill/>
                  </p:spPr>
                  <p:txBody>
                    <a:bodyPr wrap="square" rtlCol="0">
                      <a:spAutoFit/>
                    </a:bodyPr>
                    <a:lstStyle/>
                    <a:p>
                      <a:pPr algn="ctr"/>
                      <a:r>
                        <a:rPr lang="en-US" sz="2400" dirty="0"/>
                        <a:t>User-mode accessible?</a:t>
                      </a:r>
                      <a:endParaRPr lang="en-US" sz="2000" dirty="0"/>
                    </a:p>
                  </p:txBody>
                </p:sp>
              </p:grpSp>
            </p:grpSp>
          </p:grpSp>
        </p:grpSp>
      </p:grpSp>
    </p:spTree>
    <p:extLst>
      <p:ext uri="{BB962C8B-B14F-4D97-AF65-F5344CB8AC3E}">
        <p14:creationId xmlns:p14="http://schemas.microsoft.com/office/powerpoint/2010/main" val="42489688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6"/>
                                        </p:tgtEl>
                                      </p:cBhvr>
                                    </p:animEffect>
                                    <p:set>
                                      <p:cBhvr>
                                        <p:cTn id="30" dur="1" fill="hold">
                                          <p:stCondLst>
                                            <p:cond delay="499"/>
                                          </p:stCondLst>
                                        </p:cTn>
                                        <p:tgtEl>
                                          <p:spTgt spid="7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4">
                                            <p:txEl>
                                              <p:pRg st="0" end="0"/>
                                            </p:txEl>
                                          </p:spTgt>
                                        </p:tgtEl>
                                        <p:attrNameLst>
                                          <p:attrName>style.visibility</p:attrName>
                                        </p:attrNameLst>
                                      </p:cBhvr>
                                      <p:to>
                                        <p:strVal val="visible"/>
                                      </p:to>
                                    </p:set>
                                    <p:animEffect transition="in" filter="fade">
                                      <p:cBhvr>
                                        <p:cTn id="36" dur="500"/>
                                        <p:tgtEl>
                                          <p:spTgt spid="8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4">
                                            <p:txEl>
                                              <p:pRg st="1" end="1"/>
                                            </p:txEl>
                                          </p:spTgt>
                                        </p:tgtEl>
                                        <p:attrNameLst>
                                          <p:attrName>style.visibility</p:attrName>
                                        </p:attrNameLst>
                                      </p:cBhvr>
                                      <p:to>
                                        <p:strVal val="visible"/>
                                      </p:to>
                                    </p:set>
                                    <p:animEffect transition="in" filter="fade">
                                      <p:cBhvr>
                                        <p:cTn id="39" dur="500"/>
                                        <p:tgtEl>
                                          <p:spTgt spid="84">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4">
                                            <p:txEl>
                                              <p:pRg st="2" end="2"/>
                                            </p:txEl>
                                          </p:spTgt>
                                        </p:tgtEl>
                                        <p:attrNameLst>
                                          <p:attrName>style.visibility</p:attrName>
                                        </p:attrNameLst>
                                      </p:cBhvr>
                                      <p:to>
                                        <p:strVal val="visible"/>
                                      </p:to>
                                    </p:set>
                                    <p:animEffect transition="in" filter="fade">
                                      <p:cBhvr>
                                        <p:cTn id="42" dur="500"/>
                                        <p:tgtEl>
                                          <p:spTgt spid="8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84">
                                            <p:txEl>
                                              <p:pRg st="0" end="0"/>
                                            </p:txEl>
                                          </p:spTgt>
                                        </p:tgtEl>
                                      </p:cBhvr>
                                    </p:animEffect>
                                    <p:set>
                                      <p:cBhvr>
                                        <p:cTn id="47" dur="1" fill="hold">
                                          <p:stCondLst>
                                            <p:cond delay="499"/>
                                          </p:stCondLst>
                                        </p:cTn>
                                        <p:tgtEl>
                                          <p:spTgt spid="84">
                                            <p:txEl>
                                              <p:pRg st="0" end="0"/>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84">
                                            <p:txEl>
                                              <p:pRg st="1" end="1"/>
                                            </p:txEl>
                                          </p:spTgt>
                                        </p:tgtEl>
                                      </p:cBhvr>
                                    </p:animEffect>
                                    <p:set>
                                      <p:cBhvr>
                                        <p:cTn id="50" dur="1" fill="hold">
                                          <p:stCondLst>
                                            <p:cond delay="499"/>
                                          </p:stCondLst>
                                        </p:cTn>
                                        <p:tgtEl>
                                          <p:spTgt spid="84">
                                            <p:txEl>
                                              <p:pRg st="1" end="1"/>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4">
                                            <p:txEl>
                                              <p:pRg st="2" end="2"/>
                                            </p:txEl>
                                          </p:spTgt>
                                        </p:tgtEl>
                                      </p:cBhvr>
                                    </p:animEffect>
                                    <p:set>
                                      <p:cBhvr>
                                        <p:cTn id="53" dur="1" fill="hold">
                                          <p:stCondLst>
                                            <p:cond delay="499"/>
                                          </p:stCondLst>
                                        </p:cTn>
                                        <p:tgtEl>
                                          <p:spTgt spid="84">
                                            <p:txEl>
                                              <p:pRg st="2" end="2"/>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5F14F-8807-4442-819F-527FCB3909A7}"/>
              </a:ext>
            </a:extLst>
          </p:cNvPr>
          <p:cNvPicPr>
            <a:picLocks noChangeAspect="1"/>
          </p:cNvPicPr>
          <p:nvPr/>
        </p:nvPicPr>
        <p:blipFill>
          <a:blip r:embed="rId3"/>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98922D4-65D1-4CE5-9F92-57B7C07CC39A}"/>
              </a:ext>
            </a:extLst>
          </p:cNvPr>
          <p:cNvGrpSpPr/>
          <p:nvPr/>
        </p:nvGrpSpPr>
        <p:grpSpPr>
          <a:xfrm>
            <a:off x="-49287" y="0"/>
            <a:ext cx="7199194" cy="4616067"/>
            <a:chOff x="-49287" y="0"/>
            <a:chExt cx="7199194" cy="4616067"/>
          </a:xfrm>
        </p:grpSpPr>
        <p:cxnSp>
          <p:nvCxnSpPr>
            <p:cNvPr id="5" name="Straight Connector 4">
              <a:extLst>
                <a:ext uri="{FF2B5EF4-FFF2-40B4-BE49-F238E27FC236}">
                  <a16:creationId xmlns:a16="http://schemas.microsoft.com/office/drawing/2014/main" id="{34915A24-ADDF-43A6-BF47-B7A8925701A7}"/>
                </a:ext>
              </a:extLst>
            </p:cNvPr>
            <p:cNvCxnSpPr/>
            <p:nvPr/>
          </p:nvCxnSpPr>
          <p:spPr>
            <a:xfrm>
              <a:off x="7127915" y="0"/>
              <a:ext cx="0" cy="4616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4E9B02-0589-4D4C-BAFD-38FDFDDAD5F7}"/>
                </a:ext>
              </a:extLst>
            </p:cNvPr>
            <p:cNvCxnSpPr>
              <a:cxnSpLocks/>
            </p:cNvCxnSpPr>
            <p:nvPr/>
          </p:nvCxnSpPr>
          <p:spPr>
            <a:xfrm>
              <a:off x="-49287" y="4616067"/>
              <a:ext cx="71991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F242F0-C526-4957-B229-ABA4F293EFFF}"/>
              </a:ext>
            </a:extLst>
          </p:cNvPr>
          <p:cNvSpPr txBox="1"/>
          <p:nvPr/>
        </p:nvSpPr>
        <p:spPr>
          <a:xfrm>
            <a:off x="99152" y="4707760"/>
            <a:ext cx="7282149" cy="2062103"/>
          </a:xfrm>
          <a:prstGeom prst="rect">
            <a:avLst/>
          </a:prstGeom>
          <a:noFill/>
        </p:spPr>
        <p:txBody>
          <a:bodyPr wrap="square" rtlCol="0">
            <a:spAutoFit/>
          </a:bodyPr>
          <a:lstStyle/>
          <a:p>
            <a:r>
              <a:rPr lang="en-US" sz="32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grpSp>
        <p:nvGrpSpPr>
          <p:cNvPr id="12" name="Group 11">
            <a:extLst>
              <a:ext uri="{FF2B5EF4-FFF2-40B4-BE49-F238E27FC236}">
                <a16:creationId xmlns:a16="http://schemas.microsoft.com/office/drawing/2014/main" id="{E1D0D271-8B0C-42E1-8EDA-2DC30A4E63C1}"/>
              </a:ext>
            </a:extLst>
          </p:cNvPr>
          <p:cNvGrpSpPr/>
          <p:nvPr/>
        </p:nvGrpSpPr>
        <p:grpSpPr>
          <a:xfrm>
            <a:off x="8170437" y="2261467"/>
            <a:ext cx="1980342" cy="564065"/>
            <a:chOff x="9855737" y="4672169"/>
            <a:chExt cx="1980342" cy="564065"/>
          </a:xfrm>
        </p:grpSpPr>
        <p:sp>
          <p:nvSpPr>
            <p:cNvPr id="13" name="Rectangle 12">
              <a:extLst>
                <a:ext uri="{FF2B5EF4-FFF2-40B4-BE49-F238E27FC236}">
                  <a16:creationId xmlns:a16="http://schemas.microsoft.com/office/drawing/2014/main" id="{35DAA83C-E849-4B69-988D-C2C0361E37D4}"/>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4" name="TextBox 13">
              <a:extLst>
                <a:ext uri="{FF2B5EF4-FFF2-40B4-BE49-F238E27FC236}">
                  <a16:creationId xmlns:a16="http://schemas.microsoft.com/office/drawing/2014/main" id="{47730D9F-8420-4BE6-9647-AD7B4843B82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15" name="Group 14">
            <a:extLst>
              <a:ext uri="{FF2B5EF4-FFF2-40B4-BE49-F238E27FC236}">
                <a16:creationId xmlns:a16="http://schemas.microsoft.com/office/drawing/2014/main" id="{7500625B-4C75-49C8-B4B0-2CF2E93EE4F1}"/>
              </a:ext>
            </a:extLst>
          </p:cNvPr>
          <p:cNvGrpSpPr/>
          <p:nvPr/>
        </p:nvGrpSpPr>
        <p:grpSpPr>
          <a:xfrm>
            <a:off x="8170437" y="99874"/>
            <a:ext cx="3958937" cy="1995124"/>
            <a:chOff x="8170437" y="99874"/>
            <a:chExt cx="3958937" cy="1995124"/>
          </a:xfrm>
        </p:grpSpPr>
        <p:sp>
          <p:nvSpPr>
            <p:cNvPr id="16" name="TextBox 15">
              <a:extLst>
                <a:ext uri="{FF2B5EF4-FFF2-40B4-BE49-F238E27FC236}">
                  <a16:creationId xmlns:a16="http://schemas.microsoft.com/office/drawing/2014/main" id="{B5A63493-C434-4F9A-B802-9A4CDA6E0A74}"/>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17" name="TextBox 16">
              <a:extLst>
                <a:ext uri="{FF2B5EF4-FFF2-40B4-BE49-F238E27FC236}">
                  <a16:creationId xmlns:a16="http://schemas.microsoft.com/office/drawing/2014/main" id="{008BF75F-3E32-469B-AD32-EB8C0239413B}"/>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8" name="Group 17">
              <a:extLst>
                <a:ext uri="{FF2B5EF4-FFF2-40B4-BE49-F238E27FC236}">
                  <a16:creationId xmlns:a16="http://schemas.microsoft.com/office/drawing/2014/main" id="{FE424C81-0C85-454B-ACA7-E344229B3F50}"/>
                </a:ext>
              </a:extLst>
            </p:cNvPr>
            <p:cNvGrpSpPr/>
            <p:nvPr/>
          </p:nvGrpSpPr>
          <p:grpSpPr>
            <a:xfrm>
              <a:off x="8170437" y="1542345"/>
              <a:ext cx="1980342" cy="552653"/>
              <a:chOff x="2095500" y="5181600"/>
              <a:chExt cx="1638300" cy="457200"/>
            </a:xfrm>
          </p:grpSpPr>
          <p:sp>
            <p:nvSpPr>
              <p:cNvPr id="27" name="Rectangle 26">
                <a:extLst>
                  <a:ext uri="{FF2B5EF4-FFF2-40B4-BE49-F238E27FC236}">
                    <a16:creationId xmlns:a16="http://schemas.microsoft.com/office/drawing/2014/main" id="{B2AE4BE1-4DFC-478D-8AB3-1CB777B7C44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8" name="TextBox 27">
                <a:extLst>
                  <a:ext uri="{FF2B5EF4-FFF2-40B4-BE49-F238E27FC236}">
                    <a16:creationId xmlns:a16="http://schemas.microsoft.com/office/drawing/2014/main" id="{2F82D870-EB73-4479-BBEC-B9278AF1995F}"/>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9" name="Group 18">
              <a:extLst>
                <a:ext uri="{FF2B5EF4-FFF2-40B4-BE49-F238E27FC236}">
                  <a16:creationId xmlns:a16="http://schemas.microsoft.com/office/drawing/2014/main" id="{09727914-C05E-4E7E-8719-DD465AE4BEE1}"/>
                </a:ext>
              </a:extLst>
            </p:cNvPr>
            <p:cNvGrpSpPr/>
            <p:nvPr/>
          </p:nvGrpSpPr>
          <p:grpSpPr>
            <a:xfrm>
              <a:off x="8170437" y="823223"/>
              <a:ext cx="1980342" cy="552653"/>
              <a:chOff x="2095500" y="5173637"/>
              <a:chExt cx="1638300" cy="457200"/>
            </a:xfrm>
          </p:grpSpPr>
          <p:sp>
            <p:nvSpPr>
              <p:cNvPr id="25" name="Rectangle 24">
                <a:extLst>
                  <a:ext uri="{FF2B5EF4-FFF2-40B4-BE49-F238E27FC236}">
                    <a16:creationId xmlns:a16="http://schemas.microsoft.com/office/drawing/2014/main" id="{D3EE6A2C-657E-4E6F-85E4-1CEF68BADA7E}"/>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extBox 25">
                <a:extLst>
                  <a:ext uri="{FF2B5EF4-FFF2-40B4-BE49-F238E27FC236}">
                    <a16:creationId xmlns:a16="http://schemas.microsoft.com/office/drawing/2014/main" id="{FD4ED505-7769-4E3C-8781-E61AA9A6F3A6}"/>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20" name="Group 19">
              <a:extLst>
                <a:ext uri="{FF2B5EF4-FFF2-40B4-BE49-F238E27FC236}">
                  <a16:creationId xmlns:a16="http://schemas.microsoft.com/office/drawing/2014/main" id="{E40D3764-6D16-48AA-BDE1-72CC234B97DF}"/>
                </a:ext>
              </a:extLst>
            </p:cNvPr>
            <p:cNvGrpSpPr/>
            <p:nvPr/>
          </p:nvGrpSpPr>
          <p:grpSpPr>
            <a:xfrm>
              <a:off x="8170437" y="99875"/>
              <a:ext cx="1980342" cy="555351"/>
              <a:chOff x="2095500" y="5149224"/>
              <a:chExt cx="1638300" cy="459432"/>
            </a:xfrm>
          </p:grpSpPr>
          <p:sp>
            <p:nvSpPr>
              <p:cNvPr id="23" name="Rectangle 22">
                <a:extLst>
                  <a:ext uri="{FF2B5EF4-FFF2-40B4-BE49-F238E27FC236}">
                    <a16:creationId xmlns:a16="http://schemas.microsoft.com/office/drawing/2014/main" id="{F0C2F95F-E099-4368-A142-B927B5604CA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4" name="TextBox 23">
                <a:extLst>
                  <a:ext uri="{FF2B5EF4-FFF2-40B4-BE49-F238E27FC236}">
                    <a16:creationId xmlns:a16="http://schemas.microsoft.com/office/drawing/2014/main" id="{060E326D-2498-44AC-8472-4D602B0B59BA}"/>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1" name="Left Bracket 20">
              <a:extLst>
                <a:ext uri="{FF2B5EF4-FFF2-40B4-BE49-F238E27FC236}">
                  <a16:creationId xmlns:a16="http://schemas.microsoft.com/office/drawing/2014/main" id="{16DB59E0-9ACA-484D-8324-DC8FBFA1DB0F}"/>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ket 21">
              <a:extLst>
                <a:ext uri="{FF2B5EF4-FFF2-40B4-BE49-F238E27FC236}">
                  <a16:creationId xmlns:a16="http://schemas.microsoft.com/office/drawing/2014/main" id="{2C13E1D9-21DE-4889-91B0-2B292F5AFC6A}"/>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2B232298-034C-485B-BF8B-5069EC8C768A}"/>
              </a:ext>
            </a:extLst>
          </p:cNvPr>
          <p:cNvSpPr>
            <a:spLocks noGrp="1"/>
          </p:cNvSpPr>
          <p:nvPr>
            <p:ph idx="1"/>
          </p:nvPr>
        </p:nvSpPr>
        <p:spPr>
          <a:xfrm>
            <a:off x="7171979" y="2863020"/>
            <a:ext cx="4909851" cy="3906843"/>
          </a:xfrm>
        </p:spPr>
        <p:txBody>
          <a:bodyPr>
            <a:normAutofit fontScale="92500" lnSpcReduction="10000"/>
          </a:bodyPr>
          <a:lstStyle/>
          <a:p>
            <a:pPr marL="0" indent="0">
              <a:buNone/>
            </a:pPr>
            <a:r>
              <a:rPr lang="en-US" dirty="0"/>
              <a:t>Guest app executes </a:t>
            </a:r>
            <a:r>
              <a:rPr lang="en-US" dirty="0" err="1">
                <a:latin typeface="Consolas" panose="020B0609020204030204" pitchFamily="49" charset="0"/>
              </a:rPr>
              <a:t>syscall</a:t>
            </a:r>
            <a:r>
              <a:rPr lang="en-US" dirty="0"/>
              <a:t> to read from keyboard</a:t>
            </a:r>
            <a:endParaRPr lang="en-US" dirty="0">
              <a:latin typeface="Consolas" panose="020B0609020204030204" pitchFamily="49" charset="0"/>
            </a:endParaRPr>
          </a:p>
          <a:p>
            <a:r>
              <a:rPr lang="en-US" dirty="0"/>
              <a:t>Hardware generates trap which is handled by VMM</a:t>
            </a:r>
          </a:p>
          <a:p>
            <a:r>
              <a:rPr lang="en-US" dirty="0"/>
              <a:t>VMM vectors control to guest OS’s interrupt handler</a:t>
            </a:r>
          </a:p>
          <a:p>
            <a:r>
              <a:rPr lang="en-US" dirty="0"/>
              <a:t>Guest OS tries to execute </a:t>
            </a:r>
            <a:r>
              <a:rPr lang="en-US" dirty="0" err="1">
                <a:latin typeface="Consolas" panose="020B0609020204030204" pitchFamily="49" charset="0"/>
              </a:rPr>
              <a:t>inb</a:t>
            </a:r>
            <a:r>
              <a:rPr lang="en-US" dirty="0"/>
              <a:t> to read a key from the keyboard</a:t>
            </a:r>
            <a:endParaRPr lang="en-US" dirty="0">
              <a:latin typeface="Consolas" panose="020B0609020204030204" pitchFamily="49" charset="0"/>
            </a:endParaRPr>
          </a:p>
          <a:p>
            <a:r>
              <a:rPr lang="en-US" dirty="0"/>
              <a:t>Hardware traps to VMM</a:t>
            </a:r>
          </a:p>
          <a:p>
            <a:r>
              <a:rPr lang="en-US" dirty="0"/>
              <a:t>VMM executes real </a:t>
            </a:r>
            <a:r>
              <a:rPr lang="en-US" dirty="0" err="1">
                <a:latin typeface="Consolas" panose="020B0609020204030204" pitchFamily="49" charset="0"/>
              </a:rPr>
              <a:t>inb</a:t>
            </a:r>
            <a:endParaRPr lang="en-US" dirty="0">
              <a:latin typeface="Consolas" panose="020B0609020204030204" pitchFamily="49" charset="0"/>
            </a:endParaRPr>
          </a:p>
        </p:txBody>
      </p:sp>
    </p:spTree>
    <p:extLst>
      <p:ext uri="{BB962C8B-B14F-4D97-AF65-F5344CB8AC3E}">
        <p14:creationId xmlns:p14="http://schemas.microsoft.com/office/powerpoint/2010/main" val="25929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gtEl>
                                      </p:cBhvr>
                                      <p:by x="64000" y="64000"/>
                                    </p:animScale>
                                  </p:childTnLst>
                                </p:cTn>
                              </p:par>
                              <p:par>
                                <p:cTn id="7" presetID="35" presetClass="path" presetSubtype="0" accel="50000" decel="50000" fill="hold" nodeType="withEffect">
                                  <p:stCondLst>
                                    <p:cond delay="0"/>
                                  </p:stCondLst>
                                  <p:childTnLst>
                                    <p:animMotion origin="layout" path="M 0 0 L -0.20195 -0.19282 " pathEditMode="relative" rAng="0" ptsTypes="AA">
                                      <p:cBhvr>
                                        <p:cTn id="8" dur="1000" fill="hold"/>
                                        <p:tgtEl>
                                          <p:spTgt spid="3"/>
                                        </p:tgtEl>
                                        <p:attrNameLst>
                                          <p:attrName>ppt_x</p:attrName>
                                          <p:attrName>ppt_y</p:attrName>
                                        </p:attrNameLst>
                                      </p:cBhvr>
                                      <p:rCtr x="-10104" y="-9653"/>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animEffect transition="in" filter="fade">
                                      <p:cBhvr>
                                        <p:cTn id="33" dur="500"/>
                                        <p:tgtEl>
                                          <p:spTgt spid="2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xEl>
                                              <p:pRg st="2" end="2"/>
                                            </p:txEl>
                                          </p:spTgt>
                                        </p:tgtEl>
                                        <p:attrNameLst>
                                          <p:attrName>style.visibility</p:attrName>
                                        </p:attrNameLst>
                                      </p:cBhvr>
                                      <p:to>
                                        <p:strVal val="visible"/>
                                      </p:to>
                                    </p:set>
                                    <p:animEffect transition="in" filter="fade">
                                      <p:cBhvr>
                                        <p:cTn id="38" dur="500"/>
                                        <p:tgtEl>
                                          <p:spTgt spid="2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animEffect transition="in" filter="fade">
                                      <p:cBhvr>
                                        <p:cTn id="43" dur="500"/>
                                        <p:tgtEl>
                                          <p:spTgt spid="2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xEl>
                                              <p:pRg st="4" end="4"/>
                                            </p:txEl>
                                          </p:spTgt>
                                        </p:tgtEl>
                                        <p:attrNameLst>
                                          <p:attrName>style.visibility</p:attrName>
                                        </p:attrNameLst>
                                      </p:cBhvr>
                                      <p:to>
                                        <p:strVal val="visible"/>
                                      </p:to>
                                    </p:set>
                                    <p:animEffect transition="in" filter="fade">
                                      <p:cBhvr>
                                        <p:cTn id="48" dur="500"/>
                                        <p:tgtEl>
                                          <p:spTgt spid="29">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xEl>
                                              <p:pRg st="5" end="5"/>
                                            </p:txEl>
                                          </p:spTgt>
                                        </p:tgtEl>
                                        <p:attrNameLst>
                                          <p:attrName>style.visibility</p:attrName>
                                        </p:attrNameLst>
                                      </p:cBhvr>
                                      <p:to>
                                        <p:strVal val="visible"/>
                                      </p:to>
                                    </p:set>
                                    <p:animEffect transition="in" filter="fade">
                                      <p:cBhvr>
                                        <p:cTn id="53"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E78B0E3-AB42-4920-85AA-3223BB1458F5}"/>
              </a:ext>
            </a:extLst>
          </p:cNvPr>
          <p:cNvGrpSpPr/>
          <p:nvPr/>
        </p:nvGrpSpPr>
        <p:grpSpPr>
          <a:xfrm>
            <a:off x="8170437" y="2261467"/>
            <a:ext cx="1980342" cy="564065"/>
            <a:chOff x="9855737" y="4672169"/>
            <a:chExt cx="1980342" cy="564065"/>
          </a:xfrm>
        </p:grpSpPr>
        <p:sp>
          <p:nvSpPr>
            <p:cNvPr id="3" name="Rectangle 2">
              <a:extLst>
                <a:ext uri="{FF2B5EF4-FFF2-40B4-BE49-F238E27FC236}">
                  <a16:creationId xmlns:a16="http://schemas.microsoft.com/office/drawing/2014/main" id="{DF1EF503-A2E4-4BAD-BB58-89E5521CEDCD}"/>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 name="TextBox 3">
              <a:extLst>
                <a:ext uri="{FF2B5EF4-FFF2-40B4-BE49-F238E27FC236}">
                  <a16:creationId xmlns:a16="http://schemas.microsoft.com/office/drawing/2014/main" id="{C67EC55A-CBBB-42C5-BB72-D7B110974A75}"/>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33" name="Group 32">
            <a:extLst>
              <a:ext uri="{FF2B5EF4-FFF2-40B4-BE49-F238E27FC236}">
                <a16:creationId xmlns:a16="http://schemas.microsoft.com/office/drawing/2014/main" id="{A7BD9952-5578-41F7-9B6F-54059846B4C0}"/>
              </a:ext>
            </a:extLst>
          </p:cNvPr>
          <p:cNvGrpSpPr/>
          <p:nvPr/>
        </p:nvGrpSpPr>
        <p:grpSpPr>
          <a:xfrm>
            <a:off x="8170437" y="99874"/>
            <a:ext cx="3958937" cy="1995124"/>
            <a:chOff x="8170437" y="99874"/>
            <a:chExt cx="3958937" cy="1995124"/>
          </a:xfrm>
        </p:grpSpPr>
        <p:sp>
          <p:nvSpPr>
            <p:cNvPr id="5" name="TextBox 4">
              <a:extLst>
                <a:ext uri="{FF2B5EF4-FFF2-40B4-BE49-F238E27FC236}">
                  <a16:creationId xmlns:a16="http://schemas.microsoft.com/office/drawing/2014/main" id="{DA483E31-B6ED-4946-A4D4-DF19F805083C}"/>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6" name="TextBox 5">
              <a:extLst>
                <a:ext uri="{FF2B5EF4-FFF2-40B4-BE49-F238E27FC236}">
                  <a16:creationId xmlns:a16="http://schemas.microsoft.com/office/drawing/2014/main" id="{3DE7AF50-BB99-41CA-86A3-7F91BC36BBAF}"/>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9" name="Group 8">
              <a:extLst>
                <a:ext uri="{FF2B5EF4-FFF2-40B4-BE49-F238E27FC236}">
                  <a16:creationId xmlns:a16="http://schemas.microsoft.com/office/drawing/2014/main" id="{4F5AB9B6-245E-4563-A13C-6FB9422BED43}"/>
                </a:ext>
              </a:extLst>
            </p:cNvPr>
            <p:cNvGrpSpPr/>
            <p:nvPr/>
          </p:nvGrpSpPr>
          <p:grpSpPr>
            <a:xfrm>
              <a:off x="8170437" y="1542345"/>
              <a:ext cx="1980342" cy="552653"/>
              <a:chOff x="2095500" y="5181600"/>
              <a:chExt cx="1638300" cy="457200"/>
            </a:xfrm>
          </p:grpSpPr>
          <p:sp>
            <p:nvSpPr>
              <p:cNvPr id="16" name="Rectangle 15">
                <a:extLst>
                  <a:ext uri="{FF2B5EF4-FFF2-40B4-BE49-F238E27FC236}">
                    <a16:creationId xmlns:a16="http://schemas.microsoft.com/office/drawing/2014/main" id="{2847AC7E-520B-44DC-AEF5-09F981A5E475}"/>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TextBox 16">
                <a:extLst>
                  <a:ext uri="{FF2B5EF4-FFF2-40B4-BE49-F238E27FC236}">
                    <a16:creationId xmlns:a16="http://schemas.microsoft.com/office/drawing/2014/main" id="{C95D938F-FB8B-45C0-9351-93491C96B8AD}"/>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0" name="Group 9">
              <a:extLst>
                <a:ext uri="{FF2B5EF4-FFF2-40B4-BE49-F238E27FC236}">
                  <a16:creationId xmlns:a16="http://schemas.microsoft.com/office/drawing/2014/main" id="{37AC8C3C-A8DB-48EC-A2C4-EDDBA2EAB1D8}"/>
                </a:ext>
              </a:extLst>
            </p:cNvPr>
            <p:cNvGrpSpPr/>
            <p:nvPr/>
          </p:nvGrpSpPr>
          <p:grpSpPr>
            <a:xfrm>
              <a:off x="8170437" y="823223"/>
              <a:ext cx="1980342" cy="552653"/>
              <a:chOff x="2095500" y="5173637"/>
              <a:chExt cx="1638300" cy="457200"/>
            </a:xfrm>
          </p:grpSpPr>
          <p:sp>
            <p:nvSpPr>
              <p:cNvPr id="14" name="Rectangle 13">
                <a:extLst>
                  <a:ext uri="{FF2B5EF4-FFF2-40B4-BE49-F238E27FC236}">
                    <a16:creationId xmlns:a16="http://schemas.microsoft.com/office/drawing/2014/main" id="{4FB3C591-DCBC-4AF7-901A-4B53F801F4B5}"/>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5" name="TextBox 14">
                <a:extLst>
                  <a:ext uri="{FF2B5EF4-FFF2-40B4-BE49-F238E27FC236}">
                    <a16:creationId xmlns:a16="http://schemas.microsoft.com/office/drawing/2014/main" id="{BCADC0E7-7458-48D7-81B1-15DFB0EBB911}"/>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1" name="Group 10">
              <a:extLst>
                <a:ext uri="{FF2B5EF4-FFF2-40B4-BE49-F238E27FC236}">
                  <a16:creationId xmlns:a16="http://schemas.microsoft.com/office/drawing/2014/main" id="{6A336C02-57CF-489C-A6B3-B2691395E365}"/>
                </a:ext>
              </a:extLst>
            </p:cNvPr>
            <p:cNvGrpSpPr/>
            <p:nvPr/>
          </p:nvGrpSpPr>
          <p:grpSpPr>
            <a:xfrm>
              <a:off x="8170437" y="99875"/>
              <a:ext cx="1980342" cy="555351"/>
              <a:chOff x="2095500" y="5149224"/>
              <a:chExt cx="1638300" cy="459432"/>
            </a:xfrm>
          </p:grpSpPr>
          <p:sp>
            <p:nvSpPr>
              <p:cNvPr id="12" name="Rectangle 11">
                <a:extLst>
                  <a:ext uri="{FF2B5EF4-FFF2-40B4-BE49-F238E27FC236}">
                    <a16:creationId xmlns:a16="http://schemas.microsoft.com/office/drawing/2014/main" id="{B7FB8C48-3A53-40EE-85FD-D0F7F0462B11}"/>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TextBox 12">
                <a:extLst>
                  <a:ext uri="{FF2B5EF4-FFF2-40B4-BE49-F238E27FC236}">
                    <a16:creationId xmlns:a16="http://schemas.microsoft.com/office/drawing/2014/main" id="{6CFF716C-3F0F-4CF9-8220-AC0C0DCC6DFB}"/>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20" name="Left Bracket 19">
              <a:extLst>
                <a:ext uri="{FF2B5EF4-FFF2-40B4-BE49-F238E27FC236}">
                  <a16:creationId xmlns:a16="http://schemas.microsoft.com/office/drawing/2014/main" id="{A99624A7-243B-425F-93CE-D37FFFDCAE87}"/>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Left Bracket 20">
              <a:extLst>
                <a:ext uri="{FF2B5EF4-FFF2-40B4-BE49-F238E27FC236}">
                  <a16:creationId xmlns:a16="http://schemas.microsoft.com/office/drawing/2014/main" id="{4C80E0F5-E435-4B68-9D4E-3A4AEFA4D587}"/>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 name="Left Bracket 74">
            <a:extLst>
              <a:ext uri="{FF2B5EF4-FFF2-40B4-BE49-F238E27FC236}">
                <a16:creationId xmlns:a16="http://schemas.microsoft.com/office/drawing/2014/main" id="{122EBCE0-4706-469F-9538-C8D2976CAEED}"/>
              </a:ext>
            </a:extLst>
          </p:cNvPr>
          <p:cNvSpPr/>
          <p:nvPr/>
        </p:nvSpPr>
        <p:spPr>
          <a:xfrm>
            <a:off x="7934457"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3CDEC73-B433-43E8-9615-697C0404A9C6}"/>
              </a:ext>
            </a:extLst>
          </p:cNvPr>
          <p:cNvGrpSpPr/>
          <p:nvPr/>
        </p:nvGrpSpPr>
        <p:grpSpPr>
          <a:xfrm>
            <a:off x="62627" y="34520"/>
            <a:ext cx="7769342" cy="2308324"/>
            <a:chOff x="62627" y="34520"/>
            <a:chExt cx="7769342" cy="2308324"/>
          </a:xfrm>
        </p:grpSpPr>
        <p:sp>
          <p:nvSpPr>
            <p:cNvPr id="34" name="TextBox 33">
              <a:extLst>
                <a:ext uri="{FF2B5EF4-FFF2-40B4-BE49-F238E27FC236}">
                  <a16:creationId xmlns:a16="http://schemas.microsoft.com/office/drawing/2014/main" id="{B5D3CAE6-6ED5-4DB3-A1F0-DFBDCF292E2D}"/>
                </a:ext>
              </a:extLst>
            </p:cNvPr>
            <p:cNvSpPr txBox="1"/>
            <p:nvPr/>
          </p:nvSpPr>
          <p:spPr>
            <a:xfrm>
              <a:off x="62627" y="34520"/>
              <a:ext cx="7212308" cy="2308324"/>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If the guest OS is mapped into the same address space as the guest apps, then the guest apps can read and write the guest OS’s state!</a:t>
              </a:r>
            </a:p>
          </p:txBody>
        </p:sp>
        <p:sp>
          <p:nvSpPr>
            <p:cNvPr id="76" name="Arrow: Right 75">
              <a:extLst>
                <a:ext uri="{FF2B5EF4-FFF2-40B4-BE49-F238E27FC236}">
                  <a16:creationId xmlns:a16="http://schemas.microsoft.com/office/drawing/2014/main" id="{27C2A7EE-329C-4D21-8C39-0DA8F670E806}"/>
                </a:ext>
              </a:extLst>
            </p:cNvPr>
            <p:cNvSpPr/>
            <p:nvPr/>
          </p:nvSpPr>
          <p:spPr>
            <a:xfrm>
              <a:off x="6817489" y="312801"/>
              <a:ext cx="1014480" cy="6205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7882ADBE-5B01-4CE5-9A94-40FAA616DFA9}"/>
              </a:ext>
            </a:extLst>
          </p:cNvPr>
          <p:cNvGrpSpPr/>
          <p:nvPr/>
        </p:nvGrpSpPr>
        <p:grpSpPr>
          <a:xfrm>
            <a:off x="46300" y="2874036"/>
            <a:ext cx="7046818" cy="3983405"/>
            <a:chOff x="46300" y="2863019"/>
            <a:chExt cx="7046818" cy="3983405"/>
          </a:xfrm>
        </p:grpSpPr>
        <p:sp>
          <p:nvSpPr>
            <p:cNvPr id="90" name="Speech Bubble: Rectangle with Corners Rounded 89">
              <a:extLst>
                <a:ext uri="{FF2B5EF4-FFF2-40B4-BE49-F238E27FC236}">
                  <a16:creationId xmlns:a16="http://schemas.microsoft.com/office/drawing/2014/main" id="{7105CB8A-AEEB-4FD6-9037-5728DD821126}"/>
                </a:ext>
              </a:extLst>
            </p:cNvPr>
            <p:cNvSpPr/>
            <p:nvPr/>
          </p:nvSpPr>
          <p:spPr>
            <a:xfrm>
              <a:off x="3495553" y="3722437"/>
              <a:ext cx="3518703" cy="1815882"/>
            </a:xfrm>
            <a:prstGeom prst="wedgeRoundRectCallout">
              <a:avLst>
                <a:gd name="adj1" fmla="val -70833"/>
                <a:gd name="adj2" fmla="val 73336"/>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9B13B119-9F2B-4BAC-87F4-84E3B70308B6}"/>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79" name="TextBox 78">
              <a:extLst>
                <a:ext uri="{FF2B5EF4-FFF2-40B4-BE49-F238E27FC236}">
                  <a16:creationId xmlns:a16="http://schemas.microsoft.com/office/drawing/2014/main" id="{77166B99-BFDC-4E81-BF3B-6CC2DF4AB647}"/>
                </a:ext>
              </a:extLst>
            </p:cNvPr>
            <p:cNvSpPr txBox="1"/>
            <p:nvPr/>
          </p:nvSpPr>
          <p:spPr>
            <a:xfrm>
              <a:off x="3532440" y="3722437"/>
              <a:ext cx="3560678" cy="1815882"/>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I still want isolation between the guest OS and the guest apps!</a:t>
              </a:r>
            </a:p>
          </p:txBody>
        </p:sp>
      </p:grpSp>
      <p:pic>
        <p:nvPicPr>
          <p:cNvPr id="31" name="Picture 30">
            <a:extLst>
              <a:ext uri="{FF2B5EF4-FFF2-40B4-BE49-F238E27FC236}">
                <a16:creationId xmlns:a16="http://schemas.microsoft.com/office/drawing/2014/main" id="{2021BBAE-3686-44AF-BEC7-A7AD774AF248}"/>
              </a:ext>
            </a:extLst>
          </p:cNvPr>
          <p:cNvPicPr>
            <a:picLocks noChangeAspect="1"/>
          </p:cNvPicPr>
          <p:nvPr/>
        </p:nvPicPr>
        <p:blipFill>
          <a:blip r:embed="rId4"/>
          <a:stretch>
            <a:fillRect/>
          </a:stretch>
        </p:blipFill>
        <p:spPr>
          <a:xfrm>
            <a:off x="7215051" y="2834913"/>
            <a:ext cx="4988524" cy="4034087"/>
          </a:xfrm>
          <a:prstGeom prst="rect">
            <a:avLst/>
          </a:prstGeom>
        </p:spPr>
      </p:pic>
      <p:sp>
        <p:nvSpPr>
          <p:cNvPr id="30" name="Content Placeholder 2">
            <a:extLst>
              <a:ext uri="{FF2B5EF4-FFF2-40B4-BE49-F238E27FC236}">
                <a16:creationId xmlns:a16="http://schemas.microsoft.com/office/drawing/2014/main" id="{CEE7CBD3-E6CF-4A0D-B32A-90DB8FAE9621}"/>
              </a:ext>
            </a:extLst>
          </p:cNvPr>
          <p:cNvSpPr txBox="1">
            <a:spLocks/>
          </p:cNvSpPr>
          <p:nvPr/>
        </p:nvSpPr>
        <p:spPr>
          <a:xfrm>
            <a:off x="7510657" y="3004166"/>
            <a:ext cx="4909851" cy="32744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VMM places result where the guest OS expects it to be</a:t>
            </a:r>
          </a:p>
          <a:p>
            <a:r>
              <a:rPr lang="en-US" sz="2600" dirty="0"/>
              <a:t>VMM vectors control back to the guest OS</a:t>
            </a:r>
          </a:p>
          <a:p>
            <a:r>
              <a:rPr lang="en-US" sz="2600" dirty="0"/>
              <a:t>OS does some processing and then does an </a:t>
            </a:r>
            <a:r>
              <a:rPr lang="en-US" sz="2600" b="1" dirty="0" err="1"/>
              <a:t>iret</a:t>
            </a:r>
            <a:r>
              <a:rPr lang="en-US" sz="2600" dirty="0"/>
              <a:t> or </a:t>
            </a:r>
            <a:r>
              <a:rPr lang="en-US" sz="2600" b="1" dirty="0" err="1"/>
              <a:t>sysexit</a:t>
            </a:r>
            <a:endParaRPr lang="en-US" sz="2600" b="1" dirty="0"/>
          </a:p>
          <a:p>
            <a:r>
              <a:rPr lang="en-US" sz="2600" dirty="0"/>
              <a:t>Hardware traps to VMM</a:t>
            </a:r>
          </a:p>
          <a:p>
            <a:r>
              <a:rPr lang="en-US" sz="2600" dirty="0"/>
              <a:t>VMM returns to user-mode</a:t>
            </a:r>
          </a:p>
        </p:txBody>
      </p:sp>
      <p:grpSp>
        <p:nvGrpSpPr>
          <p:cNvPr id="27" name="Group 26">
            <a:extLst>
              <a:ext uri="{FF2B5EF4-FFF2-40B4-BE49-F238E27FC236}">
                <a16:creationId xmlns:a16="http://schemas.microsoft.com/office/drawing/2014/main" id="{90D0781A-805B-425D-B072-0A0087C9F23B}"/>
              </a:ext>
            </a:extLst>
          </p:cNvPr>
          <p:cNvGrpSpPr/>
          <p:nvPr/>
        </p:nvGrpSpPr>
        <p:grpSpPr>
          <a:xfrm>
            <a:off x="5891561" y="3183038"/>
            <a:ext cx="1595031" cy="3345083"/>
            <a:chOff x="5709151" y="3183038"/>
            <a:chExt cx="1595031" cy="3345083"/>
          </a:xfrm>
        </p:grpSpPr>
        <p:cxnSp>
          <p:nvCxnSpPr>
            <p:cNvPr id="7" name="Straight Connector 6">
              <a:extLst>
                <a:ext uri="{FF2B5EF4-FFF2-40B4-BE49-F238E27FC236}">
                  <a16:creationId xmlns:a16="http://schemas.microsoft.com/office/drawing/2014/main" id="{8D21837C-24F0-4198-B6FD-90F40DAAD4AC}"/>
                </a:ext>
              </a:extLst>
            </p:cNvPr>
            <p:cNvCxnSpPr/>
            <p:nvPr/>
          </p:nvCxnSpPr>
          <p:spPr>
            <a:xfrm>
              <a:off x="5709151" y="6528121"/>
              <a:ext cx="1262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471F1F-CE68-4204-92C1-3EB82EB7A3A1}"/>
                </a:ext>
              </a:extLst>
            </p:cNvPr>
            <p:cNvCxnSpPr>
              <a:cxnSpLocks/>
            </p:cNvCxnSpPr>
            <p:nvPr/>
          </p:nvCxnSpPr>
          <p:spPr>
            <a:xfrm>
              <a:off x="6972842" y="3183038"/>
              <a:ext cx="0" cy="3345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183A0-EB4F-4D08-BF5D-4956580EBBFE}"/>
                </a:ext>
              </a:extLst>
            </p:cNvPr>
            <p:cNvCxnSpPr>
              <a:cxnSpLocks/>
            </p:cNvCxnSpPr>
            <p:nvPr/>
          </p:nvCxnSpPr>
          <p:spPr>
            <a:xfrm>
              <a:off x="6973973" y="3183038"/>
              <a:ext cx="330209" cy="0"/>
            </a:xfrm>
            <a:prstGeom prst="line">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453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16667E-6 2.59259E-6 L -0.40273 2.59259E-6 " pathEditMode="relative" rAng="0" ptsTypes="AA">
                                      <p:cBhvr>
                                        <p:cTn id="6" dur="1000" fill="hold"/>
                                        <p:tgtEl>
                                          <p:spTgt spid="31"/>
                                        </p:tgtEl>
                                        <p:attrNameLst>
                                          <p:attrName>ppt_x</p:attrName>
                                          <p:attrName>ppt_y</p:attrName>
                                        </p:attrNameLst>
                                      </p:cBhvr>
                                      <p:rCtr x="-20143"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fade">
                                      <p:cBhvr>
                                        <p:cTn id="18" dur="500"/>
                                        <p:tgtEl>
                                          <p:spTgt spid="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animEffect transition="in" filter="fade">
                                      <p:cBhvr>
                                        <p:cTn id="23" dur="500"/>
                                        <p:tgtEl>
                                          <p:spTgt spid="3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500"/>
                                        <p:tgtEl>
                                          <p:spTgt spid="3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fade">
                                      <p:cBhvr>
                                        <p:cTn id="33" dur="500"/>
                                        <p:tgtEl>
                                          <p:spTgt spid="3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0">
                                            <p:txEl>
                                              <p:pRg st="0" end="0"/>
                                            </p:txEl>
                                          </p:spTgt>
                                        </p:tgtEl>
                                      </p:cBhvr>
                                    </p:animEffect>
                                    <p:set>
                                      <p:cBhvr>
                                        <p:cTn id="49" dur="1" fill="hold">
                                          <p:stCondLst>
                                            <p:cond delay="499"/>
                                          </p:stCondLst>
                                        </p:cTn>
                                        <p:tgtEl>
                                          <p:spTgt spid="30">
                                            <p:txEl>
                                              <p:pRg st="0" end="0"/>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xEl>
                                              <p:pRg st="1" end="1"/>
                                            </p:txEl>
                                          </p:spTgt>
                                        </p:tgtEl>
                                      </p:cBhvr>
                                    </p:animEffect>
                                    <p:set>
                                      <p:cBhvr>
                                        <p:cTn id="52" dur="1" fill="hold">
                                          <p:stCondLst>
                                            <p:cond delay="499"/>
                                          </p:stCondLst>
                                        </p:cTn>
                                        <p:tgtEl>
                                          <p:spTgt spid="30">
                                            <p:txEl>
                                              <p:pRg st="1" end="1"/>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0">
                                            <p:txEl>
                                              <p:pRg st="2" end="2"/>
                                            </p:txEl>
                                          </p:spTgt>
                                        </p:tgtEl>
                                      </p:cBhvr>
                                    </p:animEffect>
                                    <p:set>
                                      <p:cBhvr>
                                        <p:cTn id="55" dur="1" fill="hold">
                                          <p:stCondLst>
                                            <p:cond delay="499"/>
                                          </p:stCondLst>
                                        </p:cTn>
                                        <p:tgtEl>
                                          <p:spTgt spid="30">
                                            <p:txEl>
                                              <p:pRg st="2" end="2"/>
                                            </p:txEl>
                                          </p:spTgt>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0">
                                            <p:txEl>
                                              <p:pRg st="3" end="3"/>
                                            </p:txEl>
                                          </p:spTgt>
                                        </p:tgtEl>
                                      </p:cBhvr>
                                    </p:animEffect>
                                    <p:set>
                                      <p:cBhvr>
                                        <p:cTn id="58" dur="1" fill="hold">
                                          <p:stCondLst>
                                            <p:cond delay="499"/>
                                          </p:stCondLst>
                                        </p:cTn>
                                        <p:tgtEl>
                                          <p:spTgt spid="30">
                                            <p:txEl>
                                              <p:pRg st="3" end="3"/>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0">
                                            <p:txEl>
                                              <p:pRg st="4" end="4"/>
                                            </p:txEl>
                                          </p:spTgt>
                                        </p:tgtEl>
                                      </p:cBhvr>
                                    </p:animEffect>
                                    <p:set>
                                      <p:cBhvr>
                                        <p:cTn id="61" dur="1" fill="hold">
                                          <p:stCondLst>
                                            <p:cond delay="499"/>
                                          </p:stCondLst>
                                        </p:cTn>
                                        <p:tgtEl>
                                          <p:spTgt spid="30">
                                            <p:txEl>
                                              <p:pRg st="4" end="4"/>
                                            </p:txEl>
                                          </p:spTgt>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8A1F-8693-4BF9-8B6D-75321BA77AF3}"/>
              </a:ext>
            </a:extLst>
          </p:cNvPr>
          <p:cNvSpPr>
            <a:spLocks noGrp="1"/>
          </p:cNvSpPr>
          <p:nvPr>
            <p:ph type="title"/>
          </p:nvPr>
        </p:nvSpPr>
        <p:spPr>
          <a:xfrm>
            <a:off x="838200" y="2766218"/>
            <a:ext cx="10515600" cy="1325563"/>
          </a:xfrm>
        </p:spPr>
        <p:txBody>
          <a:bodyPr>
            <a:normAutofit/>
          </a:bodyPr>
          <a:lstStyle/>
          <a:p>
            <a:r>
              <a:rPr lang="en-US" sz="6000" dirty="0"/>
              <a:t>There’s another problem . . .</a:t>
            </a:r>
          </a:p>
        </p:txBody>
      </p:sp>
    </p:spTree>
    <p:extLst>
      <p:ext uri="{BB962C8B-B14F-4D97-AF65-F5344CB8AC3E}">
        <p14:creationId xmlns:p14="http://schemas.microsoft.com/office/powerpoint/2010/main" val="373890727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0BCE34-48CC-4B96-9DE0-F259C265747B}"/>
              </a:ext>
            </a:extLst>
          </p:cNvPr>
          <p:cNvSpPr txBox="1"/>
          <p:nvPr/>
        </p:nvSpPr>
        <p:spPr>
          <a:xfrm>
            <a:off x="377893" y="0"/>
            <a:ext cx="10902959" cy="1938992"/>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Theorem: A virtual machine monitor can be constructed for architectures in which every sensitive instruction is privileged.</a:t>
            </a:r>
          </a:p>
        </p:txBody>
      </p:sp>
      <p:sp>
        <p:nvSpPr>
          <p:cNvPr id="6" name="TextBox 5">
            <a:extLst>
              <a:ext uri="{FF2B5EF4-FFF2-40B4-BE49-F238E27FC236}">
                <a16:creationId xmlns:a16="http://schemas.microsoft.com/office/drawing/2014/main" id="{AABD6258-6C34-43C3-B159-9FE8D11566ED}"/>
              </a:ext>
            </a:extLst>
          </p:cNvPr>
          <p:cNvSpPr txBox="1"/>
          <p:nvPr/>
        </p:nvSpPr>
        <p:spPr>
          <a:xfrm>
            <a:off x="377893" y="3395872"/>
            <a:ext cx="5279351" cy="1754326"/>
          </a:xfrm>
          <a:prstGeom prst="rect">
            <a:avLst/>
          </a:prstGeom>
          <a:noFill/>
        </p:spPr>
        <p:txBody>
          <a:bodyPr wrap="square" rtlCol="0">
            <a:spAutoFit/>
          </a:bodyPr>
          <a:lstStyle/>
          <a:p>
            <a:r>
              <a:rPr lang="en-US" sz="3500" b="1" dirty="0">
                <a:latin typeface="Segoe UI" panose="020B0502040204020203" pitchFamily="34" charset="0"/>
                <a:cs typeface="Segoe UI" panose="020B0502040204020203" pitchFamily="34" charset="0"/>
              </a:rPr>
              <a:t>For many years, x86 had sensitive instructions that weren’t privileged!</a:t>
            </a:r>
          </a:p>
        </p:txBody>
      </p:sp>
      <p:pic>
        <p:nvPicPr>
          <p:cNvPr id="2050" name="Picture 2" descr="Related image">
            <a:extLst>
              <a:ext uri="{FF2B5EF4-FFF2-40B4-BE49-F238E27FC236}">
                <a16:creationId xmlns:a16="http://schemas.microsoft.com/office/drawing/2014/main" id="{E1FAD014-DC5B-420B-B329-B77535B8A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6" y="2053380"/>
            <a:ext cx="5970431" cy="45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203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368136"/>
            <a:ext cx="12192000" cy="795646"/>
          </a:xfrm>
        </p:spPr>
        <p:txBody>
          <a:bodyPr>
            <a:normAutofit/>
          </a:bodyPr>
          <a:lstStyle/>
          <a:p>
            <a:r>
              <a:rPr lang="en-US" sz="3900" dirty="0"/>
              <a:t>The x86 </a:t>
            </a:r>
            <a:r>
              <a:rPr lang="en-US" sz="3900" b="0" dirty="0">
                <a:latin typeface="Consolas" panose="020B0609020204030204" pitchFamily="49" charset="0"/>
              </a:rPr>
              <a:t>push</a:t>
            </a:r>
            <a:r>
              <a:rPr lang="en-US" sz="3900" dirty="0"/>
              <a:t> instruction was not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4"/>
            <a:ext cx="11120252" cy="4726380"/>
          </a:xfrm>
        </p:spPr>
        <p:txBody>
          <a:bodyPr>
            <a:normAutofit/>
          </a:bodyPr>
          <a:lstStyle/>
          <a:p>
            <a:r>
              <a:rPr lang="en-US" sz="3600" b="1" dirty="0"/>
              <a:t>push</a:t>
            </a:r>
            <a:r>
              <a:rPr lang="en-US" sz="3600" dirty="0"/>
              <a:t> can push a register value onto the top of the stack</a:t>
            </a:r>
          </a:p>
          <a:p>
            <a:pPr lvl="1"/>
            <a:r>
              <a:rPr lang="en-US" sz="3200" b="1" dirty="0"/>
              <a:t>%cs</a:t>
            </a:r>
            <a:r>
              <a:rPr lang="en-US" sz="3200" dirty="0"/>
              <a:t> register contains (among other things) 2 bits that represent the current privilege level</a:t>
            </a:r>
          </a:p>
          <a:p>
            <a:pPr lvl="1"/>
            <a:r>
              <a:rPr lang="en-US" sz="3200" dirty="0"/>
              <a:t>A guest OS running in Ring 3 could push </a:t>
            </a:r>
            <a:r>
              <a:rPr lang="en-US" sz="3200" b="1" dirty="0"/>
              <a:t>%cs</a:t>
            </a:r>
            <a:r>
              <a:rPr lang="en-US" sz="3200" dirty="0"/>
              <a:t> and see that the privilege level isn’t Ring 0!</a:t>
            </a:r>
          </a:p>
          <a:p>
            <a:r>
              <a:rPr lang="en-US" sz="3600" dirty="0"/>
              <a:t>To be virtualizable, </a:t>
            </a:r>
            <a:r>
              <a:rPr lang="en-US" sz="3600" b="1" dirty="0"/>
              <a:t>push</a:t>
            </a:r>
            <a:r>
              <a:rPr lang="en-US" sz="3600" dirty="0"/>
              <a:t> should cause a trap when invoked from Ring 3, allowing the VMM to push a fake </a:t>
            </a:r>
            <a:r>
              <a:rPr lang="en-US" sz="3600" b="1" dirty="0"/>
              <a:t>%cs</a:t>
            </a:r>
            <a:r>
              <a:rPr lang="en-US" sz="3600" dirty="0"/>
              <a:t> value which indicates that the guest OS is running in Ring 0</a:t>
            </a:r>
          </a:p>
        </p:txBody>
      </p:sp>
    </p:spTree>
    <p:extLst>
      <p:ext uri="{BB962C8B-B14F-4D97-AF65-F5344CB8AC3E}">
        <p14:creationId xmlns:p14="http://schemas.microsoft.com/office/powerpoint/2010/main" val="277259111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5F0C-1776-406C-AAF3-475EE534E9D7}"/>
              </a:ext>
            </a:extLst>
          </p:cNvPr>
          <p:cNvSpPr>
            <a:spLocks noGrp="1"/>
          </p:cNvSpPr>
          <p:nvPr>
            <p:ph type="title"/>
          </p:nvPr>
        </p:nvSpPr>
        <p:spPr>
          <a:xfrm>
            <a:off x="0" y="463136"/>
            <a:ext cx="12192000" cy="795646"/>
          </a:xfrm>
        </p:spPr>
        <p:txBody>
          <a:bodyPr>
            <a:normAutofit/>
          </a:bodyPr>
          <a:lstStyle/>
          <a:p>
            <a:r>
              <a:rPr lang="en-US" sz="3400" dirty="0"/>
              <a:t>The x86 </a:t>
            </a:r>
            <a:r>
              <a:rPr lang="en-US" sz="3400" b="0" dirty="0" err="1">
                <a:latin typeface="Consolas" panose="020B0609020204030204" pitchFamily="49" charset="0"/>
              </a:rPr>
              <a:t>pushf</a:t>
            </a:r>
            <a:r>
              <a:rPr lang="en-US" sz="3400" b="0" dirty="0">
                <a:latin typeface="Consolas" panose="020B0609020204030204" pitchFamily="49" charset="0"/>
              </a:rPr>
              <a:t>/</a:t>
            </a:r>
            <a:r>
              <a:rPr lang="en-US" sz="3400" b="0" dirty="0" err="1">
                <a:latin typeface="Consolas" panose="020B0609020204030204" pitchFamily="49" charset="0"/>
              </a:rPr>
              <a:t>popf</a:t>
            </a:r>
            <a:r>
              <a:rPr lang="en-US" sz="3400" dirty="0"/>
              <a:t> instructions weren’t PG-virtualizable!</a:t>
            </a:r>
          </a:p>
        </p:txBody>
      </p:sp>
      <p:sp>
        <p:nvSpPr>
          <p:cNvPr id="3" name="Content Placeholder 2">
            <a:extLst>
              <a:ext uri="{FF2B5EF4-FFF2-40B4-BE49-F238E27FC236}">
                <a16:creationId xmlns:a16="http://schemas.microsoft.com/office/drawing/2014/main" id="{76CADEB1-8091-4633-86C5-B832B6A9609E}"/>
              </a:ext>
            </a:extLst>
          </p:cNvPr>
          <p:cNvSpPr>
            <a:spLocks noGrp="1"/>
          </p:cNvSpPr>
          <p:nvPr>
            <p:ph idx="1"/>
          </p:nvPr>
        </p:nvSpPr>
        <p:spPr>
          <a:xfrm>
            <a:off x="535874" y="1413163"/>
            <a:ext cx="11120252" cy="5284519"/>
          </a:xfrm>
        </p:spPr>
        <p:txBody>
          <a:bodyPr>
            <a:normAutofit/>
          </a:bodyPr>
          <a:lstStyle/>
          <a:p>
            <a:r>
              <a:rPr lang="en-US" sz="3200" b="1" dirty="0" err="1"/>
              <a:t>pushf</a:t>
            </a:r>
            <a:r>
              <a:rPr lang="en-US" sz="3200" dirty="0"/>
              <a:t>/</a:t>
            </a:r>
            <a:r>
              <a:rPr lang="en-US" sz="3200" b="1" dirty="0" err="1"/>
              <a:t>popf</a:t>
            </a:r>
            <a:r>
              <a:rPr lang="en-US" sz="3200" dirty="0"/>
              <a:t> read/write the </a:t>
            </a:r>
            <a:r>
              <a:rPr lang="en-US" sz="3200" b="1" dirty="0"/>
              <a:t>%</a:t>
            </a:r>
            <a:r>
              <a:rPr lang="en-US" sz="3200" b="1" dirty="0" err="1"/>
              <a:t>eflags</a:t>
            </a:r>
            <a:r>
              <a:rPr lang="en-US" sz="3200" dirty="0"/>
              <a:t> register using the value on the top of the stack</a:t>
            </a:r>
          </a:p>
          <a:p>
            <a:pPr lvl="1"/>
            <a:r>
              <a:rPr lang="en-US" sz="2800" dirty="0"/>
              <a:t>Bit 9 of </a:t>
            </a:r>
            <a:r>
              <a:rPr lang="en-US" sz="2800" b="1" dirty="0"/>
              <a:t>%</a:t>
            </a:r>
            <a:r>
              <a:rPr lang="en-US" sz="2800" b="1" dirty="0" err="1"/>
              <a:t>eflags</a:t>
            </a:r>
            <a:r>
              <a:rPr lang="en-US" sz="2800" dirty="0"/>
              <a:t> enables interrupts</a:t>
            </a:r>
          </a:p>
          <a:p>
            <a:pPr lvl="1"/>
            <a:r>
              <a:rPr lang="en-US" sz="2800" dirty="0"/>
              <a:t>In Ring 0, </a:t>
            </a:r>
            <a:r>
              <a:rPr lang="en-US" sz="2800" b="1" dirty="0" err="1"/>
              <a:t>popf</a:t>
            </a:r>
            <a:r>
              <a:rPr lang="en-US" sz="2800" dirty="0"/>
              <a:t> can set bit 9, but in Ring 3, CPU silently ignores </a:t>
            </a:r>
            <a:r>
              <a:rPr lang="en-US" sz="2800" b="1" dirty="0" err="1"/>
              <a:t>popf</a:t>
            </a:r>
            <a:r>
              <a:rPr lang="en-US" sz="2800" dirty="0"/>
              <a:t>!</a:t>
            </a:r>
          </a:p>
          <a:p>
            <a:r>
              <a:rPr lang="en-US" sz="3200" dirty="0"/>
              <a:t>To be virtualizable, </a:t>
            </a:r>
            <a:r>
              <a:rPr lang="en-US" sz="3200" b="1" dirty="0" err="1"/>
              <a:t>pushf</a:t>
            </a:r>
            <a:r>
              <a:rPr lang="en-US" sz="3200" dirty="0"/>
              <a:t>/</a:t>
            </a:r>
            <a:r>
              <a:rPr lang="en-US" sz="3200" b="1" dirty="0" err="1"/>
              <a:t>popf</a:t>
            </a:r>
            <a:r>
              <a:rPr lang="en-US" sz="3200" dirty="0"/>
              <a:t> should cause traps in Ring 3</a:t>
            </a:r>
          </a:p>
          <a:p>
            <a:pPr lvl="1"/>
            <a:r>
              <a:rPr lang="en-US" sz="2800" dirty="0"/>
              <a:t>Allows VMM to detect when guest OS wants to changes its interrupt level (meaning that the VMM should change which interrupts it forwards to the guest OS)</a:t>
            </a:r>
          </a:p>
          <a:p>
            <a:endParaRPr lang="en-US" sz="3200" dirty="0"/>
          </a:p>
          <a:p>
            <a:r>
              <a:rPr lang="en-US" sz="3200" dirty="0"/>
              <a:t>x86 had 17 non-PG-virtualizable instructions!</a:t>
            </a:r>
          </a:p>
        </p:txBody>
      </p:sp>
    </p:spTree>
    <p:extLst>
      <p:ext uri="{BB962C8B-B14F-4D97-AF65-F5344CB8AC3E}">
        <p14:creationId xmlns:p14="http://schemas.microsoft.com/office/powerpoint/2010/main" val="101628674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4E97A-9DAE-46B3-87C1-EA1EDC0501D0}"/>
              </a:ext>
            </a:extLst>
          </p:cNvPr>
          <p:cNvPicPr>
            <a:picLocks noChangeAspect="1"/>
          </p:cNvPicPr>
          <p:nvPr/>
        </p:nvPicPr>
        <p:blipFill>
          <a:blip r:embed="rId2"/>
          <a:stretch>
            <a:fillRect/>
          </a:stretch>
        </p:blipFill>
        <p:spPr>
          <a:xfrm>
            <a:off x="4472848" y="3422330"/>
            <a:ext cx="7505728" cy="3345205"/>
          </a:xfrm>
          <a:prstGeom prst="rect">
            <a:avLst/>
          </a:prstGeom>
        </p:spPr>
      </p:pic>
      <p:sp>
        <p:nvSpPr>
          <p:cNvPr id="5" name="Rectangle 4">
            <a:extLst>
              <a:ext uri="{FF2B5EF4-FFF2-40B4-BE49-F238E27FC236}">
                <a16:creationId xmlns:a16="http://schemas.microsoft.com/office/drawing/2014/main" id="{B9FE6882-7247-48BB-B689-B4A097518E17}"/>
              </a:ext>
            </a:extLst>
          </p:cNvPr>
          <p:cNvSpPr/>
          <p:nvPr/>
        </p:nvSpPr>
        <p:spPr>
          <a:xfrm>
            <a:off x="0" y="2490172"/>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85311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9554-7831-4168-A093-AE28BB16E68A}"/>
              </a:ext>
            </a:extLst>
          </p:cNvPr>
          <p:cNvSpPr>
            <a:spLocks noGrp="1"/>
          </p:cNvSpPr>
          <p:nvPr>
            <p:ph type="title"/>
          </p:nvPr>
        </p:nvSpPr>
        <p:spPr>
          <a:xfrm>
            <a:off x="838200" y="343090"/>
            <a:ext cx="10515600" cy="860374"/>
          </a:xfrm>
        </p:spPr>
        <p:txBody>
          <a:bodyPr/>
          <a:lstStyle/>
          <a:p>
            <a:r>
              <a:rPr lang="en-US" dirty="0"/>
              <a:t>The Challenge</a:t>
            </a:r>
          </a:p>
        </p:txBody>
      </p:sp>
      <p:sp>
        <p:nvSpPr>
          <p:cNvPr id="3" name="Content Placeholder 2">
            <a:extLst>
              <a:ext uri="{FF2B5EF4-FFF2-40B4-BE49-F238E27FC236}">
                <a16:creationId xmlns:a16="http://schemas.microsoft.com/office/drawing/2014/main" id="{FA18C73F-632C-4C0B-A0EF-11221C458C80}"/>
              </a:ext>
            </a:extLst>
          </p:cNvPr>
          <p:cNvSpPr>
            <a:spLocks noGrp="1"/>
          </p:cNvSpPr>
          <p:nvPr>
            <p:ph idx="1"/>
          </p:nvPr>
        </p:nvSpPr>
        <p:spPr>
          <a:xfrm>
            <a:off x="521167" y="1382054"/>
            <a:ext cx="6214064" cy="3950743"/>
          </a:xfrm>
        </p:spPr>
        <p:txBody>
          <a:bodyPr>
            <a:normAutofit/>
          </a:bodyPr>
          <a:lstStyle/>
          <a:p>
            <a:pPr marL="0" indent="0">
              <a:buNone/>
            </a:pPr>
            <a:r>
              <a:rPr lang="en-US" sz="4000" b="1" dirty="0"/>
              <a:t>How can we take an OS and user-mode processes, and trick them into thinking that they’re running on bare metal?</a:t>
            </a:r>
          </a:p>
        </p:txBody>
      </p:sp>
      <p:grpSp>
        <p:nvGrpSpPr>
          <p:cNvPr id="31" name="Group 30">
            <a:extLst>
              <a:ext uri="{FF2B5EF4-FFF2-40B4-BE49-F238E27FC236}">
                <a16:creationId xmlns:a16="http://schemas.microsoft.com/office/drawing/2014/main" id="{4B4D80C3-8697-46E0-9E50-AD8FAB6578E8}"/>
              </a:ext>
            </a:extLst>
          </p:cNvPr>
          <p:cNvGrpSpPr/>
          <p:nvPr/>
        </p:nvGrpSpPr>
        <p:grpSpPr>
          <a:xfrm>
            <a:off x="3102015" y="1277865"/>
            <a:ext cx="8343019" cy="4904424"/>
            <a:chOff x="3102015" y="1410069"/>
            <a:chExt cx="8343019" cy="4904424"/>
          </a:xfrm>
        </p:grpSpPr>
        <p:sp>
          <p:nvSpPr>
            <p:cNvPr id="5" name="Rectangle 4">
              <a:extLst>
                <a:ext uri="{FF2B5EF4-FFF2-40B4-BE49-F238E27FC236}">
                  <a16:creationId xmlns:a16="http://schemas.microsoft.com/office/drawing/2014/main" id="{10DB6962-373D-4CCB-A4B2-023026817A21}"/>
                </a:ext>
              </a:extLst>
            </p:cNvPr>
            <p:cNvSpPr/>
            <p:nvPr/>
          </p:nvSpPr>
          <p:spPr>
            <a:xfrm>
              <a:off x="7922783" y="5720133"/>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Hardware</a:t>
              </a:r>
            </a:p>
          </p:txBody>
        </p:sp>
        <p:sp>
          <p:nvSpPr>
            <p:cNvPr id="6" name="Rectangle 5">
              <a:extLst>
                <a:ext uri="{FF2B5EF4-FFF2-40B4-BE49-F238E27FC236}">
                  <a16:creationId xmlns:a16="http://schemas.microsoft.com/office/drawing/2014/main" id="{8D3F3369-413E-4C77-9EC0-95DC92667B5A}"/>
                </a:ext>
              </a:extLst>
            </p:cNvPr>
            <p:cNvSpPr/>
            <p:nvPr/>
          </p:nvSpPr>
          <p:spPr>
            <a:xfrm>
              <a:off x="7922783" y="4867426"/>
              <a:ext cx="3291842" cy="5943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Segoe UI" panose="020B0502040204020203" pitchFamily="34" charset="0"/>
                  <a:cs typeface="Segoe UI" panose="020B0502040204020203" pitchFamily="34" charset="0"/>
                </a:rPr>
                <a:t>Hypervisor</a:t>
              </a:r>
            </a:p>
          </p:txBody>
        </p:sp>
        <p:cxnSp>
          <p:nvCxnSpPr>
            <p:cNvPr id="7" name="Straight Connector 6">
              <a:extLst>
                <a:ext uri="{FF2B5EF4-FFF2-40B4-BE49-F238E27FC236}">
                  <a16:creationId xmlns:a16="http://schemas.microsoft.com/office/drawing/2014/main" id="{7084FA70-DA86-4CE6-BB6C-F3EFD1721625}"/>
                </a:ext>
              </a:extLst>
            </p:cNvPr>
            <p:cNvCxnSpPr>
              <a:cxnSpLocks/>
            </p:cNvCxnSpPr>
            <p:nvPr/>
          </p:nvCxnSpPr>
          <p:spPr>
            <a:xfrm>
              <a:off x="4021160" y="4723236"/>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F74DD9-44C7-4A9E-9494-BC80F80B93E0}"/>
                </a:ext>
              </a:extLst>
            </p:cNvPr>
            <p:cNvGrpSpPr/>
            <p:nvPr/>
          </p:nvGrpSpPr>
          <p:grpSpPr>
            <a:xfrm>
              <a:off x="7739905" y="1410069"/>
              <a:ext cx="1828799" cy="3178654"/>
              <a:chOff x="4434841" y="1198463"/>
              <a:chExt cx="1828799" cy="3178654"/>
            </a:xfrm>
          </p:grpSpPr>
          <p:grpSp>
            <p:nvGrpSpPr>
              <p:cNvPr id="18" name="Group 17">
                <a:extLst>
                  <a:ext uri="{FF2B5EF4-FFF2-40B4-BE49-F238E27FC236}">
                    <a16:creationId xmlns:a16="http://schemas.microsoft.com/office/drawing/2014/main" id="{B31436AE-B0B1-4538-8256-CC9C5A4761D4}"/>
                  </a:ext>
                </a:extLst>
              </p:cNvPr>
              <p:cNvGrpSpPr/>
              <p:nvPr/>
            </p:nvGrpSpPr>
            <p:grpSpPr>
              <a:xfrm>
                <a:off x="4434841" y="1909379"/>
                <a:ext cx="1752600" cy="2467738"/>
                <a:chOff x="4572001" y="2061779"/>
                <a:chExt cx="1752600" cy="2467738"/>
              </a:xfrm>
            </p:grpSpPr>
            <p:sp>
              <p:nvSpPr>
                <p:cNvPr id="20" name="Rectangle 19">
                  <a:extLst>
                    <a:ext uri="{FF2B5EF4-FFF2-40B4-BE49-F238E27FC236}">
                      <a16:creationId xmlns:a16="http://schemas.microsoft.com/office/drawing/2014/main" id="{2FA99DF2-BCF0-438F-A791-23557819CD3B}"/>
                    </a:ext>
                  </a:extLst>
                </p:cNvPr>
                <p:cNvSpPr/>
                <p:nvPr/>
              </p:nvSpPr>
              <p:spPr>
                <a:xfrm>
                  <a:off x="4678679" y="3375025"/>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21" name="Group 20">
                  <a:extLst>
                    <a:ext uri="{FF2B5EF4-FFF2-40B4-BE49-F238E27FC236}">
                      <a16:creationId xmlns:a16="http://schemas.microsoft.com/office/drawing/2014/main" id="{9E65B9BD-37AE-429F-A844-386AAF146674}"/>
                    </a:ext>
                  </a:extLst>
                </p:cNvPr>
                <p:cNvGrpSpPr/>
                <p:nvPr/>
              </p:nvGrpSpPr>
              <p:grpSpPr>
                <a:xfrm>
                  <a:off x="4572001" y="2200910"/>
                  <a:ext cx="1752600" cy="1036955"/>
                  <a:chOff x="4587241" y="2322830"/>
                  <a:chExt cx="1752600" cy="1036955"/>
                </a:xfrm>
              </p:grpSpPr>
              <p:sp>
                <p:nvSpPr>
                  <p:cNvPr id="23" name="Rectangle 22">
                    <a:extLst>
                      <a:ext uri="{FF2B5EF4-FFF2-40B4-BE49-F238E27FC236}">
                        <a16:creationId xmlns:a16="http://schemas.microsoft.com/office/drawing/2014/main" id="{A04F505B-2A81-4169-BB9D-C21F6D355069}"/>
                      </a:ext>
                    </a:extLst>
                  </p:cNvPr>
                  <p:cNvSpPr/>
                  <p:nvPr/>
                </p:nvSpPr>
                <p:spPr>
                  <a:xfrm>
                    <a:off x="4693919" y="2322830"/>
                    <a:ext cx="1539241" cy="1036955"/>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716D72-7CB1-40A6-9E78-F5C7F27B10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22" name="Rectangle 21">
                  <a:extLst>
                    <a:ext uri="{FF2B5EF4-FFF2-40B4-BE49-F238E27FC236}">
                      <a16:creationId xmlns:a16="http://schemas.microsoft.com/office/drawing/2014/main" id="{3635E087-2E24-4F06-B1B9-78D8DC1FC058}"/>
                    </a:ext>
                  </a:extLst>
                </p:cNvPr>
                <p:cNvSpPr/>
                <p:nvPr/>
              </p:nvSpPr>
              <p:spPr>
                <a:xfrm>
                  <a:off x="4587240"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87F1418-AC52-4523-9234-ED0995D63D4E}"/>
                  </a:ext>
                </a:extLst>
              </p:cNvPr>
              <p:cNvSpPr txBox="1"/>
              <p:nvPr/>
            </p:nvSpPr>
            <p:spPr>
              <a:xfrm>
                <a:off x="4480560"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0</a:t>
                </a:r>
                <a:endParaRPr lang="en-US" sz="3600" b="1" baseline="-25000" dirty="0">
                  <a:latin typeface="Segoe UI" panose="020B0502040204020203" pitchFamily="34" charset="0"/>
                  <a:cs typeface="Segoe UI" panose="020B0502040204020203" pitchFamily="34" charset="0"/>
                </a:endParaRPr>
              </a:p>
            </p:txBody>
          </p:sp>
        </p:grpSp>
        <p:grpSp>
          <p:nvGrpSpPr>
            <p:cNvPr id="9" name="Group 8">
              <a:extLst>
                <a:ext uri="{FF2B5EF4-FFF2-40B4-BE49-F238E27FC236}">
                  <a16:creationId xmlns:a16="http://schemas.microsoft.com/office/drawing/2014/main" id="{B13AC6DD-C6EB-4129-B2CD-08E5B8932307}"/>
                </a:ext>
              </a:extLst>
            </p:cNvPr>
            <p:cNvGrpSpPr/>
            <p:nvPr/>
          </p:nvGrpSpPr>
          <p:grpSpPr>
            <a:xfrm>
              <a:off x="9583942" y="1410069"/>
              <a:ext cx="1783082" cy="3178654"/>
              <a:chOff x="6278878" y="1198463"/>
              <a:chExt cx="1783082" cy="3178654"/>
            </a:xfrm>
          </p:grpSpPr>
          <p:grpSp>
            <p:nvGrpSpPr>
              <p:cNvPr id="11" name="Group 10">
                <a:extLst>
                  <a:ext uri="{FF2B5EF4-FFF2-40B4-BE49-F238E27FC236}">
                    <a16:creationId xmlns:a16="http://schemas.microsoft.com/office/drawing/2014/main" id="{77080D5E-C3FC-49AB-92A9-E3B03FF7C3B6}"/>
                  </a:ext>
                </a:extLst>
              </p:cNvPr>
              <p:cNvGrpSpPr/>
              <p:nvPr/>
            </p:nvGrpSpPr>
            <p:grpSpPr>
              <a:xfrm>
                <a:off x="6309360" y="1909379"/>
                <a:ext cx="1752600" cy="2467738"/>
                <a:chOff x="6339840" y="2061779"/>
                <a:chExt cx="1752600" cy="2467738"/>
              </a:xfrm>
            </p:grpSpPr>
            <p:sp>
              <p:nvSpPr>
                <p:cNvPr id="13" name="Rectangle 12">
                  <a:extLst>
                    <a:ext uri="{FF2B5EF4-FFF2-40B4-BE49-F238E27FC236}">
                      <a16:creationId xmlns:a16="http://schemas.microsoft.com/office/drawing/2014/main" id="{0E1FEB0D-3D71-4960-BF25-72B2CABE99E3}"/>
                    </a:ext>
                  </a:extLst>
                </p:cNvPr>
                <p:cNvSpPr/>
                <p:nvPr/>
              </p:nvSpPr>
              <p:spPr>
                <a:xfrm>
                  <a:off x="6446520" y="3375025"/>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tx1"/>
                        </a:solidFill>
                      </a:ln>
                      <a:solidFill>
                        <a:schemeClr val="bg1"/>
                      </a:solidFill>
                      <a:latin typeface="Segoe UI" panose="020B0502040204020203" pitchFamily="34" charset="0"/>
                      <a:cs typeface="Segoe UI" panose="020B0502040204020203" pitchFamily="34" charset="0"/>
                    </a:rPr>
                    <a:t>Guest OS</a:t>
                  </a:r>
                </a:p>
              </p:txBody>
            </p:sp>
            <p:grpSp>
              <p:nvGrpSpPr>
                <p:cNvPr id="14" name="Group 13">
                  <a:extLst>
                    <a:ext uri="{FF2B5EF4-FFF2-40B4-BE49-F238E27FC236}">
                      <a16:creationId xmlns:a16="http://schemas.microsoft.com/office/drawing/2014/main" id="{C20A70D7-B5F3-48DE-B929-D0B1D6ED777C}"/>
                    </a:ext>
                  </a:extLst>
                </p:cNvPr>
                <p:cNvGrpSpPr/>
                <p:nvPr/>
              </p:nvGrpSpPr>
              <p:grpSpPr>
                <a:xfrm>
                  <a:off x="6339840" y="2200910"/>
                  <a:ext cx="1752600" cy="1036955"/>
                  <a:chOff x="4587241" y="2322830"/>
                  <a:chExt cx="1752600" cy="1036955"/>
                </a:xfrm>
              </p:grpSpPr>
              <p:sp>
                <p:nvSpPr>
                  <p:cNvPr id="16" name="Rectangle 15">
                    <a:extLst>
                      <a:ext uri="{FF2B5EF4-FFF2-40B4-BE49-F238E27FC236}">
                        <a16:creationId xmlns:a16="http://schemas.microsoft.com/office/drawing/2014/main" id="{E512FBA6-7209-4135-9038-F76B91579685}"/>
                      </a:ext>
                    </a:extLst>
                  </p:cNvPr>
                  <p:cNvSpPr/>
                  <p:nvPr/>
                </p:nvSpPr>
                <p:spPr>
                  <a:xfrm>
                    <a:off x="4693919" y="2322830"/>
                    <a:ext cx="1539241" cy="1036955"/>
                  </a:xfrm>
                  <a:prstGeom prst="rect">
                    <a:avLst/>
                  </a:prstGeom>
                  <a:solidFill>
                    <a:srgbClr val="FF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D4B0E3A-6507-410B-8881-F00465CDDFC3}"/>
                      </a:ext>
                    </a:extLst>
                  </p:cNvPr>
                  <p:cNvSpPr txBox="1"/>
                  <p:nvPr/>
                </p:nvSpPr>
                <p:spPr>
                  <a:xfrm>
                    <a:off x="4587241" y="2373183"/>
                    <a:ext cx="1752600" cy="892552"/>
                  </a:xfrm>
                  <a:prstGeom prst="rect">
                    <a:avLst/>
                  </a:prstGeom>
                  <a:noFill/>
                </p:spPr>
                <p:txBody>
                  <a:bodyPr wrap="square" rtlCol="0">
                    <a:spAutoFit/>
                  </a:bodyPr>
                  <a:lstStyle/>
                  <a:p>
                    <a:pPr algn="ctr"/>
                    <a:r>
                      <a:rPr lang="en-US" sz="2600" b="1" dirty="0">
                        <a:ln w="3175">
                          <a:solidFill>
                            <a:schemeClr val="tx1"/>
                          </a:solidFill>
                        </a:ln>
                        <a:solidFill>
                          <a:schemeClr val="bg1"/>
                        </a:solidFill>
                        <a:latin typeface="Segoe UI" panose="020B0502040204020203" pitchFamily="34" charset="0"/>
                        <a:cs typeface="Segoe UI" panose="020B0502040204020203" pitchFamily="34" charset="0"/>
                      </a:rPr>
                      <a:t>Guest processes</a:t>
                    </a:r>
                  </a:p>
                </p:txBody>
              </p:sp>
            </p:grpSp>
            <p:sp>
              <p:nvSpPr>
                <p:cNvPr id="15" name="Rectangle 14">
                  <a:extLst>
                    <a:ext uri="{FF2B5EF4-FFF2-40B4-BE49-F238E27FC236}">
                      <a16:creationId xmlns:a16="http://schemas.microsoft.com/office/drawing/2014/main" id="{D5D5F251-D375-4E59-82C9-6BD99EE090AF}"/>
                    </a:ext>
                  </a:extLst>
                </p:cNvPr>
                <p:cNvSpPr/>
                <p:nvPr/>
              </p:nvSpPr>
              <p:spPr>
                <a:xfrm>
                  <a:off x="6374364" y="2061779"/>
                  <a:ext cx="1700601" cy="2467738"/>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E859397-3D0F-4416-8145-45B86C8516DB}"/>
                  </a:ext>
                </a:extLst>
              </p:cNvPr>
              <p:cNvSpPr txBox="1"/>
              <p:nvPr/>
            </p:nvSpPr>
            <p:spPr>
              <a:xfrm>
                <a:off x="6278878" y="1198463"/>
                <a:ext cx="1783080" cy="646331"/>
              </a:xfrm>
              <a:prstGeom prst="rect">
                <a:avLst/>
              </a:prstGeom>
              <a:noFill/>
            </p:spPr>
            <p:txBody>
              <a:bodyPr wrap="square" rtlCol="0">
                <a:spAutoFit/>
              </a:bodyPr>
              <a:lstStyle/>
              <a:p>
                <a:pPr algn="ctr"/>
                <a:r>
                  <a:rPr lang="en-US" sz="3600" b="1" dirty="0">
                    <a:latin typeface="Segoe UI" panose="020B0502040204020203" pitchFamily="34" charset="0"/>
                    <a:cs typeface="Segoe UI" panose="020B0502040204020203" pitchFamily="34" charset="0"/>
                  </a:rPr>
                  <a:t>VM</a:t>
                </a:r>
                <a:r>
                  <a:rPr lang="en-US" sz="4800" b="1" baseline="-25000" dirty="0">
                    <a:latin typeface="Segoe UI" panose="020B0502040204020203" pitchFamily="34" charset="0"/>
                    <a:cs typeface="Segoe UI" panose="020B0502040204020203" pitchFamily="34" charset="0"/>
                  </a:rPr>
                  <a:t>1</a:t>
                </a:r>
                <a:endParaRPr lang="en-US" sz="3600" b="1" baseline="-25000" dirty="0">
                  <a:latin typeface="Segoe UI" panose="020B0502040204020203" pitchFamily="34" charset="0"/>
                  <a:cs typeface="Segoe UI" panose="020B0502040204020203" pitchFamily="34" charset="0"/>
                </a:endParaRPr>
              </a:p>
            </p:txBody>
          </p:sp>
        </p:grpSp>
        <p:sp>
          <p:nvSpPr>
            <p:cNvPr id="26" name="TextBox 25">
              <a:extLst>
                <a:ext uri="{FF2B5EF4-FFF2-40B4-BE49-F238E27FC236}">
                  <a16:creationId xmlns:a16="http://schemas.microsoft.com/office/drawing/2014/main" id="{CF5B82EA-FFEE-4397-8C0C-3B02AF79EA9E}"/>
                </a:ext>
              </a:extLst>
            </p:cNvPr>
            <p:cNvSpPr txBox="1"/>
            <p:nvPr/>
          </p:nvSpPr>
          <p:spPr>
            <a:xfrm>
              <a:off x="3102015" y="4216722"/>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Virtual hardware interface</a:t>
              </a:r>
            </a:p>
          </p:txBody>
        </p:sp>
        <p:cxnSp>
          <p:nvCxnSpPr>
            <p:cNvPr id="29" name="Straight Connector 28">
              <a:extLst>
                <a:ext uri="{FF2B5EF4-FFF2-40B4-BE49-F238E27FC236}">
                  <a16:creationId xmlns:a16="http://schemas.microsoft.com/office/drawing/2014/main" id="{44F1E19C-616F-4CEF-A3C4-8520518A6E2D}"/>
                </a:ext>
              </a:extLst>
            </p:cNvPr>
            <p:cNvCxnSpPr>
              <a:cxnSpLocks/>
            </p:cNvCxnSpPr>
            <p:nvPr/>
          </p:nvCxnSpPr>
          <p:spPr>
            <a:xfrm>
              <a:off x="4020267" y="5583543"/>
              <a:ext cx="7423874" cy="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282E07-9460-4343-8709-9103DC50E6B2}"/>
                </a:ext>
              </a:extLst>
            </p:cNvPr>
            <p:cNvSpPr txBox="1"/>
            <p:nvPr/>
          </p:nvSpPr>
          <p:spPr>
            <a:xfrm>
              <a:off x="3102015" y="5071991"/>
              <a:ext cx="4655735" cy="523220"/>
            </a:xfrm>
            <a:prstGeom prst="rect">
              <a:avLst/>
            </a:prstGeom>
            <a:noFill/>
          </p:spPr>
          <p:txBody>
            <a:bodyPr wrap="square" rtlCol="0">
              <a:spAutoFit/>
            </a:bodyPr>
            <a:lstStyle/>
            <a:p>
              <a:pPr algn="r"/>
              <a:r>
                <a:rPr lang="en-US" sz="2800" b="1" dirty="0">
                  <a:latin typeface="Segoe UI" panose="020B0502040204020203" pitchFamily="34" charset="0"/>
                  <a:cs typeface="Segoe UI" panose="020B0502040204020203" pitchFamily="34" charset="0"/>
                </a:rPr>
                <a:t>Real hardware interface</a:t>
              </a:r>
            </a:p>
          </p:txBody>
        </p:sp>
      </p:grpSp>
      <p:grpSp>
        <p:nvGrpSpPr>
          <p:cNvPr id="34" name="Group 33">
            <a:extLst>
              <a:ext uri="{FF2B5EF4-FFF2-40B4-BE49-F238E27FC236}">
                <a16:creationId xmlns:a16="http://schemas.microsoft.com/office/drawing/2014/main" id="{40A56915-B5FD-4902-9807-80858179310C}"/>
              </a:ext>
            </a:extLst>
          </p:cNvPr>
          <p:cNvGrpSpPr/>
          <p:nvPr/>
        </p:nvGrpSpPr>
        <p:grpSpPr>
          <a:xfrm>
            <a:off x="8634716" y="4998793"/>
            <a:ext cx="3752717" cy="1916328"/>
            <a:chOff x="8634716" y="4998793"/>
            <a:chExt cx="3752717" cy="1916328"/>
          </a:xfrm>
        </p:grpSpPr>
        <p:sp>
          <p:nvSpPr>
            <p:cNvPr id="4" name="TextBox 3">
              <a:extLst>
                <a:ext uri="{FF2B5EF4-FFF2-40B4-BE49-F238E27FC236}">
                  <a16:creationId xmlns:a16="http://schemas.microsoft.com/office/drawing/2014/main" id="{69108D04-CF6B-4D16-B800-09866668106B}"/>
                </a:ext>
              </a:extLst>
            </p:cNvPr>
            <p:cNvSpPr txBox="1"/>
            <p:nvPr/>
          </p:nvSpPr>
          <p:spPr>
            <a:xfrm>
              <a:off x="8634716" y="6207235"/>
              <a:ext cx="3752717" cy="707886"/>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Also called a VMM</a:t>
              </a:r>
            </a:p>
            <a:p>
              <a:pPr algn="ctr"/>
              <a:r>
                <a:rPr lang="en-US" sz="2000" b="1" dirty="0">
                  <a:latin typeface="Segoe UI" panose="020B0502040204020203" pitchFamily="34" charset="0"/>
                  <a:cs typeface="Segoe UI" panose="020B0502040204020203" pitchFamily="34" charset="0"/>
                </a:rPr>
                <a:t>(“virtual machine monitor”)</a:t>
              </a:r>
            </a:p>
          </p:txBody>
        </p:sp>
        <p:cxnSp>
          <p:nvCxnSpPr>
            <p:cNvPr id="25" name="Straight Arrow Connector 24">
              <a:extLst>
                <a:ext uri="{FF2B5EF4-FFF2-40B4-BE49-F238E27FC236}">
                  <a16:creationId xmlns:a16="http://schemas.microsoft.com/office/drawing/2014/main" id="{9FD44DA7-E0F3-4AEE-BCE2-EB42AE92E9C4}"/>
                </a:ext>
              </a:extLst>
            </p:cNvPr>
            <p:cNvCxnSpPr/>
            <p:nvPr/>
          </p:nvCxnSpPr>
          <p:spPr>
            <a:xfrm>
              <a:off x="11567709" y="4998793"/>
              <a:ext cx="0" cy="12692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4BABB8-495B-4A3A-BDD1-F6AED5771640}"/>
                </a:ext>
              </a:extLst>
            </p:cNvPr>
            <p:cNvCxnSpPr>
              <a:cxnSpLocks/>
            </p:cNvCxnSpPr>
            <p:nvPr/>
          </p:nvCxnSpPr>
          <p:spPr>
            <a:xfrm flipH="1">
              <a:off x="11085721" y="5010368"/>
              <a:ext cx="49187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949954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3505F7-AFBA-4CA1-8B9E-E2A947D2F849}"/>
              </a:ext>
            </a:extLst>
          </p:cNvPr>
          <p:cNvSpPr/>
          <p:nvPr/>
        </p:nvSpPr>
        <p:spPr>
          <a:xfrm>
            <a:off x="5993175" y="4637473"/>
            <a:ext cx="4770304" cy="2074931"/>
          </a:xfrm>
          <a:prstGeom prst="rect">
            <a:avLst/>
          </a:prstGeom>
          <a:solidFill>
            <a:srgbClr val="00FF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FB5720-1BF8-4A39-AD93-29459B3FF041}"/>
              </a:ext>
            </a:extLst>
          </p:cNvPr>
          <p:cNvSpPr/>
          <p:nvPr/>
        </p:nvSpPr>
        <p:spPr>
          <a:xfrm>
            <a:off x="5993175" y="1216331"/>
            <a:ext cx="4792338" cy="1400385"/>
          </a:xfrm>
          <a:prstGeom prst="rect">
            <a:avLst/>
          </a:prstGeom>
          <a:solidFill>
            <a:srgbClr val="FFCCC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AE989-DFAC-4C8A-8C42-7DDDE310FA7D}"/>
              </a:ext>
            </a:extLst>
          </p:cNvPr>
          <p:cNvSpPr>
            <a:spLocks noGrp="1"/>
          </p:cNvSpPr>
          <p:nvPr>
            <p:ph type="title"/>
          </p:nvPr>
        </p:nvSpPr>
        <p:spPr>
          <a:xfrm>
            <a:off x="0" y="12582"/>
            <a:ext cx="6973677" cy="582330"/>
          </a:xfrm>
        </p:spPr>
        <p:txBody>
          <a:bodyPr>
            <a:normAutofit fontScale="90000"/>
          </a:bodyPr>
          <a:lstStyle/>
          <a:p>
            <a:r>
              <a:rPr lang="en-US" sz="3600" dirty="0"/>
              <a:t>Dynamic Translation</a:t>
            </a:r>
          </a:p>
        </p:txBody>
      </p:sp>
      <p:sp>
        <p:nvSpPr>
          <p:cNvPr id="3" name="Content Placeholder 2">
            <a:extLst>
              <a:ext uri="{FF2B5EF4-FFF2-40B4-BE49-F238E27FC236}">
                <a16:creationId xmlns:a16="http://schemas.microsoft.com/office/drawing/2014/main" id="{E8AD6B37-F1F8-4624-AE30-3B40160964DE}"/>
              </a:ext>
            </a:extLst>
          </p:cNvPr>
          <p:cNvSpPr>
            <a:spLocks noGrp="1"/>
          </p:cNvSpPr>
          <p:nvPr>
            <p:ph idx="1"/>
          </p:nvPr>
        </p:nvSpPr>
        <p:spPr>
          <a:xfrm>
            <a:off x="44067" y="583893"/>
            <a:ext cx="5938092" cy="6400800"/>
          </a:xfrm>
        </p:spPr>
        <p:txBody>
          <a:bodyPr>
            <a:normAutofit/>
          </a:bodyPr>
          <a:lstStyle/>
          <a:p>
            <a:r>
              <a:rPr lang="en-US" dirty="0"/>
              <a:t>Suppose that:</a:t>
            </a:r>
          </a:p>
          <a:p>
            <a:pPr lvl="1"/>
            <a:r>
              <a:rPr lang="en-US" dirty="0"/>
              <a:t>VMM runs in Ring 0</a:t>
            </a:r>
          </a:p>
          <a:p>
            <a:pPr lvl="1"/>
            <a:r>
              <a:rPr lang="en-US" dirty="0"/>
              <a:t>Guest OS and guest apps run in Ring 3</a:t>
            </a:r>
          </a:p>
          <a:p>
            <a:r>
              <a:rPr lang="en-US" dirty="0"/>
              <a:t>Allow guest user-level programs to run directly atop hardware . . .</a:t>
            </a:r>
          </a:p>
          <a:p>
            <a:r>
              <a:rPr lang="en-US" dirty="0"/>
              <a:t>. . . but the VMM rewrites the guest OS’s binary on-the-fly!</a:t>
            </a:r>
          </a:p>
          <a:p>
            <a:pPr lvl="1"/>
            <a:r>
              <a:rPr lang="en-US" dirty="0"/>
              <a:t>Translate sensitive-but-unprivileged instructions into ones that trap to the VMM</a:t>
            </a:r>
          </a:p>
          <a:p>
            <a:pPr lvl="1"/>
            <a:r>
              <a:rPr lang="en-US" dirty="0"/>
              <a:t>Translation starts when the VMM initially loads the guest OS binary</a:t>
            </a:r>
          </a:p>
          <a:p>
            <a:pPr lvl="2"/>
            <a:r>
              <a:rPr lang="en-US" dirty="0"/>
              <a:t>Translator handles a few instructions at a time (no bigger than a basic block)</a:t>
            </a:r>
          </a:p>
          <a:p>
            <a:pPr lvl="2"/>
            <a:r>
              <a:rPr lang="en-US" dirty="0"/>
              <a:t>VMM caches frequently-used translations to amortize translation costs</a:t>
            </a:r>
          </a:p>
        </p:txBody>
      </p:sp>
      <p:sp>
        <p:nvSpPr>
          <p:cNvPr id="4" name="TextBox 3">
            <a:extLst>
              <a:ext uri="{FF2B5EF4-FFF2-40B4-BE49-F238E27FC236}">
                <a16:creationId xmlns:a16="http://schemas.microsoft.com/office/drawing/2014/main" id="{F4796F12-78B1-492A-A8FD-6236450F9A20}"/>
              </a:ext>
            </a:extLst>
          </p:cNvPr>
          <p:cNvSpPr txBox="1"/>
          <p:nvPr/>
        </p:nvSpPr>
        <p:spPr>
          <a:xfrm>
            <a:off x="5993175" y="154504"/>
            <a:ext cx="4781320" cy="2462213"/>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err="1">
                <a:latin typeface="Consolas" panose="020B0609020204030204" pitchFamily="49" charset="0"/>
              </a:rPr>
              <a:t>popf</a:t>
            </a:r>
            <a:r>
              <a:rPr lang="en-US" sz="2200" dirty="0">
                <a:latin typeface="Consolas" panose="020B0609020204030204" pitchFamily="49" charset="0"/>
              </a:rPr>
              <a:t> //Sensitive instruction,</a:t>
            </a:r>
          </a:p>
          <a:p>
            <a:r>
              <a:rPr lang="en-US" sz="2200" dirty="0">
                <a:latin typeface="Consolas" panose="020B0609020204030204" pitchFamily="49" charset="0"/>
              </a:rPr>
              <a:t>     //but not privileged!</a:t>
            </a:r>
          </a:p>
          <a:p>
            <a:r>
              <a:rPr lang="en-US" sz="2200" dirty="0">
                <a:latin typeface="Consolas" panose="020B0609020204030204" pitchFamily="49" charset="0"/>
              </a:rPr>
              <a:t>     //Won’t trap when called</a:t>
            </a:r>
          </a:p>
          <a:p>
            <a:r>
              <a:rPr lang="en-US" sz="2200" dirty="0">
                <a:latin typeface="Consolas" panose="020B0609020204030204" pitchFamily="49" charset="0"/>
              </a:rPr>
              <a:t>     //in Ring 3.</a:t>
            </a:r>
          </a:p>
        </p:txBody>
      </p:sp>
      <p:sp>
        <p:nvSpPr>
          <p:cNvPr id="5" name="TextBox 4">
            <a:extLst>
              <a:ext uri="{FF2B5EF4-FFF2-40B4-BE49-F238E27FC236}">
                <a16:creationId xmlns:a16="http://schemas.microsoft.com/office/drawing/2014/main" id="{C6B0B684-AC81-4CB9-858D-52D2D68B0C34}"/>
              </a:ext>
            </a:extLst>
          </p:cNvPr>
          <p:cNvSpPr txBox="1"/>
          <p:nvPr/>
        </p:nvSpPr>
        <p:spPr>
          <a:xfrm>
            <a:off x="5993175" y="3573083"/>
            <a:ext cx="4781320" cy="3139321"/>
          </a:xfrm>
          <a:prstGeom prst="rect">
            <a:avLst/>
          </a:prstGeom>
          <a:noFill/>
          <a:ln>
            <a:solidFill>
              <a:schemeClr val="tx1"/>
            </a:solidFill>
          </a:ln>
        </p:spPr>
        <p:txBody>
          <a:bodyPr wrap="square" rtlCol="0">
            <a:spAutoFit/>
          </a:bodyPr>
          <a:lstStyle/>
          <a:p>
            <a:r>
              <a:rPr lang="en-US" sz="2200" dirty="0">
                <a:latin typeface="Consolas" panose="020B0609020204030204" pitchFamily="49" charset="0"/>
              </a:rPr>
              <a:t>mov 32(%</a:t>
            </a:r>
            <a:r>
              <a:rPr lang="en-US" sz="2200" dirty="0" err="1">
                <a:latin typeface="Consolas" panose="020B0609020204030204" pitchFamily="49" charset="0"/>
              </a:rPr>
              <a:t>rbp</a:t>
            </a:r>
            <a:r>
              <a:rPr lang="en-US" sz="2200" dirty="0">
                <a:latin typeface="Consolas" panose="020B0609020204030204" pitchFamily="49" charset="0"/>
              </a:rPr>
              <a:t>), %</a:t>
            </a:r>
            <a:r>
              <a:rPr lang="en-US" sz="2200" dirty="0" err="1">
                <a:latin typeface="Consolas" panose="020B0609020204030204" pitchFamily="49" charset="0"/>
              </a:rPr>
              <a:t>rbx</a:t>
            </a:r>
            <a:endParaRPr lang="en-US" sz="2200" dirty="0">
              <a:latin typeface="Consolas" panose="020B0609020204030204" pitchFamily="49" charset="0"/>
            </a:endParaRPr>
          </a:p>
          <a:p>
            <a:r>
              <a:rPr lang="en-US" sz="2200" dirty="0">
                <a:latin typeface="Consolas" panose="020B0609020204030204" pitchFamily="49" charset="0"/>
              </a:rPr>
              <a:t>sub %</a:t>
            </a:r>
            <a:r>
              <a:rPr lang="en-US" sz="2200" dirty="0" err="1">
                <a:latin typeface="Consolas" panose="020B0609020204030204" pitchFamily="49" charset="0"/>
              </a:rPr>
              <a:t>rbx</a:t>
            </a:r>
            <a:r>
              <a:rPr lang="en-US" sz="2200" dirty="0">
                <a:latin typeface="Consolas" panose="020B0609020204030204" pitchFamily="49" charset="0"/>
              </a:rPr>
              <a:t>,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push %</a:t>
            </a:r>
            <a:r>
              <a:rPr lang="en-US" sz="2200" dirty="0" err="1">
                <a:latin typeface="Consolas" panose="020B0609020204030204" pitchFamily="49" charset="0"/>
              </a:rPr>
              <a:t>rcx</a:t>
            </a:r>
            <a:endParaRPr lang="en-US" sz="2200" dirty="0">
              <a:latin typeface="Consolas" panose="020B0609020204030204" pitchFamily="49" charset="0"/>
            </a:endParaRPr>
          </a:p>
          <a:p>
            <a:r>
              <a:rPr lang="en-US" sz="2200" dirty="0">
                <a:latin typeface="Consolas" panose="020B0609020204030204" pitchFamily="49" charset="0"/>
              </a:rPr>
              <a:t>int3</a:t>
            </a:r>
          </a:p>
          <a:p>
            <a:r>
              <a:rPr lang="en-US" sz="2200" dirty="0">
                <a:latin typeface="Consolas" panose="020B0609020204030204" pitchFamily="49" charset="0"/>
              </a:rPr>
              <a:t>    //A special one-byte </a:t>
            </a:r>
          </a:p>
          <a:p>
            <a:r>
              <a:rPr lang="en-US" sz="2200" dirty="0">
                <a:latin typeface="Consolas" panose="020B0609020204030204" pitchFamily="49" charset="0"/>
              </a:rPr>
              <a:t>    //instruction that traps.</a:t>
            </a:r>
          </a:p>
          <a:p>
            <a:r>
              <a:rPr lang="en-US" sz="2200" dirty="0">
                <a:latin typeface="Consolas" panose="020B0609020204030204" pitchFamily="49" charset="0"/>
              </a:rPr>
              <a:t>    //Originally intended for</a:t>
            </a:r>
          </a:p>
          <a:p>
            <a:r>
              <a:rPr lang="en-US" sz="2200" dirty="0">
                <a:latin typeface="Consolas" panose="020B0609020204030204" pitchFamily="49" charset="0"/>
              </a:rPr>
              <a:t>    //use by debuggers to set</a:t>
            </a:r>
          </a:p>
          <a:p>
            <a:r>
              <a:rPr lang="en-US" sz="2200" dirty="0">
                <a:latin typeface="Consolas" panose="020B0609020204030204" pitchFamily="49" charset="0"/>
              </a:rPr>
              <a:t>    //breakpoints.</a:t>
            </a:r>
          </a:p>
        </p:txBody>
      </p:sp>
      <p:sp>
        <p:nvSpPr>
          <p:cNvPr id="7" name="TextBox 6">
            <a:extLst>
              <a:ext uri="{FF2B5EF4-FFF2-40B4-BE49-F238E27FC236}">
                <a16:creationId xmlns:a16="http://schemas.microsoft.com/office/drawing/2014/main" id="{F34B9368-1506-467E-9A0E-6CEBF70F89BC}"/>
              </a:ext>
            </a:extLst>
          </p:cNvPr>
          <p:cNvSpPr txBox="1"/>
          <p:nvPr/>
        </p:nvSpPr>
        <p:spPr>
          <a:xfrm>
            <a:off x="10692370" y="616168"/>
            <a:ext cx="1527672"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Original guest OS code</a:t>
            </a:r>
          </a:p>
        </p:txBody>
      </p:sp>
      <p:sp>
        <p:nvSpPr>
          <p:cNvPr id="8" name="TextBox 7">
            <a:extLst>
              <a:ext uri="{FF2B5EF4-FFF2-40B4-BE49-F238E27FC236}">
                <a16:creationId xmlns:a16="http://schemas.microsoft.com/office/drawing/2014/main" id="{E13B59C7-BE79-4E39-9D1F-560B91F620AE}"/>
              </a:ext>
            </a:extLst>
          </p:cNvPr>
          <p:cNvSpPr txBox="1"/>
          <p:nvPr/>
        </p:nvSpPr>
        <p:spPr>
          <a:xfrm>
            <a:off x="10691870" y="4664822"/>
            <a:ext cx="1527672" cy="1015663"/>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Translated guest OS code</a:t>
            </a:r>
          </a:p>
        </p:txBody>
      </p:sp>
      <p:cxnSp>
        <p:nvCxnSpPr>
          <p:cNvPr id="10" name="Straight Arrow Connector 9">
            <a:extLst>
              <a:ext uri="{FF2B5EF4-FFF2-40B4-BE49-F238E27FC236}">
                <a16:creationId xmlns:a16="http://schemas.microsoft.com/office/drawing/2014/main" id="{9FFBF02C-99FF-4B00-9EA1-ADCDC570C344}"/>
              </a:ext>
            </a:extLst>
          </p:cNvPr>
          <p:cNvCxnSpPr>
            <a:cxnSpLocks/>
            <a:stCxn id="7" idx="2"/>
            <a:endCxn id="8" idx="0"/>
          </p:cNvCxnSpPr>
          <p:nvPr/>
        </p:nvCxnSpPr>
        <p:spPr>
          <a:xfrm flipH="1">
            <a:off x="11455706" y="1816497"/>
            <a:ext cx="500" cy="2848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22334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E3C1-AF6A-4E7C-8830-B1D255959B81}"/>
              </a:ext>
            </a:extLst>
          </p:cNvPr>
          <p:cNvSpPr>
            <a:spLocks noGrp="1"/>
          </p:cNvSpPr>
          <p:nvPr>
            <p:ph type="title"/>
          </p:nvPr>
        </p:nvSpPr>
        <p:spPr>
          <a:xfrm>
            <a:off x="838200" y="1254876"/>
            <a:ext cx="10515600" cy="1325563"/>
          </a:xfrm>
        </p:spPr>
        <p:txBody>
          <a:bodyPr/>
          <a:lstStyle/>
          <a:p>
            <a:r>
              <a:rPr lang="en-US" dirty="0"/>
              <a:t>Emo kid’s problem is still unsolved!</a:t>
            </a:r>
          </a:p>
        </p:txBody>
      </p:sp>
      <p:grpSp>
        <p:nvGrpSpPr>
          <p:cNvPr id="4" name="Group 3">
            <a:extLst>
              <a:ext uri="{FF2B5EF4-FFF2-40B4-BE49-F238E27FC236}">
                <a16:creationId xmlns:a16="http://schemas.microsoft.com/office/drawing/2014/main" id="{9B1E69D8-557E-4D3C-860A-10152135C778}"/>
              </a:ext>
            </a:extLst>
          </p:cNvPr>
          <p:cNvGrpSpPr/>
          <p:nvPr/>
        </p:nvGrpSpPr>
        <p:grpSpPr>
          <a:xfrm>
            <a:off x="8233063" y="5715805"/>
            <a:ext cx="1980342" cy="564065"/>
            <a:chOff x="9855737" y="4672169"/>
            <a:chExt cx="1980342" cy="564065"/>
          </a:xfrm>
        </p:grpSpPr>
        <p:sp>
          <p:nvSpPr>
            <p:cNvPr id="5" name="Rectangle 4">
              <a:extLst>
                <a:ext uri="{FF2B5EF4-FFF2-40B4-BE49-F238E27FC236}">
                  <a16:creationId xmlns:a16="http://schemas.microsoft.com/office/drawing/2014/main" id="{5C2268EF-7E86-4CEE-AD85-17EF7A237356}"/>
                </a:ext>
              </a:extLst>
            </p:cNvPr>
            <p:cNvSpPr/>
            <p:nvPr/>
          </p:nvSpPr>
          <p:spPr bwMode="auto">
            <a:xfrm>
              <a:off x="9855737" y="4683581"/>
              <a:ext cx="1980342" cy="5526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6" name="TextBox 5">
              <a:extLst>
                <a:ext uri="{FF2B5EF4-FFF2-40B4-BE49-F238E27FC236}">
                  <a16:creationId xmlns:a16="http://schemas.microsoft.com/office/drawing/2014/main" id="{571BD392-44F1-4708-A1A8-62C3EECAF5FF}"/>
                </a:ext>
              </a:extLst>
            </p:cNvPr>
            <p:cNvSpPr txBox="1"/>
            <p:nvPr/>
          </p:nvSpPr>
          <p:spPr>
            <a:xfrm>
              <a:off x="9979926" y="4672169"/>
              <a:ext cx="1712728" cy="523220"/>
            </a:xfrm>
            <a:prstGeom prst="rect">
              <a:avLst/>
            </a:prstGeom>
            <a:noFill/>
          </p:spPr>
          <p:txBody>
            <a:bodyPr wrap="square" rtlCol="0">
              <a:spAutoFit/>
            </a:bodyPr>
            <a:lstStyle/>
            <a:p>
              <a:pPr algn="ctr"/>
              <a:r>
                <a:rPr lang="en-US" sz="2800" dirty="0">
                  <a:solidFill>
                    <a:schemeClr val="bg1"/>
                  </a:solidFill>
                  <a:latin typeface="+mn-lt"/>
                </a:rPr>
                <a:t>x86</a:t>
              </a:r>
            </a:p>
          </p:txBody>
        </p:sp>
      </p:grpSp>
      <p:grpSp>
        <p:nvGrpSpPr>
          <p:cNvPr id="7" name="Group 6">
            <a:extLst>
              <a:ext uri="{FF2B5EF4-FFF2-40B4-BE49-F238E27FC236}">
                <a16:creationId xmlns:a16="http://schemas.microsoft.com/office/drawing/2014/main" id="{4203D7A2-EE73-4B4A-904C-9DCF62BEF8B9}"/>
              </a:ext>
            </a:extLst>
          </p:cNvPr>
          <p:cNvGrpSpPr/>
          <p:nvPr/>
        </p:nvGrpSpPr>
        <p:grpSpPr>
          <a:xfrm>
            <a:off x="8233063" y="3554212"/>
            <a:ext cx="3958937" cy="1995124"/>
            <a:chOff x="8170437" y="99874"/>
            <a:chExt cx="3958937" cy="1995124"/>
          </a:xfrm>
        </p:grpSpPr>
        <p:sp>
          <p:nvSpPr>
            <p:cNvPr id="8" name="TextBox 7">
              <a:extLst>
                <a:ext uri="{FF2B5EF4-FFF2-40B4-BE49-F238E27FC236}">
                  <a16:creationId xmlns:a16="http://schemas.microsoft.com/office/drawing/2014/main" id="{3E4576EB-7F6F-4CAF-B183-2CD416FE637F}"/>
                </a:ext>
              </a:extLst>
            </p:cNvPr>
            <p:cNvSpPr txBox="1"/>
            <p:nvPr/>
          </p:nvSpPr>
          <p:spPr>
            <a:xfrm>
              <a:off x="10369485" y="1534193"/>
              <a:ext cx="1759889" cy="523220"/>
            </a:xfrm>
            <a:prstGeom prst="rect">
              <a:avLst/>
            </a:prstGeom>
            <a:noFill/>
          </p:spPr>
          <p:txBody>
            <a:bodyPr wrap="square" rtlCol="0">
              <a:spAutoFit/>
            </a:bodyPr>
            <a:lstStyle/>
            <a:p>
              <a:r>
                <a:rPr lang="en-US" sz="2800" dirty="0">
                  <a:latin typeface="+mn-lt"/>
                </a:rPr>
                <a:t>Ring 0</a:t>
              </a:r>
            </a:p>
          </p:txBody>
        </p:sp>
        <p:sp>
          <p:nvSpPr>
            <p:cNvPr id="9" name="TextBox 8">
              <a:extLst>
                <a:ext uri="{FF2B5EF4-FFF2-40B4-BE49-F238E27FC236}">
                  <a16:creationId xmlns:a16="http://schemas.microsoft.com/office/drawing/2014/main" id="{26EB9B0D-B6A1-41ED-89A5-1DE8AA31F568}"/>
                </a:ext>
              </a:extLst>
            </p:cNvPr>
            <p:cNvSpPr txBox="1"/>
            <p:nvPr/>
          </p:nvSpPr>
          <p:spPr>
            <a:xfrm>
              <a:off x="10369485" y="476264"/>
              <a:ext cx="1227830" cy="523220"/>
            </a:xfrm>
            <a:prstGeom prst="rect">
              <a:avLst/>
            </a:prstGeom>
            <a:noFill/>
          </p:spPr>
          <p:txBody>
            <a:bodyPr wrap="square" rtlCol="0">
              <a:spAutoFit/>
            </a:bodyPr>
            <a:lstStyle/>
            <a:p>
              <a:r>
                <a:rPr lang="en-US" sz="2800" dirty="0">
                  <a:latin typeface="+mn-lt"/>
                </a:rPr>
                <a:t>Ring 3</a:t>
              </a:r>
            </a:p>
          </p:txBody>
        </p:sp>
        <p:grpSp>
          <p:nvGrpSpPr>
            <p:cNvPr id="10" name="Group 9">
              <a:extLst>
                <a:ext uri="{FF2B5EF4-FFF2-40B4-BE49-F238E27FC236}">
                  <a16:creationId xmlns:a16="http://schemas.microsoft.com/office/drawing/2014/main" id="{3E9BD3A9-8557-47A2-863B-5580DE23FAE7}"/>
                </a:ext>
              </a:extLst>
            </p:cNvPr>
            <p:cNvGrpSpPr/>
            <p:nvPr/>
          </p:nvGrpSpPr>
          <p:grpSpPr>
            <a:xfrm>
              <a:off x="8170437" y="1542345"/>
              <a:ext cx="1980342" cy="552653"/>
              <a:chOff x="2095500" y="5181600"/>
              <a:chExt cx="1638300" cy="457200"/>
            </a:xfrm>
          </p:grpSpPr>
          <p:sp>
            <p:nvSpPr>
              <p:cNvPr id="19" name="Rectangle 18">
                <a:extLst>
                  <a:ext uri="{FF2B5EF4-FFF2-40B4-BE49-F238E27FC236}">
                    <a16:creationId xmlns:a16="http://schemas.microsoft.com/office/drawing/2014/main" id="{4B437103-BC66-4594-8205-94203249A2F9}"/>
                  </a:ext>
                </a:extLst>
              </p:cNvPr>
              <p:cNvSpPr/>
              <p:nvPr/>
            </p:nvSpPr>
            <p:spPr bwMode="auto">
              <a:xfrm>
                <a:off x="2095500" y="5181600"/>
                <a:ext cx="1638300" cy="4572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 name="TextBox 19">
                <a:extLst>
                  <a:ext uri="{FF2B5EF4-FFF2-40B4-BE49-F238E27FC236}">
                    <a16:creationId xmlns:a16="http://schemas.microsoft.com/office/drawing/2014/main" id="{81BCD259-38B8-476A-B34F-E1D98D7BDA8B}"/>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11" name="Group 10">
              <a:extLst>
                <a:ext uri="{FF2B5EF4-FFF2-40B4-BE49-F238E27FC236}">
                  <a16:creationId xmlns:a16="http://schemas.microsoft.com/office/drawing/2014/main" id="{221A47F9-E26F-458F-B890-5F855A5CD911}"/>
                </a:ext>
              </a:extLst>
            </p:cNvPr>
            <p:cNvGrpSpPr/>
            <p:nvPr/>
          </p:nvGrpSpPr>
          <p:grpSpPr>
            <a:xfrm>
              <a:off x="8170437" y="823223"/>
              <a:ext cx="1980342" cy="552653"/>
              <a:chOff x="2095500" y="5173637"/>
              <a:chExt cx="1638300" cy="457200"/>
            </a:xfrm>
          </p:grpSpPr>
          <p:sp>
            <p:nvSpPr>
              <p:cNvPr id="17" name="Rectangle 16">
                <a:extLst>
                  <a:ext uri="{FF2B5EF4-FFF2-40B4-BE49-F238E27FC236}">
                    <a16:creationId xmlns:a16="http://schemas.microsoft.com/office/drawing/2014/main" id="{A1E50C82-40DC-448C-8C91-31D1A52199C9}"/>
                  </a:ext>
                </a:extLst>
              </p:cNvPr>
              <p:cNvSpPr/>
              <p:nvPr/>
            </p:nvSpPr>
            <p:spPr bwMode="auto">
              <a:xfrm>
                <a:off x="2095500" y="5173637"/>
                <a:ext cx="1638300" cy="4572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8" name="TextBox 17">
                <a:extLst>
                  <a:ext uri="{FF2B5EF4-FFF2-40B4-BE49-F238E27FC236}">
                    <a16:creationId xmlns:a16="http://schemas.microsoft.com/office/drawing/2014/main" id="{E84DF772-3E80-4B3A-9B6D-1E9839383870}"/>
                  </a:ext>
                </a:extLst>
              </p:cNvPr>
              <p:cNvSpPr txBox="1"/>
              <p:nvPr/>
            </p:nvSpPr>
            <p:spPr>
              <a:xfrm>
                <a:off x="2209800" y="5179368"/>
                <a:ext cx="1447800" cy="432850"/>
              </a:xfrm>
              <a:prstGeom prst="rect">
                <a:avLst/>
              </a:prstGeom>
              <a:noFill/>
            </p:spPr>
            <p:txBody>
              <a:bodyPr wrap="square" rtlCol="0">
                <a:spAutoFit/>
              </a:bodyPr>
              <a:lstStyle/>
              <a:p>
                <a:pPr algn="ctr"/>
                <a:r>
                  <a:rPr lang="en-US" sz="2800" dirty="0">
                    <a:latin typeface="+mn-lt"/>
                  </a:rPr>
                  <a:t>Guest OS</a:t>
                </a:r>
              </a:p>
            </p:txBody>
          </p:sp>
        </p:grpSp>
        <p:grpSp>
          <p:nvGrpSpPr>
            <p:cNvPr id="12" name="Group 11">
              <a:extLst>
                <a:ext uri="{FF2B5EF4-FFF2-40B4-BE49-F238E27FC236}">
                  <a16:creationId xmlns:a16="http://schemas.microsoft.com/office/drawing/2014/main" id="{050255A5-2A70-47A9-8184-F80B03723921}"/>
                </a:ext>
              </a:extLst>
            </p:cNvPr>
            <p:cNvGrpSpPr/>
            <p:nvPr/>
          </p:nvGrpSpPr>
          <p:grpSpPr>
            <a:xfrm>
              <a:off x="8170437" y="99875"/>
              <a:ext cx="1980342" cy="555351"/>
              <a:chOff x="2095500" y="5149224"/>
              <a:chExt cx="1638300" cy="459432"/>
            </a:xfrm>
          </p:grpSpPr>
          <p:sp>
            <p:nvSpPr>
              <p:cNvPr id="15" name="Rectangle 14">
                <a:extLst>
                  <a:ext uri="{FF2B5EF4-FFF2-40B4-BE49-F238E27FC236}">
                    <a16:creationId xmlns:a16="http://schemas.microsoft.com/office/drawing/2014/main" id="{90F9494F-D5B4-4AC3-B9C1-2106DDE3B55A}"/>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TextBox 15">
                <a:extLst>
                  <a:ext uri="{FF2B5EF4-FFF2-40B4-BE49-F238E27FC236}">
                    <a16:creationId xmlns:a16="http://schemas.microsoft.com/office/drawing/2014/main" id="{62C60E34-B7AF-4BB4-AB04-1BC3329798D6}"/>
                  </a:ext>
                </a:extLst>
              </p:cNvPr>
              <p:cNvSpPr txBox="1"/>
              <p:nvPr/>
            </p:nvSpPr>
            <p:spPr>
              <a:xfrm>
                <a:off x="2125644" y="5149224"/>
                <a:ext cx="1562100" cy="432850"/>
              </a:xfrm>
              <a:prstGeom prst="rect">
                <a:avLst/>
              </a:prstGeom>
              <a:noFill/>
            </p:spPr>
            <p:txBody>
              <a:bodyPr wrap="square" rtlCol="0">
                <a:spAutoFit/>
              </a:bodyPr>
              <a:lstStyle/>
              <a:p>
                <a:pPr algn="ctr"/>
                <a:r>
                  <a:rPr lang="en-US" sz="2800" dirty="0">
                    <a:latin typeface="+mn-lt"/>
                  </a:rPr>
                  <a:t>Guest apps</a:t>
                </a:r>
              </a:p>
            </p:txBody>
          </p:sp>
        </p:grpSp>
        <p:sp>
          <p:nvSpPr>
            <p:cNvPr id="13" name="Left Bracket 12">
              <a:extLst>
                <a:ext uri="{FF2B5EF4-FFF2-40B4-BE49-F238E27FC236}">
                  <a16:creationId xmlns:a16="http://schemas.microsoft.com/office/drawing/2014/main" id="{76D3372C-4F14-403D-861B-141BF4C607CE}"/>
                </a:ext>
              </a:extLst>
            </p:cNvPr>
            <p:cNvSpPr/>
            <p:nvPr/>
          </p:nvSpPr>
          <p:spPr>
            <a:xfrm flipH="1">
              <a:off x="10219333" y="99874"/>
              <a:ext cx="169928" cy="127600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ket 13">
              <a:extLst>
                <a:ext uri="{FF2B5EF4-FFF2-40B4-BE49-F238E27FC236}">
                  <a16:creationId xmlns:a16="http://schemas.microsoft.com/office/drawing/2014/main" id="{790C04AE-92CE-4286-89BE-163496ACE73F}"/>
                </a:ext>
              </a:extLst>
            </p:cNvPr>
            <p:cNvSpPr/>
            <p:nvPr/>
          </p:nvSpPr>
          <p:spPr>
            <a:xfrm flipH="1">
              <a:off x="10222253" y="1542345"/>
              <a:ext cx="169928"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013094A-AB6E-4F03-944C-13D118B34A89}"/>
              </a:ext>
            </a:extLst>
          </p:cNvPr>
          <p:cNvGrpSpPr/>
          <p:nvPr/>
        </p:nvGrpSpPr>
        <p:grpSpPr>
          <a:xfrm>
            <a:off x="46300" y="2874036"/>
            <a:ext cx="6587733" cy="3983405"/>
            <a:chOff x="46300" y="2863019"/>
            <a:chExt cx="6587733" cy="3983405"/>
          </a:xfrm>
        </p:grpSpPr>
        <p:sp>
          <p:nvSpPr>
            <p:cNvPr id="23" name="Speech Bubble: Rectangle with Corners Rounded 22">
              <a:extLst>
                <a:ext uri="{FF2B5EF4-FFF2-40B4-BE49-F238E27FC236}">
                  <a16:creationId xmlns:a16="http://schemas.microsoft.com/office/drawing/2014/main" id="{2F503BA9-743A-42DF-9F7D-316631334A8F}"/>
                </a:ext>
              </a:extLst>
            </p:cNvPr>
            <p:cNvSpPr/>
            <p:nvPr/>
          </p:nvSpPr>
          <p:spPr>
            <a:xfrm>
              <a:off x="3495552" y="3722437"/>
              <a:ext cx="3138481" cy="1692771"/>
            </a:xfrm>
            <a:prstGeom prst="wedgeRoundRectCallout">
              <a:avLst>
                <a:gd name="adj1" fmla="val -70833"/>
                <a:gd name="adj2" fmla="val 73336"/>
                <a:gd name="adj3" fmla="val 16667"/>
              </a:avLst>
            </a:prstGeom>
            <a:solidFill>
              <a:srgbClr val="00FF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C307217-7615-4D27-99E8-35E9DD527964}"/>
                </a:ext>
              </a:extLst>
            </p:cNvPr>
            <p:cNvPicPr>
              <a:picLocks noChangeAspect="1"/>
            </p:cNvPicPr>
            <p:nvPr/>
          </p:nvPicPr>
          <p:blipFill>
            <a:blip r:embed="rId3"/>
            <a:stretch>
              <a:fillRect/>
            </a:stretch>
          </p:blipFill>
          <p:spPr>
            <a:xfrm flipH="1">
              <a:off x="46300" y="2863019"/>
              <a:ext cx="3276133" cy="3983405"/>
            </a:xfrm>
            <a:prstGeom prst="rect">
              <a:avLst/>
            </a:prstGeom>
          </p:spPr>
        </p:pic>
        <p:sp>
          <p:nvSpPr>
            <p:cNvPr id="25" name="TextBox 24">
              <a:extLst>
                <a:ext uri="{FF2B5EF4-FFF2-40B4-BE49-F238E27FC236}">
                  <a16:creationId xmlns:a16="http://schemas.microsoft.com/office/drawing/2014/main" id="{E64B9DCC-16FC-4862-809B-770A463632C8}"/>
                </a:ext>
              </a:extLst>
            </p:cNvPr>
            <p:cNvSpPr txBox="1"/>
            <p:nvPr/>
          </p:nvSpPr>
          <p:spPr>
            <a:xfrm>
              <a:off x="3532439" y="3722437"/>
              <a:ext cx="3077681" cy="1692771"/>
            </a:xfrm>
            <a:prstGeom prst="rect">
              <a:avLst/>
            </a:prstGeom>
            <a:noFill/>
          </p:spPr>
          <p:txBody>
            <a:bodyPr wrap="square" rtlCol="0">
              <a:spAutoFit/>
            </a:bodyPr>
            <a:lstStyle/>
            <a:p>
              <a:r>
                <a:rPr lang="en-US" sz="2600" b="1" dirty="0">
                  <a:latin typeface="Segoe UI" panose="020B0502040204020203" pitchFamily="34" charset="0"/>
                  <a:cs typeface="Segoe UI" panose="020B0502040204020203" pitchFamily="34" charset="0"/>
                </a:rPr>
                <a:t>I want isolation between the guest OS and the guest apps!</a:t>
              </a:r>
            </a:p>
          </p:txBody>
        </p:sp>
      </p:grpSp>
    </p:spTree>
    <p:extLst>
      <p:ext uri="{BB962C8B-B14F-4D97-AF65-F5344CB8AC3E}">
        <p14:creationId xmlns:p14="http://schemas.microsoft.com/office/powerpoint/2010/main" val="11924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BA4E6F-F909-4606-9E16-F2B94BF6F32C}"/>
              </a:ext>
            </a:extLst>
          </p:cNvPr>
          <p:cNvSpPr/>
          <p:nvPr/>
        </p:nvSpPr>
        <p:spPr>
          <a:xfrm>
            <a:off x="0" y="314789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6" name="Picture 5">
            <a:extLst>
              <a:ext uri="{FF2B5EF4-FFF2-40B4-BE49-F238E27FC236}">
                <a16:creationId xmlns:a16="http://schemas.microsoft.com/office/drawing/2014/main" id="{82F08FCB-E228-40ED-B071-9206BD6991FE}"/>
              </a:ext>
            </a:extLst>
          </p:cNvPr>
          <p:cNvPicPr>
            <a:picLocks noChangeAspect="1"/>
          </p:cNvPicPr>
          <p:nvPr/>
        </p:nvPicPr>
        <p:blipFill rotWithShape="1">
          <a:blip r:embed="rId2"/>
          <a:srcRect b="6956"/>
          <a:stretch/>
        </p:blipFill>
        <p:spPr>
          <a:xfrm>
            <a:off x="4770305" y="3901765"/>
            <a:ext cx="7239654" cy="2873335"/>
          </a:xfrm>
          <a:prstGeom prst="rect">
            <a:avLst/>
          </a:prstGeom>
        </p:spPr>
      </p:pic>
    </p:spTree>
    <p:extLst>
      <p:ext uri="{BB962C8B-B14F-4D97-AF65-F5344CB8AC3E}">
        <p14:creationId xmlns:p14="http://schemas.microsoft.com/office/powerpoint/2010/main" val="21409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DAAB-04EA-4791-BABD-A3ED88029015}"/>
              </a:ext>
            </a:extLst>
          </p:cNvPr>
          <p:cNvSpPr>
            <a:spLocks noGrp="1"/>
          </p:cNvSpPr>
          <p:nvPr>
            <p:ph type="title"/>
          </p:nvPr>
        </p:nvSpPr>
        <p:spPr>
          <a:xfrm>
            <a:off x="838200" y="17884"/>
            <a:ext cx="10515600" cy="838643"/>
          </a:xfrm>
        </p:spPr>
        <p:txBody>
          <a:bodyPr/>
          <a:lstStyle/>
          <a:p>
            <a:r>
              <a:rPr lang="en-US" dirty="0"/>
              <a:t>Intel VT-x</a:t>
            </a:r>
          </a:p>
        </p:txBody>
      </p:sp>
      <p:sp>
        <p:nvSpPr>
          <p:cNvPr id="3" name="Content Placeholder 2">
            <a:extLst>
              <a:ext uri="{FF2B5EF4-FFF2-40B4-BE49-F238E27FC236}">
                <a16:creationId xmlns:a16="http://schemas.microsoft.com/office/drawing/2014/main" id="{BD3286F6-EA3C-4703-9550-6807B5910F71}"/>
              </a:ext>
            </a:extLst>
          </p:cNvPr>
          <p:cNvSpPr>
            <a:spLocks noGrp="1"/>
          </p:cNvSpPr>
          <p:nvPr>
            <p:ph idx="1"/>
          </p:nvPr>
        </p:nvSpPr>
        <p:spPr>
          <a:xfrm>
            <a:off x="419100" y="856527"/>
            <a:ext cx="11353800" cy="6226658"/>
          </a:xfrm>
        </p:spPr>
        <p:txBody>
          <a:bodyPr>
            <a:normAutofit fontScale="92500" lnSpcReduction="10000"/>
          </a:bodyPr>
          <a:lstStyle/>
          <a:p>
            <a:r>
              <a:rPr lang="en-US" sz="3200" dirty="0"/>
              <a:t>VT-x doesn’t change the complex semantics of preexisting x86 instructions</a:t>
            </a:r>
          </a:p>
          <a:p>
            <a:r>
              <a:rPr lang="en-US" sz="3200" dirty="0"/>
              <a:t>Instead, VT-x:</a:t>
            </a:r>
          </a:p>
          <a:p>
            <a:pPr lvl="1"/>
            <a:r>
              <a:rPr lang="en-US" sz="2800" dirty="0"/>
              <a:t>Creates two copies of the processor’s architecturally-visible state, e.g.,</a:t>
            </a:r>
          </a:p>
          <a:p>
            <a:pPr lvl="2"/>
            <a:r>
              <a:rPr lang="en-US" sz="2400" dirty="0"/>
              <a:t>General-purpose registers like </a:t>
            </a:r>
            <a:r>
              <a:rPr lang="en-US" sz="2400" b="1" dirty="0"/>
              <a:t>%</a:t>
            </a:r>
            <a:r>
              <a:rPr lang="en-US" sz="2400" b="1" dirty="0" err="1"/>
              <a:t>rax</a:t>
            </a:r>
            <a:endParaRPr lang="en-US" sz="2400" b="1" dirty="0"/>
          </a:p>
          <a:p>
            <a:pPr lvl="2"/>
            <a:r>
              <a:rPr lang="en-US" sz="2400" dirty="0"/>
              <a:t>The special register </a:t>
            </a:r>
            <a:r>
              <a:rPr lang="en-US" sz="2400" b="1" dirty="0"/>
              <a:t>%cs</a:t>
            </a:r>
            <a:r>
              <a:rPr lang="en-US" sz="2400" dirty="0"/>
              <a:t> (which indicates the current privilege level!)</a:t>
            </a:r>
          </a:p>
          <a:p>
            <a:pPr lvl="2"/>
            <a:r>
              <a:rPr lang="en-US" sz="2400" dirty="0"/>
              <a:t>The page-table pointer </a:t>
            </a:r>
            <a:r>
              <a:rPr lang="en-US" sz="2400" b="1" dirty="0"/>
              <a:t>%cr3</a:t>
            </a:r>
            <a:endParaRPr lang="en-US" sz="2400" dirty="0"/>
          </a:p>
          <a:p>
            <a:pPr lvl="1"/>
            <a:r>
              <a:rPr lang="en-US" sz="2800" dirty="0"/>
              <a:t>Creates two new privilege modes (root and non-root) that are orthogonal to ring privileges</a:t>
            </a:r>
          </a:p>
          <a:p>
            <a:pPr lvl="2"/>
            <a:r>
              <a:rPr lang="en-US" sz="2400" dirty="0"/>
              <a:t>VMMs run in root mode</a:t>
            </a:r>
          </a:p>
          <a:p>
            <a:pPr lvl="2"/>
            <a:r>
              <a:rPr lang="en-US" sz="2400" dirty="0"/>
              <a:t>VMs run in non-root mode</a:t>
            </a:r>
          </a:p>
          <a:p>
            <a:r>
              <a:rPr lang="en-US" sz="3200" dirty="0"/>
              <a:t>Transitions between the two modes are atomic</a:t>
            </a:r>
          </a:p>
          <a:p>
            <a:pPr lvl="1"/>
            <a:r>
              <a:rPr lang="en-US" sz="2800" dirty="0"/>
              <a:t>Switching between root and non-root requires a single instruction or trap; architectural state automatically saved and restored by hardware</a:t>
            </a:r>
          </a:p>
          <a:p>
            <a:pPr lvl="1"/>
            <a:r>
              <a:rPr lang="en-US" sz="2800" dirty="0"/>
              <a:t>In contrast, a normal context switch involves a complicated dance of state saving and restoring!</a:t>
            </a:r>
          </a:p>
          <a:p>
            <a:endParaRPr lang="en-US" sz="3200" dirty="0"/>
          </a:p>
          <a:p>
            <a:pPr lvl="1"/>
            <a:endParaRPr lang="en-US" sz="2800" dirty="0"/>
          </a:p>
        </p:txBody>
      </p:sp>
      <p:grpSp>
        <p:nvGrpSpPr>
          <p:cNvPr id="15" name="Group 14">
            <a:extLst>
              <a:ext uri="{FF2B5EF4-FFF2-40B4-BE49-F238E27FC236}">
                <a16:creationId xmlns:a16="http://schemas.microsoft.com/office/drawing/2014/main" id="{C4A9586C-C13A-4C4A-9DD7-6AF2F8441E02}"/>
              </a:ext>
            </a:extLst>
          </p:cNvPr>
          <p:cNvGrpSpPr/>
          <p:nvPr/>
        </p:nvGrpSpPr>
        <p:grpSpPr>
          <a:xfrm>
            <a:off x="4597102" y="4198687"/>
            <a:ext cx="7433525" cy="646331"/>
            <a:chOff x="4597102" y="4198687"/>
            <a:chExt cx="7433525" cy="646331"/>
          </a:xfrm>
        </p:grpSpPr>
        <p:cxnSp>
          <p:nvCxnSpPr>
            <p:cNvPr id="5" name="Straight Arrow Connector 4">
              <a:extLst>
                <a:ext uri="{FF2B5EF4-FFF2-40B4-BE49-F238E27FC236}">
                  <a16:creationId xmlns:a16="http://schemas.microsoft.com/office/drawing/2014/main" id="{C13624F4-519E-4B56-B060-8913BC2EB0EF}"/>
                </a:ext>
              </a:extLst>
            </p:cNvPr>
            <p:cNvCxnSpPr>
              <a:cxnSpLocks/>
            </p:cNvCxnSpPr>
            <p:nvPr/>
          </p:nvCxnSpPr>
          <p:spPr>
            <a:xfrm flipH="1">
              <a:off x="4597102" y="4368536"/>
              <a:ext cx="1666754"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17F9E51-88AA-4AD8-AB69-884C3A3F00A1}"/>
                </a:ext>
              </a:extLst>
            </p:cNvPr>
            <p:cNvCxnSpPr>
              <a:cxnSpLocks/>
            </p:cNvCxnSpPr>
            <p:nvPr/>
          </p:nvCxnSpPr>
          <p:spPr>
            <a:xfrm flipH="1">
              <a:off x="4886783" y="4719239"/>
              <a:ext cx="137113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2790DED-A0DC-4BC6-9FBB-E1005064D085}"/>
                </a:ext>
              </a:extLst>
            </p:cNvPr>
            <p:cNvCxnSpPr>
              <a:cxnSpLocks/>
            </p:cNvCxnSpPr>
            <p:nvPr/>
          </p:nvCxnSpPr>
          <p:spPr>
            <a:xfrm>
              <a:off x="6257918" y="4352108"/>
              <a:ext cx="0" cy="383559"/>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E37361-595F-4954-BF8A-FE527B4E0BA9}"/>
                </a:ext>
              </a:extLst>
            </p:cNvPr>
            <p:cNvCxnSpPr>
              <a:cxnSpLocks/>
            </p:cNvCxnSpPr>
            <p:nvPr/>
          </p:nvCxnSpPr>
          <p:spPr>
            <a:xfrm flipV="1">
              <a:off x="6257918" y="4519353"/>
              <a:ext cx="1075095" cy="8115"/>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BCF0E2-568D-491B-A5F8-D47748B7EE7E}"/>
                </a:ext>
              </a:extLst>
            </p:cNvPr>
            <p:cNvSpPr txBox="1"/>
            <p:nvPr/>
          </p:nvSpPr>
          <p:spPr>
            <a:xfrm>
              <a:off x="7266910" y="4198687"/>
              <a:ext cx="476371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The two modes use different address spaces (because they use different </a:t>
              </a:r>
              <a:r>
                <a:rPr lang="en-US" b="1" dirty="0">
                  <a:latin typeface="Segoe UI" panose="020B0502040204020203" pitchFamily="34" charset="0"/>
                  <a:cs typeface="Segoe UI" panose="020B0502040204020203" pitchFamily="34" charset="0"/>
                </a:rPr>
                <a:t>%cr3</a:t>
              </a:r>
              <a:r>
                <a:rPr lang="en-US" dirty="0">
                  <a:latin typeface="Segoe UI" panose="020B0502040204020203" pitchFamily="34" charset="0"/>
                  <a:cs typeface="Segoe UI" panose="020B0502040204020203" pitchFamily="34" charset="0"/>
                </a:rPr>
                <a:t>’s)!</a:t>
              </a:r>
            </a:p>
          </p:txBody>
        </p:sp>
      </p:grpSp>
      <p:grpSp>
        <p:nvGrpSpPr>
          <p:cNvPr id="17" name="Group 16">
            <a:extLst>
              <a:ext uri="{FF2B5EF4-FFF2-40B4-BE49-F238E27FC236}">
                <a16:creationId xmlns:a16="http://schemas.microsoft.com/office/drawing/2014/main" id="{3A369556-41F4-4F51-8199-545166477A4F}"/>
              </a:ext>
            </a:extLst>
          </p:cNvPr>
          <p:cNvGrpSpPr/>
          <p:nvPr/>
        </p:nvGrpSpPr>
        <p:grpSpPr>
          <a:xfrm>
            <a:off x="374029" y="1276499"/>
            <a:ext cx="4847507" cy="3733513"/>
            <a:chOff x="1875099" y="940833"/>
            <a:chExt cx="4847507" cy="3733513"/>
          </a:xfrm>
        </p:grpSpPr>
        <p:pic>
          <p:nvPicPr>
            <p:cNvPr id="18" name="Picture 2" descr="Image result for ghost icon">
              <a:extLst>
                <a:ext uri="{FF2B5EF4-FFF2-40B4-BE49-F238E27FC236}">
                  <a16:creationId xmlns:a16="http://schemas.microsoft.com/office/drawing/2014/main" id="{B7AA4FAF-01B0-4E91-9563-F6B96A9FF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79" y="154805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169FB08-4D77-4114-A0CD-CC0F235C8FCB}"/>
                </a:ext>
              </a:extLst>
            </p:cNvPr>
            <p:cNvSpPr txBox="1"/>
            <p:nvPr/>
          </p:nvSpPr>
          <p:spPr>
            <a:xfrm>
              <a:off x="1875099" y="3720239"/>
              <a:ext cx="4340506" cy="954107"/>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The Ghost of</a:t>
              </a:r>
            </a:p>
            <a:p>
              <a:pPr algn="ctr"/>
              <a:r>
                <a:rPr lang="en-US" sz="2800" dirty="0">
                  <a:latin typeface="Segoe UI" panose="020B0502040204020203" pitchFamily="34" charset="0"/>
                  <a:cs typeface="Segoe UI" panose="020B0502040204020203" pitchFamily="34" charset="0"/>
                </a:rPr>
                <a:t>Backwards Compatibility</a:t>
              </a:r>
            </a:p>
          </p:txBody>
        </p:sp>
        <p:pic>
          <p:nvPicPr>
            <p:cNvPr id="20" name="Picture 19">
              <a:extLst>
                <a:ext uri="{FF2B5EF4-FFF2-40B4-BE49-F238E27FC236}">
                  <a16:creationId xmlns:a16="http://schemas.microsoft.com/office/drawing/2014/main" id="{24642895-0F9F-4B6E-BDF7-489565B22E91}"/>
                </a:ext>
              </a:extLst>
            </p:cNvPr>
            <p:cNvPicPr>
              <a:picLocks noChangeAspect="1"/>
            </p:cNvPicPr>
            <p:nvPr/>
          </p:nvPicPr>
          <p:blipFill>
            <a:blip r:embed="rId4"/>
            <a:stretch>
              <a:fillRect/>
            </a:stretch>
          </p:blipFill>
          <p:spPr>
            <a:xfrm rot="409600" flipH="1">
              <a:off x="4005323" y="940833"/>
              <a:ext cx="2717283" cy="1936887"/>
            </a:xfrm>
            <a:prstGeom prst="rect">
              <a:avLst/>
            </a:prstGeom>
          </p:spPr>
        </p:pic>
        <p:sp>
          <p:nvSpPr>
            <p:cNvPr id="21" name="TextBox 20">
              <a:extLst>
                <a:ext uri="{FF2B5EF4-FFF2-40B4-BE49-F238E27FC236}">
                  <a16:creationId xmlns:a16="http://schemas.microsoft.com/office/drawing/2014/main" id="{A3DC0324-217C-422C-9A8F-0C9933654BFF}"/>
                </a:ext>
              </a:extLst>
            </p:cNvPr>
            <p:cNvSpPr txBox="1"/>
            <p:nvPr/>
          </p:nvSpPr>
          <p:spPr>
            <a:xfrm rot="800700">
              <a:off x="4713770" y="1350375"/>
              <a:ext cx="1956189"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Boo!</a:t>
              </a:r>
            </a:p>
          </p:txBody>
        </p:sp>
      </p:grpSp>
    </p:spTree>
    <p:extLst>
      <p:ext uri="{BB962C8B-B14F-4D97-AF65-F5344CB8AC3E}">
        <p14:creationId xmlns:p14="http://schemas.microsoft.com/office/powerpoint/2010/main" val="1227377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a:extLst>
              <a:ext uri="{FF2B5EF4-FFF2-40B4-BE49-F238E27FC236}">
                <a16:creationId xmlns:a16="http://schemas.microsoft.com/office/drawing/2014/main" id="{4AE867EE-BAFE-4526-9340-7B100395BC8B}"/>
              </a:ext>
            </a:extLst>
          </p:cNvPr>
          <p:cNvSpPr txBox="1"/>
          <p:nvPr/>
        </p:nvSpPr>
        <p:spPr>
          <a:xfrm rot="16200000">
            <a:off x="2251850" y="4929067"/>
            <a:ext cx="2967539" cy="584775"/>
          </a:xfrm>
          <a:prstGeom prst="rect">
            <a:avLst/>
          </a:prstGeom>
          <a:solidFill>
            <a:srgbClr val="00FFFF">
              <a:alpha val="32000"/>
            </a:srgbClr>
          </a:solidFill>
          <a:ln>
            <a:solidFill>
              <a:schemeClr val="tx1"/>
            </a:solidFill>
          </a:ln>
        </p:spPr>
        <p:txBody>
          <a:bodyPr wrap="square" rtlCol="0">
            <a:spAutoFit/>
          </a:bodyPr>
          <a:lstStyle/>
          <a:p>
            <a:pPr algn="ctr"/>
            <a:r>
              <a:rPr lang="en-US" sz="3200" b="1" dirty="0"/>
              <a:t>Root</a:t>
            </a:r>
          </a:p>
        </p:txBody>
      </p:sp>
      <p:sp>
        <p:nvSpPr>
          <p:cNvPr id="215" name="Rectangle 214">
            <a:extLst>
              <a:ext uri="{FF2B5EF4-FFF2-40B4-BE49-F238E27FC236}">
                <a16:creationId xmlns:a16="http://schemas.microsoft.com/office/drawing/2014/main" id="{E998B9C2-F9C7-4EA5-BED6-91081C9FE047}"/>
              </a:ext>
            </a:extLst>
          </p:cNvPr>
          <p:cNvSpPr/>
          <p:nvPr/>
        </p:nvSpPr>
        <p:spPr>
          <a:xfrm>
            <a:off x="4027714" y="3738382"/>
            <a:ext cx="8037298"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F1AF6B7C-0AAA-4DC8-92D9-D513617848CA}"/>
              </a:ext>
            </a:extLst>
          </p:cNvPr>
          <p:cNvGrpSpPr/>
          <p:nvPr/>
        </p:nvGrpSpPr>
        <p:grpSpPr>
          <a:xfrm>
            <a:off x="7921707" y="-34807"/>
            <a:ext cx="4259842" cy="3553011"/>
            <a:chOff x="6289668" y="624952"/>
            <a:chExt cx="4259842" cy="3553011"/>
          </a:xfrm>
        </p:grpSpPr>
        <p:grpSp>
          <p:nvGrpSpPr>
            <p:cNvPr id="149" name="Group 148">
              <a:extLst>
                <a:ext uri="{FF2B5EF4-FFF2-40B4-BE49-F238E27FC236}">
                  <a16:creationId xmlns:a16="http://schemas.microsoft.com/office/drawing/2014/main" id="{BADA5D3B-3BDD-41FB-837F-B0771CA7FE41}"/>
                </a:ext>
              </a:extLst>
            </p:cNvPr>
            <p:cNvGrpSpPr/>
            <p:nvPr/>
          </p:nvGrpSpPr>
          <p:grpSpPr>
            <a:xfrm>
              <a:off x="6863508" y="624952"/>
              <a:ext cx="3686002" cy="3553011"/>
              <a:chOff x="6863508" y="624952"/>
              <a:chExt cx="3686002" cy="3553011"/>
            </a:xfrm>
          </p:grpSpPr>
          <p:sp>
            <p:nvSpPr>
              <p:cNvPr id="9" name="Rectangle 8">
                <a:extLst>
                  <a:ext uri="{FF2B5EF4-FFF2-40B4-BE49-F238E27FC236}">
                    <a16:creationId xmlns:a16="http://schemas.microsoft.com/office/drawing/2014/main" id="{03F12603-19F0-42FF-B2CD-E8D0837EF93C}"/>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A16961FB-3EB1-4F86-96D2-57923F2DEE02}"/>
                  </a:ext>
                </a:extLst>
              </p:cNvPr>
              <p:cNvGrpSpPr/>
              <p:nvPr/>
            </p:nvGrpSpPr>
            <p:grpSpPr>
              <a:xfrm>
                <a:off x="6981571" y="624952"/>
                <a:ext cx="3567939" cy="3431604"/>
                <a:chOff x="6981571" y="624952"/>
                <a:chExt cx="3567939" cy="3431604"/>
              </a:xfrm>
            </p:grpSpPr>
            <p:grpSp>
              <p:nvGrpSpPr>
                <p:cNvPr id="94" name="Group 93">
                  <a:extLst>
                    <a:ext uri="{FF2B5EF4-FFF2-40B4-BE49-F238E27FC236}">
                      <a16:creationId xmlns:a16="http://schemas.microsoft.com/office/drawing/2014/main" id="{53A31ADA-870B-4BA1-B6E5-FBE635314A0A}"/>
                    </a:ext>
                  </a:extLst>
                </p:cNvPr>
                <p:cNvGrpSpPr/>
                <p:nvPr/>
              </p:nvGrpSpPr>
              <p:grpSpPr>
                <a:xfrm>
                  <a:off x="6981571" y="1336228"/>
                  <a:ext cx="3567939" cy="2720328"/>
                  <a:chOff x="7002488" y="3231129"/>
                  <a:chExt cx="3567939" cy="2720328"/>
                </a:xfrm>
              </p:grpSpPr>
              <p:grpSp>
                <p:nvGrpSpPr>
                  <p:cNvPr id="95" name="Group 94">
                    <a:extLst>
                      <a:ext uri="{FF2B5EF4-FFF2-40B4-BE49-F238E27FC236}">
                        <a16:creationId xmlns:a16="http://schemas.microsoft.com/office/drawing/2014/main" id="{73BD971F-CFE6-402A-8DAB-7777BCD010BF}"/>
                      </a:ext>
                    </a:extLst>
                  </p:cNvPr>
                  <p:cNvGrpSpPr/>
                  <p:nvPr/>
                </p:nvGrpSpPr>
                <p:grpSpPr>
                  <a:xfrm>
                    <a:off x="7012106" y="5398804"/>
                    <a:ext cx="1980342" cy="552653"/>
                    <a:chOff x="2095500" y="5181600"/>
                    <a:chExt cx="1638300" cy="457200"/>
                  </a:xfrm>
                </p:grpSpPr>
                <p:sp>
                  <p:nvSpPr>
                    <p:cNvPr id="117" name="Rectangle 116">
                      <a:extLst>
                        <a:ext uri="{FF2B5EF4-FFF2-40B4-BE49-F238E27FC236}">
                          <a16:creationId xmlns:a16="http://schemas.microsoft.com/office/drawing/2014/main" id="{639A136F-BA96-44B2-965B-00FBD3F3C2DF}"/>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8" name="TextBox 117">
                      <a:extLst>
                        <a:ext uri="{FF2B5EF4-FFF2-40B4-BE49-F238E27FC236}">
                          <a16:creationId xmlns:a16="http://schemas.microsoft.com/office/drawing/2014/main" id="{F19235F9-6D7D-4485-87D7-28E08C2D8A63}"/>
                        </a:ext>
                      </a:extLst>
                    </p:cNvPr>
                    <p:cNvSpPr txBox="1"/>
                    <p:nvPr/>
                  </p:nvSpPr>
                  <p:spPr>
                    <a:xfrm>
                      <a:off x="2306096" y="5203257"/>
                      <a:ext cx="1206515" cy="432850"/>
                    </a:xfrm>
                    <a:prstGeom prst="rect">
                      <a:avLst/>
                    </a:prstGeom>
                    <a:noFill/>
                  </p:spPr>
                  <p:txBody>
                    <a:bodyPr wrap="square" rtlCol="0">
                      <a:spAutoFit/>
                    </a:bodyPr>
                    <a:lstStyle/>
                    <a:p>
                      <a:pPr algn="ctr"/>
                      <a:r>
                        <a:rPr lang="en-US" sz="2800" dirty="0">
                          <a:latin typeface="+mn-lt"/>
                        </a:rPr>
                        <a:t>OS</a:t>
                      </a:r>
                    </a:p>
                  </p:txBody>
                </p:sp>
              </p:grpSp>
              <p:grpSp>
                <p:nvGrpSpPr>
                  <p:cNvPr id="96" name="Group 95">
                    <a:extLst>
                      <a:ext uri="{FF2B5EF4-FFF2-40B4-BE49-F238E27FC236}">
                        <a16:creationId xmlns:a16="http://schemas.microsoft.com/office/drawing/2014/main" id="{35E14DED-304A-456F-8596-D68BD9EBC399}"/>
                      </a:ext>
                    </a:extLst>
                  </p:cNvPr>
                  <p:cNvGrpSpPr/>
                  <p:nvPr/>
                </p:nvGrpSpPr>
                <p:grpSpPr>
                  <a:xfrm>
                    <a:off x="9216322" y="4689716"/>
                    <a:ext cx="1354105" cy="557549"/>
                    <a:chOff x="8790792" y="5390652"/>
                    <a:chExt cx="1354105" cy="557549"/>
                  </a:xfrm>
                </p:grpSpPr>
                <p:sp>
                  <p:nvSpPr>
                    <p:cNvPr id="115" name="TextBox 114">
                      <a:extLst>
                        <a:ext uri="{FF2B5EF4-FFF2-40B4-BE49-F238E27FC236}">
                          <a16:creationId xmlns:a16="http://schemas.microsoft.com/office/drawing/2014/main" id="{79639763-1FFD-4B13-926D-4A7D3DB94938}"/>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116" name="Left Bracket 115">
                      <a:extLst>
                        <a:ext uri="{FF2B5EF4-FFF2-40B4-BE49-F238E27FC236}">
                          <a16:creationId xmlns:a16="http://schemas.microsoft.com/office/drawing/2014/main" id="{E1F01A95-349A-4D1F-90E5-9D0D185F6D62}"/>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E3A4FD10-B741-4D9C-85AE-5654E55008EE}"/>
                      </a:ext>
                    </a:extLst>
                  </p:cNvPr>
                  <p:cNvGrpSpPr/>
                  <p:nvPr/>
                </p:nvGrpSpPr>
                <p:grpSpPr>
                  <a:xfrm>
                    <a:off x="9216322" y="5388814"/>
                    <a:ext cx="1354105" cy="557549"/>
                    <a:chOff x="8790792" y="5236414"/>
                    <a:chExt cx="1354105" cy="557549"/>
                  </a:xfrm>
                </p:grpSpPr>
                <p:sp>
                  <p:nvSpPr>
                    <p:cNvPr id="113" name="TextBox 112">
                      <a:extLst>
                        <a:ext uri="{FF2B5EF4-FFF2-40B4-BE49-F238E27FC236}">
                          <a16:creationId xmlns:a16="http://schemas.microsoft.com/office/drawing/2014/main" id="{58BF4FA2-313C-478B-97E5-35594498D9ED}"/>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114" name="Left Bracket 113">
                      <a:extLst>
                        <a:ext uri="{FF2B5EF4-FFF2-40B4-BE49-F238E27FC236}">
                          <a16:creationId xmlns:a16="http://schemas.microsoft.com/office/drawing/2014/main" id="{A46E7EDE-A8F1-4903-BCC2-A66145DFA44C}"/>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18207336-93E0-4DB2-96B2-87499E370E06}"/>
                      </a:ext>
                    </a:extLst>
                  </p:cNvPr>
                  <p:cNvGrpSpPr/>
                  <p:nvPr/>
                </p:nvGrpSpPr>
                <p:grpSpPr>
                  <a:xfrm>
                    <a:off x="9216322" y="3965015"/>
                    <a:ext cx="1354105" cy="557549"/>
                    <a:chOff x="8790792" y="5390652"/>
                    <a:chExt cx="1354105" cy="557549"/>
                  </a:xfrm>
                </p:grpSpPr>
                <p:sp>
                  <p:nvSpPr>
                    <p:cNvPr id="111" name="TextBox 110">
                      <a:extLst>
                        <a:ext uri="{FF2B5EF4-FFF2-40B4-BE49-F238E27FC236}">
                          <a16:creationId xmlns:a16="http://schemas.microsoft.com/office/drawing/2014/main" id="{BC3AF532-B6E4-409F-A875-66851F3C4C2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112" name="Left Bracket 111">
                      <a:extLst>
                        <a:ext uri="{FF2B5EF4-FFF2-40B4-BE49-F238E27FC236}">
                          <a16:creationId xmlns:a16="http://schemas.microsoft.com/office/drawing/2014/main" id="{1E09D47B-5077-4ED7-B107-52B66F23EE63}"/>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1FCAD3C1-56D8-4FDF-86B5-903302AC2215}"/>
                      </a:ext>
                    </a:extLst>
                  </p:cNvPr>
                  <p:cNvGrpSpPr/>
                  <p:nvPr/>
                </p:nvGrpSpPr>
                <p:grpSpPr>
                  <a:xfrm>
                    <a:off x="7012908" y="3231129"/>
                    <a:ext cx="1980342" cy="555351"/>
                    <a:chOff x="2095500" y="5149224"/>
                    <a:chExt cx="1638300" cy="459432"/>
                  </a:xfrm>
                </p:grpSpPr>
                <p:sp>
                  <p:nvSpPr>
                    <p:cNvPr id="109" name="Rectangle 108">
                      <a:extLst>
                        <a:ext uri="{FF2B5EF4-FFF2-40B4-BE49-F238E27FC236}">
                          <a16:creationId xmlns:a16="http://schemas.microsoft.com/office/drawing/2014/main" id="{4F48D2C6-82DD-4F21-9351-A987743B1C1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0" name="TextBox 109">
                      <a:extLst>
                        <a:ext uri="{FF2B5EF4-FFF2-40B4-BE49-F238E27FC236}">
                          <a16:creationId xmlns:a16="http://schemas.microsoft.com/office/drawing/2014/main" id="{7DE8104F-C62D-4EF1-B4E1-BA8F30197052}"/>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00" name="Group 99">
                    <a:extLst>
                      <a:ext uri="{FF2B5EF4-FFF2-40B4-BE49-F238E27FC236}">
                        <a16:creationId xmlns:a16="http://schemas.microsoft.com/office/drawing/2014/main" id="{AD7530E4-FC26-423C-A01B-F653AB04B253}"/>
                      </a:ext>
                    </a:extLst>
                  </p:cNvPr>
                  <p:cNvGrpSpPr/>
                  <p:nvPr/>
                </p:nvGrpSpPr>
                <p:grpSpPr>
                  <a:xfrm>
                    <a:off x="9216322" y="3240314"/>
                    <a:ext cx="1354105" cy="557549"/>
                    <a:chOff x="8790792" y="5390652"/>
                    <a:chExt cx="1354105" cy="557549"/>
                  </a:xfrm>
                </p:grpSpPr>
                <p:sp>
                  <p:nvSpPr>
                    <p:cNvPr id="107" name="TextBox 106">
                      <a:extLst>
                        <a:ext uri="{FF2B5EF4-FFF2-40B4-BE49-F238E27FC236}">
                          <a16:creationId xmlns:a16="http://schemas.microsoft.com/office/drawing/2014/main" id="{9DE25666-0860-4808-9201-5A44B844F1F9}"/>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108" name="Left Bracket 107">
                      <a:extLst>
                        <a:ext uri="{FF2B5EF4-FFF2-40B4-BE49-F238E27FC236}">
                          <a16:creationId xmlns:a16="http://schemas.microsoft.com/office/drawing/2014/main" id="{1DC6CBB2-5D43-4A1F-8AD0-E89D6E4CEBE6}"/>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6A99B-C209-4292-AA60-E78085F3E8DA}"/>
                      </a:ext>
                    </a:extLst>
                  </p:cNvPr>
                  <p:cNvGrpSpPr/>
                  <p:nvPr/>
                </p:nvGrpSpPr>
                <p:grpSpPr>
                  <a:xfrm>
                    <a:off x="7012106" y="3967213"/>
                    <a:ext cx="1980342" cy="555351"/>
                    <a:chOff x="2095500" y="5149224"/>
                    <a:chExt cx="1638300" cy="459432"/>
                  </a:xfrm>
                </p:grpSpPr>
                <p:sp>
                  <p:nvSpPr>
                    <p:cNvPr id="105" name="Rectangle 104">
                      <a:extLst>
                        <a:ext uri="{FF2B5EF4-FFF2-40B4-BE49-F238E27FC236}">
                          <a16:creationId xmlns:a16="http://schemas.microsoft.com/office/drawing/2014/main" id="{0BB7E616-73C2-45F2-A3EC-278534720488}"/>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6" name="TextBox 105">
                      <a:extLst>
                        <a:ext uri="{FF2B5EF4-FFF2-40B4-BE49-F238E27FC236}">
                          <a16:creationId xmlns:a16="http://schemas.microsoft.com/office/drawing/2014/main" id="{B2535BDE-9D9C-43E4-9317-1B57397C27C3}"/>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02" name="Group 101">
                    <a:extLst>
                      <a:ext uri="{FF2B5EF4-FFF2-40B4-BE49-F238E27FC236}">
                        <a16:creationId xmlns:a16="http://schemas.microsoft.com/office/drawing/2014/main" id="{4E660375-C7FA-4875-A235-140F4E1DF9F9}"/>
                      </a:ext>
                    </a:extLst>
                  </p:cNvPr>
                  <p:cNvGrpSpPr/>
                  <p:nvPr/>
                </p:nvGrpSpPr>
                <p:grpSpPr>
                  <a:xfrm>
                    <a:off x="7002488" y="4675055"/>
                    <a:ext cx="1980342" cy="555351"/>
                    <a:chOff x="2095500" y="5149224"/>
                    <a:chExt cx="1638300" cy="459432"/>
                  </a:xfrm>
                </p:grpSpPr>
                <p:sp>
                  <p:nvSpPr>
                    <p:cNvPr id="103" name="Rectangle 102">
                      <a:extLst>
                        <a:ext uri="{FF2B5EF4-FFF2-40B4-BE49-F238E27FC236}">
                          <a16:creationId xmlns:a16="http://schemas.microsoft.com/office/drawing/2014/main" id="{68C6D9F8-1C97-41DB-908F-CCEEE9A385C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4" name="TextBox 103">
                      <a:extLst>
                        <a:ext uri="{FF2B5EF4-FFF2-40B4-BE49-F238E27FC236}">
                          <a16:creationId xmlns:a16="http://schemas.microsoft.com/office/drawing/2014/main" id="{4207B50A-E1F4-4D5F-85F2-7C916B09FEF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0" name="TextBox 9">
                  <a:extLst>
                    <a:ext uri="{FF2B5EF4-FFF2-40B4-BE49-F238E27FC236}">
                      <a16:creationId xmlns:a16="http://schemas.microsoft.com/office/drawing/2014/main" id="{41C54BE3-BFF9-4A9A-9601-30FD29024CBD}"/>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2</a:t>
                  </a:r>
                </a:p>
              </p:txBody>
            </p:sp>
          </p:grpSp>
        </p:grpSp>
        <p:sp>
          <p:nvSpPr>
            <p:cNvPr id="179" name="TextBox 178">
              <a:extLst>
                <a:ext uri="{FF2B5EF4-FFF2-40B4-BE49-F238E27FC236}">
                  <a16:creationId xmlns:a16="http://schemas.microsoft.com/office/drawing/2014/main" id="{E408D3F5-C8E5-4361-8263-0077673A4E1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181" name="Group 180">
            <a:extLst>
              <a:ext uri="{FF2B5EF4-FFF2-40B4-BE49-F238E27FC236}">
                <a16:creationId xmlns:a16="http://schemas.microsoft.com/office/drawing/2014/main" id="{1CA43AF4-52AE-404C-9712-45FDACBC04DA}"/>
              </a:ext>
            </a:extLst>
          </p:cNvPr>
          <p:cNvGrpSpPr/>
          <p:nvPr/>
        </p:nvGrpSpPr>
        <p:grpSpPr>
          <a:xfrm>
            <a:off x="3435976" y="-39797"/>
            <a:ext cx="4259842" cy="3553011"/>
            <a:chOff x="6289668" y="624952"/>
            <a:chExt cx="4259842" cy="3553011"/>
          </a:xfrm>
        </p:grpSpPr>
        <p:grpSp>
          <p:nvGrpSpPr>
            <p:cNvPr id="182" name="Group 181">
              <a:extLst>
                <a:ext uri="{FF2B5EF4-FFF2-40B4-BE49-F238E27FC236}">
                  <a16:creationId xmlns:a16="http://schemas.microsoft.com/office/drawing/2014/main" id="{474614EB-4843-4E96-8C57-D7D7D895731E}"/>
                </a:ext>
              </a:extLst>
            </p:cNvPr>
            <p:cNvGrpSpPr/>
            <p:nvPr/>
          </p:nvGrpSpPr>
          <p:grpSpPr>
            <a:xfrm>
              <a:off x="6863508" y="624952"/>
              <a:ext cx="3686002" cy="3553011"/>
              <a:chOff x="6863508" y="624952"/>
              <a:chExt cx="3686002" cy="3553011"/>
            </a:xfrm>
          </p:grpSpPr>
          <p:sp>
            <p:nvSpPr>
              <p:cNvPr id="184" name="Rectangle 183">
                <a:extLst>
                  <a:ext uri="{FF2B5EF4-FFF2-40B4-BE49-F238E27FC236}">
                    <a16:creationId xmlns:a16="http://schemas.microsoft.com/office/drawing/2014/main" id="{83E5A8A3-5E4C-4C5D-B777-29D72C282272}"/>
                  </a:ext>
                </a:extLst>
              </p:cNvPr>
              <p:cNvSpPr/>
              <p:nvPr/>
            </p:nvSpPr>
            <p:spPr>
              <a:xfrm>
                <a:off x="6863508" y="1210424"/>
                <a:ext cx="3569465" cy="2967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52583C44-0058-4AE9-997C-A8491F0BE776}"/>
                  </a:ext>
                </a:extLst>
              </p:cNvPr>
              <p:cNvGrpSpPr/>
              <p:nvPr/>
            </p:nvGrpSpPr>
            <p:grpSpPr>
              <a:xfrm>
                <a:off x="6981571" y="624952"/>
                <a:ext cx="3567939" cy="3431604"/>
                <a:chOff x="6981571" y="624952"/>
                <a:chExt cx="3567939" cy="3431604"/>
              </a:xfrm>
            </p:grpSpPr>
            <p:grpSp>
              <p:nvGrpSpPr>
                <p:cNvPr id="186" name="Group 185">
                  <a:extLst>
                    <a:ext uri="{FF2B5EF4-FFF2-40B4-BE49-F238E27FC236}">
                      <a16:creationId xmlns:a16="http://schemas.microsoft.com/office/drawing/2014/main" id="{003A1649-4F01-44E8-90F3-043B387D6674}"/>
                    </a:ext>
                  </a:extLst>
                </p:cNvPr>
                <p:cNvGrpSpPr/>
                <p:nvPr/>
              </p:nvGrpSpPr>
              <p:grpSpPr>
                <a:xfrm>
                  <a:off x="6981571" y="1336228"/>
                  <a:ext cx="3567939" cy="2720328"/>
                  <a:chOff x="7002488" y="3231129"/>
                  <a:chExt cx="3567939" cy="2720328"/>
                </a:xfrm>
              </p:grpSpPr>
              <p:grpSp>
                <p:nvGrpSpPr>
                  <p:cNvPr id="188" name="Group 187">
                    <a:extLst>
                      <a:ext uri="{FF2B5EF4-FFF2-40B4-BE49-F238E27FC236}">
                        <a16:creationId xmlns:a16="http://schemas.microsoft.com/office/drawing/2014/main" id="{A6A339FC-CAF9-438A-9377-CDF0B0D2986C}"/>
                      </a:ext>
                    </a:extLst>
                  </p:cNvPr>
                  <p:cNvGrpSpPr/>
                  <p:nvPr/>
                </p:nvGrpSpPr>
                <p:grpSpPr>
                  <a:xfrm>
                    <a:off x="7012106" y="5398804"/>
                    <a:ext cx="1980342" cy="552653"/>
                    <a:chOff x="2095500" y="5181600"/>
                    <a:chExt cx="1638300" cy="457200"/>
                  </a:xfrm>
                </p:grpSpPr>
                <p:sp>
                  <p:nvSpPr>
                    <p:cNvPr id="210" name="Rectangle 209">
                      <a:extLst>
                        <a:ext uri="{FF2B5EF4-FFF2-40B4-BE49-F238E27FC236}">
                          <a16:creationId xmlns:a16="http://schemas.microsoft.com/office/drawing/2014/main" id="{AE43CE79-33F9-4823-9F4E-EA7B01AC11ED}"/>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11" name="TextBox 210">
                      <a:extLst>
                        <a:ext uri="{FF2B5EF4-FFF2-40B4-BE49-F238E27FC236}">
                          <a16:creationId xmlns:a16="http://schemas.microsoft.com/office/drawing/2014/main" id="{E2C1DFCB-DDAA-437F-AFD2-409F3C4F0496}"/>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OS</a:t>
                      </a:r>
                    </a:p>
                  </p:txBody>
                </p:sp>
              </p:grpSp>
              <p:grpSp>
                <p:nvGrpSpPr>
                  <p:cNvPr id="189" name="Group 188">
                    <a:extLst>
                      <a:ext uri="{FF2B5EF4-FFF2-40B4-BE49-F238E27FC236}">
                        <a16:creationId xmlns:a16="http://schemas.microsoft.com/office/drawing/2014/main" id="{02616A34-9B56-4A48-98F1-188D8D7F8C33}"/>
                      </a:ext>
                    </a:extLst>
                  </p:cNvPr>
                  <p:cNvGrpSpPr/>
                  <p:nvPr/>
                </p:nvGrpSpPr>
                <p:grpSpPr>
                  <a:xfrm>
                    <a:off x="9216322" y="4689716"/>
                    <a:ext cx="1354105" cy="557549"/>
                    <a:chOff x="8790792" y="5390652"/>
                    <a:chExt cx="1354105" cy="557549"/>
                  </a:xfrm>
                </p:grpSpPr>
                <p:sp>
                  <p:nvSpPr>
                    <p:cNvPr id="208" name="TextBox 207">
                      <a:extLst>
                        <a:ext uri="{FF2B5EF4-FFF2-40B4-BE49-F238E27FC236}">
                          <a16:creationId xmlns:a16="http://schemas.microsoft.com/office/drawing/2014/main" id="{0EAB60DB-1BDC-46F5-A7AC-75C5F1DE559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09" name="Left Bracket 208">
                      <a:extLst>
                        <a:ext uri="{FF2B5EF4-FFF2-40B4-BE49-F238E27FC236}">
                          <a16:creationId xmlns:a16="http://schemas.microsoft.com/office/drawing/2014/main" id="{F87667B3-0720-4832-A91A-3E2FBCF1714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75F565BC-DCB0-4B00-BD30-5CBF0856CD5D}"/>
                      </a:ext>
                    </a:extLst>
                  </p:cNvPr>
                  <p:cNvGrpSpPr/>
                  <p:nvPr/>
                </p:nvGrpSpPr>
                <p:grpSpPr>
                  <a:xfrm>
                    <a:off x="9216322" y="5388814"/>
                    <a:ext cx="1354105" cy="557549"/>
                    <a:chOff x="8790792" y="5236414"/>
                    <a:chExt cx="1354105" cy="557549"/>
                  </a:xfrm>
                </p:grpSpPr>
                <p:sp>
                  <p:nvSpPr>
                    <p:cNvPr id="206" name="TextBox 205">
                      <a:extLst>
                        <a:ext uri="{FF2B5EF4-FFF2-40B4-BE49-F238E27FC236}">
                          <a16:creationId xmlns:a16="http://schemas.microsoft.com/office/drawing/2014/main" id="{4A993C91-9B5B-4126-B18C-3D4B8F367663}"/>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07" name="Left Bracket 206">
                      <a:extLst>
                        <a:ext uri="{FF2B5EF4-FFF2-40B4-BE49-F238E27FC236}">
                          <a16:creationId xmlns:a16="http://schemas.microsoft.com/office/drawing/2014/main" id="{980B64B2-D79A-4F1D-B2B4-9805B4D990A8}"/>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F2CBFDBC-F294-4911-97D0-5537C21403EA}"/>
                      </a:ext>
                    </a:extLst>
                  </p:cNvPr>
                  <p:cNvGrpSpPr/>
                  <p:nvPr/>
                </p:nvGrpSpPr>
                <p:grpSpPr>
                  <a:xfrm>
                    <a:off x="9216322" y="3965015"/>
                    <a:ext cx="1354105" cy="557549"/>
                    <a:chOff x="8790792" y="5390652"/>
                    <a:chExt cx="1354105" cy="557549"/>
                  </a:xfrm>
                </p:grpSpPr>
                <p:sp>
                  <p:nvSpPr>
                    <p:cNvPr id="204" name="TextBox 203">
                      <a:extLst>
                        <a:ext uri="{FF2B5EF4-FFF2-40B4-BE49-F238E27FC236}">
                          <a16:creationId xmlns:a16="http://schemas.microsoft.com/office/drawing/2014/main" id="{934213D9-07D7-4DB2-8238-201AF9DBAC46}"/>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05" name="Left Bracket 204">
                      <a:extLst>
                        <a:ext uri="{FF2B5EF4-FFF2-40B4-BE49-F238E27FC236}">
                          <a16:creationId xmlns:a16="http://schemas.microsoft.com/office/drawing/2014/main" id="{E81AE864-CB23-4A6B-BA0D-BD68144F5061}"/>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DADED4EC-05EF-4084-822A-F54E0D03D847}"/>
                      </a:ext>
                    </a:extLst>
                  </p:cNvPr>
                  <p:cNvGrpSpPr/>
                  <p:nvPr/>
                </p:nvGrpSpPr>
                <p:grpSpPr>
                  <a:xfrm>
                    <a:off x="7012908" y="3231129"/>
                    <a:ext cx="1980342" cy="555351"/>
                    <a:chOff x="2095500" y="5149224"/>
                    <a:chExt cx="1638300" cy="459432"/>
                  </a:xfrm>
                </p:grpSpPr>
                <p:sp>
                  <p:nvSpPr>
                    <p:cNvPr id="202" name="Rectangle 201">
                      <a:extLst>
                        <a:ext uri="{FF2B5EF4-FFF2-40B4-BE49-F238E27FC236}">
                          <a16:creationId xmlns:a16="http://schemas.microsoft.com/office/drawing/2014/main" id="{62EC886D-C91A-42F8-8121-D8B731F77B7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03" name="TextBox 202">
                      <a:extLst>
                        <a:ext uri="{FF2B5EF4-FFF2-40B4-BE49-F238E27FC236}">
                          <a16:creationId xmlns:a16="http://schemas.microsoft.com/office/drawing/2014/main" id="{0300737E-8765-4C92-AF94-DB24EB0308B7}"/>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193" name="Group 192">
                    <a:extLst>
                      <a:ext uri="{FF2B5EF4-FFF2-40B4-BE49-F238E27FC236}">
                        <a16:creationId xmlns:a16="http://schemas.microsoft.com/office/drawing/2014/main" id="{0F5B497E-3BCF-42B6-BA9A-D0B9FA501482}"/>
                      </a:ext>
                    </a:extLst>
                  </p:cNvPr>
                  <p:cNvGrpSpPr/>
                  <p:nvPr/>
                </p:nvGrpSpPr>
                <p:grpSpPr>
                  <a:xfrm>
                    <a:off x="9216322" y="3240314"/>
                    <a:ext cx="1354105" cy="557549"/>
                    <a:chOff x="8790792" y="5390652"/>
                    <a:chExt cx="1354105" cy="557549"/>
                  </a:xfrm>
                </p:grpSpPr>
                <p:sp>
                  <p:nvSpPr>
                    <p:cNvPr id="200" name="TextBox 199">
                      <a:extLst>
                        <a:ext uri="{FF2B5EF4-FFF2-40B4-BE49-F238E27FC236}">
                          <a16:creationId xmlns:a16="http://schemas.microsoft.com/office/drawing/2014/main" id="{A920C699-430C-4AC1-9960-7B3FFD4458B1}"/>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01" name="Left Bracket 200">
                      <a:extLst>
                        <a:ext uri="{FF2B5EF4-FFF2-40B4-BE49-F238E27FC236}">
                          <a16:creationId xmlns:a16="http://schemas.microsoft.com/office/drawing/2014/main" id="{576299BA-231E-4AA1-AF97-DB8A4D427A8F}"/>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705CB2A9-A1A6-4100-882D-F2684E6231CA}"/>
                      </a:ext>
                    </a:extLst>
                  </p:cNvPr>
                  <p:cNvGrpSpPr/>
                  <p:nvPr/>
                </p:nvGrpSpPr>
                <p:grpSpPr>
                  <a:xfrm>
                    <a:off x="7012106" y="3967213"/>
                    <a:ext cx="1980342" cy="555351"/>
                    <a:chOff x="2095500" y="5149224"/>
                    <a:chExt cx="1638300" cy="459432"/>
                  </a:xfrm>
                </p:grpSpPr>
                <p:sp>
                  <p:nvSpPr>
                    <p:cNvPr id="198" name="Rectangle 197">
                      <a:extLst>
                        <a:ext uri="{FF2B5EF4-FFF2-40B4-BE49-F238E27FC236}">
                          <a16:creationId xmlns:a16="http://schemas.microsoft.com/office/drawing/2014/main" id="{D747A602-7786-4AA1-8903-1D93CA0669E3}"/>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9" name="TextBox 198">
                      <a:extLst>
                        <a:ext uri="{FF2B5EF4-FFF2-40B4-BE49-F238E27FC236}">
                          <a16:creationId xmlns:a16="http://schemas.microsoft.com/office/drawing/2014/main" id="{1F1F9B57-7CE0-403B-88F0-42359E69AEB0}"/>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195" name="Group 194">
                    <a:extLst>
                      <a:ext uri="{FF2B5EF4-FFF2-40B4-BE49-F238E27FC236}">
                        <a16:creationId xmlns:a16="http://schemas.microsoft.com/office/drawing/2014/main" id="{D35C57EB-9E03-4CF6-A787-AF985055BFE7}"/>
                      </a:ext>
                    </a:extLst>
                  </p:cNvPr>
                  <p:cNvGrpSpPr/>
                  <p:nvPr/>
                </p:nvGrpSpPr>
                <p:grpSpPr>
                  <a:xfrm>
                    <a:off x="7002488" y="4675055"/>
                    <a:ext cx="1980342" cy="555351"/>
                    <a:chOff x="2095500" y="5149224"/>
                    <a:chExt cx="1638300" cy="459432"/>
                  </a:xfrm>
                </p:grpSpPr>
                <p:sp>
                  <p:nvSpPr>
                    <p:cNvPr id="196" name="Rectangle 195">
                      <a:extLst>
                        <a:ext uri="{FF2B5EF4-FFF2-40B4-BE49-F238E27FC236}">
                          <a16:creationId xmlns:a16="http://schemas.microsoft.com/office/drawing/2014/main" id="{5B186BD3-1908-4B93-9C57-065ADEC4F412}"/>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97" name="TextBox 196">
                      <a:extLst>
                        <a:ext uri="{FF2B5EF4-FFF2-40B4-BE49-F238E27FC236}">
                          <a16:creationId xmlns:a16="http://schemas.microsoft.com/office/drawing/2014/main" id="{96874532-BA29-4376-898A-0285330054F2}"/>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sp>
              <p:nvSpPr>
                <p:cNvPr id="187" name="TextBox 186">
                  <a:extLst>
                    <a:ext uri="{FF2B5EF4-FFF2-40B4-BE49-F238E27FC236}">
                      <a16:creationId xmlns:a16="http://schemas.microsoft.com/office/drawing/2014/main" id="{DA5DE59B-E301-4F27-B0D4-64E175385883}"/>
                    </a:ext>
                  </a:extLst>
                </p:cNvPr>
                <p:cNvSpPr txBox="1"/>
                <p:nvPr/>
              </p:nvSpPr>
              <p:spPr>
                <a:xfrm>
                  <a:off x="8043658" y="624952"/>
                  <a:ext cx="1211484"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VM 1</a:t>
                  </a:r>
                </a:p>
              </p:txBody>
            </p:sp>
          </p:grpSp>
        </p:grpSp>
        <p:sp>
          <p:nvSpPr>
            <p:cNvPr id="183" name="TextBox 182">
              <a:extLst>
                <a:ext uri="{FF2B5EF4-FFF2-40B4-BE49-F238E27FC236}">
                  <a16:creationId xmlns:a16="http://schemas.microsoft.com/office/drawing/2014/main" id="{6DE5E44F-9D90-4401-81B7-F8D79A2AFC30}"/>
                </a:ext>
              </a:extLst>
            </p:cNvPr>
            <p:cNvSpPr txBox="1"/>
            <p:nvPr/>
          </p:nvSpPr>
          <p:spPr>
            <a:xfrm rot="16200000">
              <a:off x="5098286" y="2401109"/>
              <a:ext cx="2967539" cy="584775"/>
            </a:xfrm>
            <a:prstGeom prst="rect">
              <a:avLst/>
            </a:prstGeom>
            <a:solidFill>
              <a:srgbClr val="FFCCCC"/>
            </a:solidFill>
            <a:ln>
              <a:solidFill>
                <a:schemeClr val="tx1"/>
              </a:solidFill>
            </a:ln>
          </p:spPr>
          <p:txBody>
            <a:bodyPr wrap="square" rtlCol="0">
              <a:spAutoFit/>
            </a:bodyPr>
            <a:lstStyle/>
            <a:p>
              <a:pPr algn="ctr"/>
              <a:r>
                <a:rPr lang="en-US" sz="3200" b="1" dirty="0"/>
                <a:t>Non-root</a:t>
              </a:r>
            </a:p>
          </p:txBody>
        </p:sp>
      </p:grpSp>
      <p:grpSp>
        <p:nvGrpSpPr>
          <p:cNvPr id="219" name="Group 218">
            <a:extLst>
              <a:ext uri="{FF2B5EF4-FFF2-40B4-BE49-F238E27FC236}">
                <a16:creationId xmlns:a16="http://schemas.microsoft.com/office/drawing/2014/main" id="{864B6EC7-3510-43C8-84F0-7D1298F2A12D}"/>
              </a:ext>
            </a:extLst>
          </p:cNvPr>
          <p:cNvGrpSpPr/>
          <p:nvPr/>
        </p:nvGrpSpPr>
        <p:grpSpPr>
          <a:xfrm>
            <a:off x="4126096" y="6031861"/>
            <a:ext cx="6477474" cy="552653"/>
            <a:chOff x="2095500" y="5181600"/>
            <a:chExt cx="1638300" cy="457200"/>
          </a:xfrm>
        </p:grpSpPr>
        <p:sp>
          <p:nvSpPr>
            <p:cNvPr id="241" name="Rectangle 240">
              <a:extLst>
                <a:ext uri="{FF2B5EF4-FFF2-40B4-BE49-F238E27FC236}">
                  <a16:creationId xmlns:a16="http://schemas.microsoft.com/office/drawing/2014/main" id="{C8693B77-82F2-4C2E-AF2B-A72E9A1115B3}"/>
                </a:ext>
              </a:extLst>
            </p:cNvPr>
            <p:cNvSpPr/>
            <p:nvPr/>
          </p:nvSpPr>
          <p:spPr bwMode="auto">
            <a:xfrm>
              <a:off x="2095500" y="5181600"/>
              <a:ext cx="1638300" cy="457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42" name="TextBox 241">
              <a:extLst>
                <a:ext uri="{FF2B5EF4-FFF2-40B4-BE49-F238E27FC236}">
                  <a16:creationId xmlns:a16="http://schemas.microsoft.com/office/drawing/2014/main" id="{5030340F-C020-49D4-BF99-6398D1BE2A98}"/>
                </a:ext>
              </a:extLst>
            </p:cNvPr>
            <p:cNvSpPr txBox="1"/>
            <p:nvPr/>
          </p:nvSpPr>
          <p:spPr>
            <a:xfrm>
              <a:off x="2306096" y="5203257"/>
              <a:ext cx="1232179" cy="432850"/>
            </a:xfrm>
            <a:prstGeom prst="rect">
              <a:avLst/>
            </a:prstGeom>
            <a:noFill/>
          </p:spPr>
          <p:txBody>
            <a:bodyPr wrap="square" rtlCol="0">
              <a:spAutoFit/>
            </a:bodyPr>
            <a:lstStyle/>
            <a:p>
              <a:pPr algn="ctr"/>
              <a:r>
                <a:rPr lang="en-US" sz="2800" dirty="0">
                  <a:latin typeface="+mn-lt"/>
                </a:rPr>
                <a:t>VMM</a:t>
              </a:r>
            </a:p>
          </p:txBody>
        </p:sp>
      </p:grpSp>
      <p:grpSp>
        <p:nvGrpSpPr>
          <p:cNvPr id="223" name="Group 222">
            <a:extLst>
              <a:ext uri="{FF2B5EF4-FFF2-40B4-BE49-F238E27FC236}">
                <a16:creationId xmlns:a16="http://schemas.microsoft.com/office/drawing/2014/main" id="{399CE111-5A57-436A-8E69-D2FFD9D1806D}"/>
              </a:ext>
            </a:extLst>
          </p:cNvPr>
          <p:cNvGrpSpPr/>
          <p:nvPr/>
        </p:nvGrpSpPr>
        <p:grpSpPr>
          <a:xfrm>
            <a:off x="4127880" y="3864186"/>
            <a:ext cx="6477474" cy="555351"/>
            <a:chOff x="2095500" y="5149224"/>
            <a:chExt cx="1638300" cy="459432"/>
          </a:xfrm>
        </p:grpSpPr>
        <p:sp>
          <p:nvSpPr>
            <p:cNvPr id="233" name="Rectangle 232">
              <a:extLst>
                <a:ext uri="{FF2B5EF4-FFF2-40B4-BE49-F238E27FC236}">
                  <a16:creationId xmlns:a16="http://schemas.microsoft.com/office/drawing/2014/main" id="{B5933BCD-115A-4F15-B894-C74E90E26FED}"/>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4" name="TextBox 233">
              <a:extLst>
                <a:ext uri="{FF2B5EF4-FFF2-40B4-BE49-F238E27FC236}">
                  <a16:creationId xmlns:a16="http://schemas.microsoft.com/office/drawing/2014/main" id="{3DAA06D4-4E94-4F40-8EBD-024FEDE10C50}"/>
                </a:ext>
              </a:extLst>
            </p:cNvPr>
            <p:cNvSpPr txBox="1"/>
            <p:nvPr/>
          </p:nvSpPr>
          <p:spPr>
            <a:xfrm>
              <a:off x="2125644" y="5149224"/>
              <a:ext cx="1562100" cy="432851"/>
            </a:xfrm>
            <a:prstGeom prst="rect">
              <a:avLst/>
            </a:prstGeom>
            <a:noFill/>
          </p:spPr>
          <p:txBody>
            <a:bodyPr wrap="square" rtlCol="0">
              <a:spAutoFit/>
            </a:bodyPr>
            <a:lstStyle/>
            <a:p>
              <a:pPr algn="ctr"/>
              <a:r>
                <a:rPr lang="en-US" sz="2800" dirty="0">
                  <a:latin typeface="+mn-lt"/>
                </a:rPr>
                <a:t>User apps</a:t>
              </a:r>
            </a:p>
          </p:txBody>
        </p:sp>
      </p:grpSp>
      <p:grpSp>
        <p:nvGrpSpPr>
          <p:cNvPr id="225" name="Group 224">
            <a:extLst>
              <a:ext uri="{FF2B5EF4-FFF2-40B4-BE49-F238E27FC236}">
                <a16:creationId xmlns:a16="http://schemas.microsoft.com/office/drawing/2014/main" id="{CF2617BD-FE5D-4A4A-8F39-5B9232F76D7F}"/>
              </a:ext>
            </a:extLst>
          </p:cNvPr>
          <p:cNvGrpSpPr/>
          <p:nvPr/>
        </p:nvGrpSpPr>
        <p:grpSpPr>
          <a:xfrm>
            <a:off x="4126096" y="4600270"/>
            <a:ext cx="6477474" cy="555351"/>
            <a:chOff x="2095500" y="5149224"/>
            <a:chExt cx="1638300" cy="459432"/>
          </a:xfrm>
        </p:grpSpPr>
        <p:sp>
          <p:nvSpPr>
            <p:cNvPr id="229" name="Rectangle 228">
              <a:extLst>
                <a:ext uri="{FF2B5EF4-FFF2-40B4-BE49-F238E27FC236}">
                  <a16:creationId xmlns:a16="http://schemas.microsoft.com/office/drawing/2014/main" id="{4075C7CB-2E5D-4E26-9E4B-5150AF04104B}"/>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0" name="TextBox 229">
              <a:extLst>
                <a:ext uri="{FF2B5EF4-FFF2-40B4-BE49-F238E27FC236}">
                  <a16:creationId xmlns:a16="http://schemas.microsoft.com/office/drawing/2014/main" id="{6463AD37-1C35-47F2-BA2D-97F0DBBA7C0E}"/>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latin typeface="+mn-lt"/>
                </a:rPr>
                <a:t>Nothing</a:t>
              </a:r>
            </a:p>
          </p:txBody>
        </p:sp>
      </p:grpSp>
      <p:grpSp>
        <p:nvGrpSpPr>
          <p:cNvPr id="226" name="Group 225">
            <a:extLst>
              <a:ext uri="{FF2B5EF4-FFF2-40B4-BE49-F238E27FC236}">
                <a16:creationId xmlns:a16="http://schemas.microsoft.com/office/drawing/2014/main" id="{869A4BCA-B57D-4B07-93A7-41864BB42C06}"/>
              </a:ext>
            </a:extLst>
          </p:cNvPr>
          <p:cNvGrpSpPr/>
          <p:nvPr/>
        </p:nvGrpSpPr>
        <p:grpSpPr>
          <a:xfrm>
            <a:off x="4104702" y="5308112"/>
            <a:ext cx="6477474" cy="555351"/>
            <a:chOff x="2095500" y="5149224"/>
            <a:chExt cx="1638300" cy="459432"/>
          </a:xfrm>
        </p:grpSpPr>
        <p:sp>
          <p:nvSpPr>
            <p:cNvPr id="227" name="Rectangle 226">
              <a:extLst>
                <a:ext uri="{FF2B5EF4-FFF2-40B4-BE49-F238E27FC236}">
                  <a16:creationId xmlns:a16="http://schemas.microsoft.com/office/drawing/2014/main" id="{5DF87180-431B-487B-9515-F3773CCBBBD7}"/>
                </a:ext>
              </a:extLst>
            </p:cNvPr>
            <p:cNvSpPr/>
            <p:nvPr/>
          </p:nvSpPr>
          <p:spPr bwMode="auto">
            <a:xfrm>
              <a:off x="2095500" y="5151456"/>
              <a:ext cx="1638300" cy="457200"/>
            </a:xfrm>
            <a:prstGeom prst="rect">
              <a:avLst/>
            </a:prstGeom>
            <a:solidFill>
              <a:schemeClr val="bg1"/>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28" name="TextBox 227">
              <a:extLst>
                <a:ext uri="{FF2B5EF4-FFF2-40B4-BE49-F238E27FC236}">
                  <a16:creationId xmlns:a16="http://schemas.microsoft.com/office/drawing/2014/main" id="{C42DD14C-E052-4296-99E8-5B597D905369}"/>
                </a:ext>
              </a:extLst>
            </p:cNvPr>
            <p:cNvSpPr txBox="1"/>
            <p:nvPr/>
          </p:nvSpPr>
          <p:spPr>
            <a:xfrm>
              <a:off x="2125644" y="5149224"/>
              <a:ext cx="1562100" cy="432851"/>
            </a:xfrm>
            <a:prstGeom prst="rect">
              <a:avLst/>
            </a:prstGeom>
            <a:noFill/>
          </p:spPr>
          <p:txBody>
            <a:bodyPr wrap="square" rtlCol="0">
              <a:spAutoFit/>
            </a:bodyPr>
            <a:lstStyle/>
            <a:p>
              <a:pPr algn="ctr"/>
              <a:r>
                <a:rPr lang="en-US" sz="2800" dirty="0">
                  <a:solidFill>
                    <a:schemeClr val="bg1">
                      <a:lumMod val="75000"/>
                    </a:schemeClr>
                  </a:solidFill>
                </a:rPr>
                <a:t>Nothing</a:t>
              </a:r>
            </a:p>
          </p:txBody>
        </p:sp>
      </p:grpSp>
      <p:grpSp>
        <p:nvGrpSpPr>
          <p:cNvPr id="243" name="Group 242">
            <a:extLst>
              <a:ext uri="{FF2B5EF4-FFF2-40B4-BE49-F238E27FC236}">
                <a16:creationId xmlns:a16="http://schemas.microsoft.com/office/drawing/2014/main" id="{72DBACA7-D777-4D12-A6A0-CA3544534294}"/>
              </a:ext>
            </a:extLst>
          </p:cNvPr>
          <p:cNvGrpSpPr/>
          <p:nvPr/>
        </p:nvGrpSpPr>
        <p:grpSpPr>
          <a:xfrm>
            <a:off x="10827444" y="5313036"/>
            <a:ext cx="1354105" cy="557549"/>
            <a:chOff x="8790792" y="5390652"/>
            <a:chExt cx="1354105" cy="557549"/>
          </a:xfrm>
        </p:grpSpPr>
        <p:sp>
          <p:nvSpPr>
            <p:cNvPr id="244" name="TextBox 243">
              <a:extLst>
                <a:ext uri="{FF2B5EF4-FFF2-40B4-BE49-F238E27FC236}">
                  <a16:creationId xmlns:a16="http://schemas.microsoft.com/office/drawing/2014/main" id="{DE447265-5D4B-4850-92C8-DDE090FF3A6A}"/>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1</a:t>
              </a:r>
            </a:p>
          </p:txBody>
        </p:sp>
        <p:sp>
          <p:nvSpPr>
            <p:cNvPr id="245" name="Left Bracket 244">
              <a:extLst>
                <a:ext uri="{FF2B5EF4-FFF2-40B4-BE49-F238E27FC236}">
                  <a16:creationId xmlns:a16="http://schemas.microsoft.com/office/drawing/2014/main" id="{E3C18936-8E25-4C40-8C51-E234D4635F3E}"/>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6" name="Group 245">
            <a:extLst>
              <a:ext uri="{FF2B5EF4-FFF2-40B4-BE49-F238E27FC236}">
                <a16:creationId xmlns:a16="http://schemas.microsoft.com/office/drawing/2014/main" id="{93477AB9-DA18-4EC1-A4DE-B02E6BD6EA5F}"/>
              </a:ext>
            </a:extLst>
          </p:cNvPr>
          <p:cNvGrpSpPr/>
          <p:nvPr/>
        </p:nvGrpSpPr>
        <p:grpSpPr>
          <a:xfrm>
            <a:off x="10827444" y="6012134"/>
            <a:ext cx="1354105" cy="557549"/>
            <a:chOff x="8790792" y="5236414"/>
            <a:chExt cx="1354105" cy="557549"/>
          </a:xfrm>
        </p:grpSpPr>
        <p:sp>
          <p:nvSpPr>
            <p:cNvPr id="247" name="TextBox 246">
              <a:extLst>
                <a:ext uri="{FF2B5EF4-FFF2-40B4-BE49-F238E27FC236}">
                  <a16:creationId xmlns:a16="http://schemas.microsoft.com/office/drawing/2014/main" id="{B39DDDE9-9778-4FBF-AFC6-B2C7C8A74272}"/>
                </a:ext>
              </a:extLst>
            </p:cNvPr>
            <p:cNvSpPr txBox="1"/>
            <p:nvPr/>
          </p:nvSpPr>
          <p:spPr>
            <a:xfrm>
              <a:off x="8938024" y="5236414"/>
              <a:ext cx="1206873" cy="523220"/>
            </a:xfrm>
            <a:prstGeom prst="rect">
              <a:avLst/>
            </a:prstGeom>
            <a:noFill/>
          </p:spPr>
          <p:txBody>
            <a:bodyPr wrap="square" rtlCol="0">
              <a:spAutoFit/>
            </a:bodyPr>
            <a:lstStyle/>
            <a:p>
              <a:r>
                <a:rPr lang="en-US" sz="2800" dirty="0">
                  <a:latin typeface="+mn-lt"/>
                </a:rPr>
                <a:t>Ring 0</a:t>
              </a:r>
            </a:p>
          </p:txBody>
        </p:sp>
        <p:sp>
          <p:nvSpPr>
            <p:cNvPr id="248" name="Left Bracket 247">
              <a:extLst>
                <a:ext uri="{FF2B5EF4-FFF2-40B4-BE49-F238E27FC236}">
                  <a16:creationId xmlns:a16="http://schemas.microsoft.com/office/drawing/2014/main" id="{A7436D49-146D-4145-886F-BED06B4E2B56}"/>
                </a:ext>
              </a:extLst>
            </p:cNvPr>
            <p:cNvSpPr/>
            <p:nvPr/>
          </p:nvSpPr>
          <p:spPr>
            <a:xfrm flipH="1">
              <a:off x="8790792" y="5244566"/>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451C6233-C778-4BF7-8D71-47C3BE12067C}"/>
              </a:ext>
            </a:extLst>
          </p:cNvPr>
          <p:cNvGrpSpPr/>
          <p:nvPr/>
        </p:nvGrpSpPr>
        <p:grpSpPr>
          <a:xfrm>
            <a:off x="10827444" y="4588335"/>
            <a:ext cx="1354105" cy="557549"/>
            <a:chOff x="8790792" y="5390652"/>
            <a:chExt cx="1354105" cy="557549"/>
          </a:xfrm>
        </p:grpSpPr>
        <p:sp>
          <p:nvSpPr>
            <p:cNvPr id="250" name="TextBox 249">
              <a:extLst>
                <a:ext uri="{FF2B5EF4-FFF2-40B4-BE49-F238E27FC236}">
                  <a16:creationId xmlns:a16="http://schemas.microsoft.com/office/drawing/2014/main" id="{8DB43757-5DFF-46A9-B55D-A69C56256D85}"/>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2</a:t>
              </a:r>
            </a:p>
          </p:txBody>
        </p:sp>
        <p:sp>
          <p:nvSpPr>
            <p:cNvPr id="251" name="Left Bracket 250">
              <a:extLst>
                <a:ext uri="{FF2B5EF4-FFF2-40B4-BE49-F238E27FC236}">
                  <a16:creationId xmlns:a16="http://schemas.microsoft.com/office/drawing/2014/main" id="{BA28176A-994C-4165-970E-53FE89C23B1A}"/>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339D3476-07F1-4972-BAA7-D758DCBBF0DB}"/>
              </a:ext>
            </a:extLst>
          </p:cNvPr>
          <p:cNvGrpSpPr/>
          <p:nvPr/>
        </p:nvGrpSpPr>
        <p:grpSpPr>
          <a:xfrm>
            <a:off x="10827444" y="3863634"/>
            <a:ext cx="1354105" cy="557549"/>
            <a:chOff x="8790792" y="5390652"/>
            <a:chExt cx="1354105" cy="557549"/>
          </a:xfrm>
        </p:grpSpPr>
        <p:sp>
          <p:nvSpPr>
            <p:cNvPr id="253" name="TextBox 252">
              <a:extLst>
                <a:ext uri="{FF2B5EF4-FFF2-40B4-BE49-F238E27FC236}">
                  <a16:creationId xmlns:a16="http://schemas.microsoft.com/office/drawing/2014/main" id="{89A9F01C-A0B2-46B9-A200-E5A3E944790F}"/>
                </a:ext>
              </a:extLst>
            </p:cNvPr>
            <p:cNvSpPr txBox="1"/>
            <p:nvPr/>
          </p:nvSpPr>
          <p:spPr>
            <a:xfrm>
              <a:off x="8938024" y="5390652"/>
              <a:ext cx="1206873" cy="523220"/>
            </a:xfrm>
            <a:prstGeom prst="rect">
              <a:avLst/>
            </a:prstGeom>
            <a:noFill/>
          </p:spPr>
          <p:txBody>
            <a:bodyPr wrap="square" rtlCol="0">
              <a:spAutoFit/>
            </a:bodyPr>
            <a:lstStyle/>
            <a:p>
              <a:r>
                <a:rPr lang="en-US" sz="2800" dirty="0">
                  <a:latin typeface="+mn-lt"/>
                </a:rPr>
                <a:t>Ring 3</a:t>
              </a:r>
            </a:p>
          </p:txBody>
        </p:sp>
        <p:sp>
          <p:nvSpPr>
            <p:cNvPr id="254" name="Left Bracket 253">
              <a:extLst>
                <a:ext uri="{FF2B5EF4-FFF2-40B4-BE49-F238E27FC236}">
                  <a16:creationId xmlns:a16="http://schemas.microsoft.com/office/drawing/2014/main" id="{DC7901A2-BCCB-4A1D-9DBA-B78B6BED9947}"/>
                </a:ext>
              </a:extLst>
            </p:cNvPr>
            <p:cNvSpPr/>
            <p:nvPr/>
          </p:nvSpPr>
          <p:spPr>
            <a:xfrm flipH="1">
              <a:off x="8790792" y="5398804"/>
              <a:ext cx="116531" cy="549397"/>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0" name="TextBox 89">
            <a:extLst>
              <a:ext uri="{FF2B5EF4-FFF2-40B4-BE49-F238E27FC236}">
                <a16:creationId xmlns:a16="http://schemas.microsoft.com/office/drawing/2014/main" id="{4C92CFEC-8827-4B91-97CA-B3E52F47A10B}"/>
              </a:ext>
            </a:extLst>
          </p:cNvPr>
          <p:cNvSpPr txBox="1"/>
          <p:nvPr/>
        </p:nvSpPr>
        <p:spPr>
          <a:xfrm>
            <a:off x="4300989" y="6077414"/>
            <a:ext cx="1671575" cy="461665"/>
          </a:xfrm>
          <a:prstGeom prst="rect">
            <a:avLst/>
          </a:prstGeom>
          <a:noFill/>
          <a:ln w="34925" cmpd="dbl">
            <a:solidFill>
              <a:schemeClr val="tx1"/>
            </a:solidFill>
          </a:ln>
        </p:spPr>
        <p:txBody>
          <a:bodyPr wrap="square" rtlCol="0">
            <a:spAutoFit/>
          </a:bodyPr>
          <a:lstStyle/>
          <a:p>
            <a:pPr algn="ctr"/>
            <a:r>
              <a:rPr lang="en-US" sz="2400" dirty="0">
                <a:latin typeface="+mn-lt"/>
              </a:rPr>
              <a:t>VMCS:VM 1</a:t>
            </a:r>
          </a:p>
        </p:txBody>
      </p:sp>
      <p:sp>
        <p:nvSpPr>
          <p:cNvPr id="91" name="TextBox 90">
            <a:extLst>
              <a:ext uri="{FF2B5EF4-FFF2-40B4-BE49-F238E27FC236}">
                <a16:creationId xmlns:a16="http://schemas.microsoft.com/office/drawing/2014/main" id="{6F1B2FB9-5B2F-4E7D-81F3-1F3CA956F040}"/>
              </a:ext>
            </a:extLst>
          </p:cNvPr>
          <p:cNvSpPr txBox="1"/>
          <p:nvPr/>
        </p:nvSpPr>
        <p:spPr>
          <a:xfrm>
            <a:off x="8758375" y="6088815"/>
            <a:ext cx="1671575" cy="461665"/>
          </a:xfrm>
          <a:prstGeom prst="rect">
            <a:avLst/>
          </a:prstGeom>
          <a:noFill/>
          <a:ln w="34925" cmpd="dbl">
            <a:solidFill>
              <a:schemeClr val="tx1"/>
            </a:solidFill>
          </a:ln>
        </p:spPr>
        <p:txBody>
          <a:bodyPr wrap="square" rtlCol="0">
            <a:spAutoFit/>
          </a:bodyPr>
          <a:lstStyle/>
          <a:p>
            <a:pPr algn="ctr"/>
            <a:r>
              <a:rPr lang="en-US" sz="2400" dirty="0">
                <a:latin typeface="+mn-lt"/>
              </a:rPr>
              <a:t>VMCS:VM 2</a:t>
            </a:r>
          </a:p>
        </p:txBody>
      </p:sp>
      <p:sp>
        <p:nvSpPr>
          <p:cNvPr id="92" name="Content Placeholder 2">
            <a:extLst>
              <a:ext uri="{FF2B5EF4-FFF2-40B4-BE49-F238E27FC236}">
                <a16:creationId xmlns:a16="http://schemas.microsoft.com/office/drawing/2014/main" id="{83FBFA7A-AB50-457D-9DE5-9DB88DE4FA1F}"/>
              </a:ext>
            </a:extLst>
          </p:cNvPr>
          <p:cNvSpPr>
            <a:spLocks noGrp="1"/>
          </p:cNvSpPr>
          <p:nvPr>
            <p:ph idx="1"/>
          </p:nvPr>
        </p:nvSpPr>
        <p:spPr>
          <a:xfrm>
            <a:off x="0" y="564352"/>
            <a:ext cx="3562902" cy="6293648"/>
          </a:xfrm>
        </p:spPr>
        <p:txBody>
          <a:bodyPr>
            <a:normAutofit fontScale="92500"/>
          </a:bodyPr>
          <a:lstStyle/>
          <a:p>
            <a:r>
              <a:rPr lang="en-US" dirty="0"/>
              <a:t>VMM stores a VM control structure (VMCS) in physical memory for each VM</a:t>
            </a:r>
          </a:p>
          <a:p>
            <a:pPr marL="461963" lvl="1"/>
            <a:r>
              <a:rPr lang="en-US" sz="2000" dirty="0"/>
              <a:t>Holds the architectural state of a swapped-out VM</a:t>
            </a:r>
          </a:p>
          <a:p>
            <a:pPr marL="461963" lvl="1"/>
            <a:r>
              <a:rPr lang="en-US" sz="2000" dirty="0"/>
              <a:t>Hypervisor calls </a:t>
            </a:r>
            <a:r>
              <a:rPr lang="en-US" sz="2000" b="1" dirty="0" err="1"/>
              <a:t>vmresume</a:t>
            </a:r>
            <a:r>
              <a:rPr lang="en-US" sz="2000" dirty="0"/>
              <a:t> to load VMCS state onto a CPU and start the VM</a:t>
            </a:r>
          </a:p>
          <a:p>
            <a:r>
              <a:rPr lang="en-US" dirty="0"/>
              <a:t>A VM runs until:</a:t>
            </a:r>
          </a:p>
          <a:p>
            <a:pPr marL="461963" lvl="1"/>
            <a:r>
              <a:rPr lang="en-US" sz="2000" dirty="0"/>
              <a:t>VM executes a privileged or “classic” x86 sensitive-but-unprivileged” instruction</a:t>
            </a:r>
          </a:p>
          <a:p>
            <a:pPr marL="461963" lvl="1"/>
            <a:r>
              <a:rPr lang="en-US" sz="2000" dirty="0"/>
              <a:t>External interrupt arrives (e.g., from IO device or timer)</a:t>
            </a:r>
          </a:p>
          <a:p>
            <a:pPr marL="461963" lvl="1"/>
            <a:r>
              <a:rPr lang="en-US" sz="2000" dirty="0"/>
              <a:t>Guest OS explicitly invokes the </a:t>
            </a:r>
            <a:r>
              <a:rPr lang="en-US" sz="2000" b="1" dirty="0" err="1"/>
              <a:t>vmcall</a:t>
            </a:r>
            <a:r>
              <a:rPr lang="en-US" sz="2000" dirty="0"/>
              <a:t> instruction</a:t>
            </a:r>
          </a:p>
          <a:p>
            <a:pPr marL="461963" lvl="1"/>
            <a:r>
              <a:rPr lang="en-US" sz="2000" dirty="0"/>
              <a:t>VM generates a page fault</a:t>
            </a:r>
          </a:p>
        </p:txBody>
      </p:sp>
    </p:spTree>
    <p:extLst>
      <p:ext uri="{BB962C8B-B14F-4D97-AF65-F5344CB8AC3E}">
        <p14:creationId xmlns:p14="http://schemas.microsoft.com/office/powerpoint/2010/main" val="117750450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265973"/>
            <a:ext cx="10515600" cy="1325563"/>
          </a:xfrm>
        </p:spPr>
        <p:txBody>
          <a:bodyPr/>
          <a:lstStyle/>
          <a:p>
            <a:r>
              <a:rPr lang="en-US" dirty="0"/>
              <a:t>Virtualizing the MMU</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1361348"/>
            <a:ext cx="10515600" cy="5496652"/>
          </a:xfrm>
        </p:spPr>
        <p:txBody>
          <a:bodyPr>
            <a:normAutofit/>
          </a:bodyPr>
          <a:lstStyle/>
          <a:p>
            <a:r>
              <a:rPr lang="en-US" sz="3200" b="1" dirty="0"/>
              <a:t>Goals</a:t>
            </a:r>
            <a:endParaRPr lang="en-US" sz="3200" dirty="0"/>
          </a:p>
          <a:p>
            <a:pPr lvl="1"/>
            <a:r>
              <a:rPr lang="en-US" sz="2800" dirty="0"/>
              <a:t>Allow a guest OS to believe that it controls the virtual-to-physical mapping</a:t>
            </a:r>
          </a:p>
          <a:p>
            <a:pPr lvl="1"/>
            <a:r>
              <a:rPr lang="en-US" sz="2800" dirty="0"/>
              <a:t>Enable a VMM to actually control which guest pages live in RAM and where those pages live</a:t>
            </a:r>
          </a:p>
          <a:p>
            <a:r>
              <a:rPr lang="en-US" sz="3200" b="1" dirty="0"/>
              <a:t>Definitions</a:t>
            </a:r>
            <a:endParaRPr lang="en-US" sz="3200" dirty="0"/>
          </a:p>
          <a:p>
            <a:pPr lvl="1"/>
            <a:r>
              <a:rPr lang="en-US" sz="2800" b="1" dirty="0"/>
              <a:t>Guest virtual memory:</a:t>
            </a:r>
            <a:r>
              <a:rPr lang="en-US" sz="2800" dirty="0"/>
              <a:t> Visible to guest applications</a:t>
            </a:r>
          </a:p>
          <a:p>
            <a:pPr lvl="1"/>
            <a:r>
              <a:rPr lang="en-US" sz="2800" b="1" dirty="0"/>
              <a:t>Guest physical memory:</a:t>
            </a:r>
            <a:r>
              <a:rPr lang="en-US" sz="2800" dirty="0"/>
              <a:t> What the guest OS maps guest virtual memory to</a:t>
            </a:r>
          </a:p>
          <a:p>
            <a:pPr lvl="1"/>
            <a:r>
              <a:rPr lang="en-US" sz="2800" b="1" dirty="0"/>
              <a:t>Host physical memory:</a:t>
            </a:r>
            <a:r>
              <a:rPr lang="en-US" sz="2800" dirty="0"/>
              <a:t> What the VMM maps guest physical memory to</a:t>
            </a:r>
          </a:p>
        </p:txBody>
      </p:sp>
    </p:spTree>
    <p:extLst>
      <p:ext uri="{BB962C8B-B14F-4D97-AF65-F5344CB8AC3E}">
        <p14:creationId xmlns:p14="http://schemas.microsoft.com/office/powerpoint/2010/main" val="178614260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404-E7B4-4636-96E8-6D41559B6BE5}"/>
              </a:ext>
            </a:extLst>
          </p:cNvPr>
          <p:cNvSpPr>
            <a:spLocks noGrp="1"/>
          </p:cNvSpPr>
          <p:nvPr>
            <p:ph type="title"/>
          </p:nvPr>
        </p:nvSpPr>
        <p:spPr>
          <a:xfrm>
            <a:off x="838200" y="215019"/>
            <a:ext cx="10515600" cy="538257"/>
          </a:xfrm>
        </p:spPr>
        <p:txBody>
          <a:bodyPr>
            <a:normAutofit fontScale="90000"/>
          </a:bodyPr>
          <a:lstStyle/>
          <a:p>
            <a:r>
              <a:rPr lang="en-US" dirty="0"/>
              <a:t>Intel VT-x EPT</a:t>
            </a:r>
          </a:p>
        </p:txBody>
      </p:sp>
      <p:sp>
        <p:nvSpPr>
          <p:cNvPr id="3" name="Content Placeholder 2">
            <a:extLst>
              <a:ext uri="{FF2B5EF4-FFF2-40B4-BE49-F238E27FC236}">
                <a16:creationId xmlns:a16="http://schemas.microsoft.com/office/drawing/2014/main" id="{3DAD8495-63D6-4B7C-8498-8FEC261E53AC}"/>
              </a:ext>
            </a:extLst>
          </p:cNvPr>
          <p:cNvSpPr>
            <a:spLocks noGrp="1"/>
          </p:cNvSpPr>
          <p:nvPr>
            <p:ph idx="1"/>
          </p:nvPr>
        </p:nvSpPr>
        <p:spPr>
          <a:xfrm>
            <a:off x="838200" y="799415"/>
            <a:ext cx="10971882" cy="6230036"/>
          </a:xfrm>
        </p:spPr>
        <p:txBody>
          <a:bodyPr>
            <a:normAutofit lnSpcReduction="10000"/>
          </a:bodyPr>
          <a:lstStyle/>
          <a:p>
            <a:r>
              <a:rPr lang="en-US" dirty="0"/>
              <a:t>Guest-level </a:t>
            </a:r>
            <a:r>
              <a:rPr lang="en-US" b="1" dirty="0"/>
              <a:t>%cr3</a:t>
            </a:r>
            <a:r>
              <a:rPr lang="en-US" dirty="0"/>
              <a:t> and page tables contain guest physical addresses</a:t>
            </a:r>
          </a:p>
          <a:p>
            <a:pPr lvl="1"/>
            <a:r>
              <a:rPr lang="en-US" dirty="0"/>
              <a:t>VMM needs to translate each of those addresses to host physical addresses</a:t>
            </a:r>
          </a:p>
          <a:p>
            <a:pPr lvl="1"/>
            <a:r>
              <a:rPr lang="en-US" dirty="0"/>
              <a:t>Root mode and non-root mode have their own </a:t>
            </a:r>
            <a:r>
              <a:rPr lang="en-US" b="1" dirty="0"/>
              <a:t>%cr3</a:t>
            </a:r>
          </a:p>
          <a:p>
            <a:pPr lvl="1"/>
            <a:r>
              <a:rPr lang="en-US" dirty="0"/>
              <a:t>However, the VMM manages a hidden EPT (“extended page table”) register which is consulted when a TLB miss occurs in non-root mode </a:t>
            </a:r>
          </a:p>
          <a:p>
            <a:pPr lvl="2"/>
            <a:r>
              <a:rPr lang="en-US" sz="2200" dirty="0"/>
              <a:t>An extended page table maps guest physical addresses to host physical addresses</a:t>
            </a:r>
          </a:p>
          <a:p>
            <a:pPr lvl="2"/>
            <a:r>
              <a:rPr lang="en-US" sz="2200" dirty="0"/>
              <a:t>During a TLB miss in non-root mode, the hardware:</a:t>
            </a:r>
          </a:p>
          <a:p>
            <a:pPr lvl="3"/>
            <a:r>
              <a:rPr lang="en-US" sz="2200" dirty="0"/>
              <a:t>Uses the EPT to translate each guest physical address in layers 4, 3, 2, and 1 of the non-root page table</a:t>
            </a:r>
          </a:p>
          <a:p>
            <a:pPr lvl="3"/>
            <a:r>
              <a:rPr lang="en-US" sz="2200" dirty="0"/>
              <a:t>Installs the appropriate guest-virtual to host-physical mapping in the TLB</a:t>
            </a:r>
          </a:p>
          <a:p>
            <a:pPr lvl="2"/>
            <a:r>
              <a:rPr lang="en-US" sz="2200" dirty="0"/>
              <a:t>Using the EPT, the hypervisor controls how host physical RAM is actually used</a:t>
            </a:r>
          </a:p>
          <a:p>
            <a:r>
              <a:rPr lang="en-US" dirty="0"/>
              <a:t>EPT translation is:</a:t>
            </a:r>
          </a:p>
          <a:p>
            <a:pPr lvl="1"/>
            <a:r>
              <a:rPr lang="en-US" dirty="0"/>
              <a:t>Enabled during VM entry: hardware loads EPT register using a saved value in the VMCS</a:t>
            </a:r>
          </a:p>
          <a:p>
            <a:pPr lvl="1"/>
            <a:r>
              <a:rPr lang="en-US" dirty="0"/>
              <a:t>Disabled during VM exit: hardware saves the current EPT register in the VMCS</a:t>
            </a:r>
          </a:p>
          <a:p>
            <a:r>
              <a:rPr lang="en-US" dirty="0"/>
              <a:t>TLB is flushed during a root&lt;--&gt;non-root transition</a:t>
            </a:r>
          </a:p>
          <a:p>
            <a:pPr lvl="1"/>
            <a:r>
              <a:rPr lang="en-US" dirty="0"/>
              <a:t>Note that a TLB miss is not a transition!</a:t>
            </a:r>
          </a:p>
        </p:txBody>
      </p:sp>
      <p:pic>
        <p:nvPicPr>
          <p:cNvPr id="4" name="Picture 3">
            <a:extLst>
              <a:ext uri="{FF2B5EF4-FFF2-40B4-BE49-F238E27FC236}">
                <a16:creationId xmlns:a16="http://schemas.microsoft.com/office/drawing/2014/main" id="{E1760C66-7DE7-4E45-98DF-BECBD39836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95849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500"/>
                                        <p:tgtEl>
                                          <p:spTgt spid="3">
                                            <p:txEl>
                                              <p:pRg st="12" end="1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102D-8F9A-4E72-BD82-8655448684C2}"/>
              </a:ext>
            </a:extLst>
          </p:cNvPr>
          <p:cNvSpPr>
            <a:spLocks noGrp="1"/>
          </p:cNvSpPr>
          <p:nvPr>
            <p:ph type="title"/>
          </p:nvPr>
        </p:nvSpPr>
        <p:spPr>
          <a:xfrm>
            <a:off x="838200" y="1616508"/>
            <a:ext cx="10515600" cy="3624984"/>
          </a:xfrm>
        </p:spPr>
        <p:txBody>
          <a:bodyPr>
            <a:normAutofit/>
          </a:bodyPr>
          <a:lstStyle/>
          <a:p>
            <a:r>
              <a:rPr lang="en-US" sz="7200" dirty="0"/>
              <a:t>Handling a TLB miss on an EPT processor</a:t>
            </a:r>
          </a:p>
        </p:txBody>
      </p:sp>
    </p:spTree>
    <p:extLst>
      <p:ext uri="{BB962C8B-B14F-4D97-AF65-F5344CB8AC3E}">
        <p14:creationId xmlns:p14="http://schemas.microsoft.com/office/powerpoint/2010/main" val="60386826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765630" y="728506"/>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740523" y="-75361"/>
            <a:ext cx="2238332" cy="523220"/>
          </a:xfrm>
          <a:prstGeom prst="rect">
            <a:avLst/>
          </a:prstGeom>
          <a:noFill/>
        </p:spPr>
        <p:txBody>
          <a:bodyPr wrap="square" rtlCol="0">
            <a:spAutoFit/>
          </a:bodyPr>
          <a:lstStyle/>
          <a:p>
            <a:pPr algn="ctr"/>
            <a:r>
              <a:rPr lang="en-US" sz="2800" b="1" dirty="0"/>
              <a:t>Guest %cr3</a:t>
            </a:r>
          </a:p>
        </p:txBody>
      </p:sp>
      <p:sp>
        <p:nvSpPr>
          <p:cNvPr id="13" name="TextBox 12">
            <a:extLst>
              <a:ext uri="{FF2B5EF4-FFF2-40B4-BE49-F238E27FC236}">
                <a16:creationId xmlns:a16="http://schemas.microsoft.com/office/drawing/2014/main" id="{9F97AAC8-2A64-4900-B042-5BE8A8CFBCF1}"/>
              </a:ext>
            </a:extLst>
          </p:cNvPr>
          <p:cNvSpPr txBox="1"/>
          <p:nvPr/>
        </p:nvSpPr>
        <p:spPr>
          <a:xfrm>
            <a:off x="77583" y="239554"/>
            <a:ext cx="3564212" cy="523220"/>
          </a:xfrm>
          <a:prstGeom prst="rect">
            <a:avLst/>
          </a:prstGeom>
          <a:noFill/>
        </p:spPr>
        <p:txBody>
          <a:bodyPr wrap="square" rtlCol="0">
            <a:spAutoFit/>
          </a:bodyPr>
          <a:lstStyle/>
          <a:p>
            <a:pPr algn="ctr"/>
            <a:r>
              <a:rPr lang="en-US" sz="2800" b="1" dirty="0"/>
              <a:t>(i.e., pointer to PML4)</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4629290" y="728506"/>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3928026" y="-75361"/>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3941243" y="239554"/>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5700488" y="11999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5407165" y="13723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2213628" y="1178582"/>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17945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13754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956328" y="1171758"/>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1065078" y="1459325"/>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1058728" y="1683771"/>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5700488" y="18304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4629290" y="2081549"/>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5697095" y="255682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5403772" y="272920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5700488" y="318733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4629290" y="3438424"/>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5700488" y="390411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5407165" y="4076498"/>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5700488" y="4534627"/>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4629290" y="4785713"/>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5697095" y="526098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5403772" y="5433373"/>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5700488" y="5891502"/>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4629290" y="6142588"/>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2927349" y="1599630"/>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1487004" y="3033026"/>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1906362" y="4380315"/>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2312040" y="5743625"/>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1487004" y="1466379"/>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1906362" y="1476826"/>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2312040" y="1466379"/>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2927349" y="2965329"/>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2927349" y="4303794"/>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2927349" y="5679469"/>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5681517" y="1753344"/>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5675246" y="3106458"/>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5675246" y="4469013"/>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5675246" y="5824185"/>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6645100" y="2095425"/>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6631340" y="3435536"/>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6638373" y="4785713"/>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6631340" y="6153190"/>
            <a:ext cx="1042587" cy="523220"/>
          </a:xfrm>
          <a:prstGeom prst="rect">
            <a:avLst/>
          </a:prstGeom>
          <a:noFill/>
        </p:spPr>
        <p:txBody>
          <a:bodyPr wrap="square" rtlCol="0">
            <a:spAutoFit/>
          </a:bodyPr>
          <a:lstStyle/>
          <a:p>
            <a:pPr algn="ctr"/>
            <a:r>
              <a:rPr lang="en-US" sz="2800" b="1" dirty="0"/>
              <a:t>PTE</a:t>
            </a:r>
          </a:p>
        </p:txBody>
      </p:sp>
      <p:grpSp>
        <p:nvGrpSpPr>
          <p:cNvPr id="107" name="Group 106">
            <a:extLst>
              <a:ext uri="{FF2B5EF4-FFF2-40B4-BE49-F238E27FC236}">
                <a16:creationId xmlns:a16="http://schemas.microsoft.com/office/drawing/2014/main" id="{529191F5-5678-4F3D-83C7-BE86D98BE46E}"/>
              </a:ext>
            </a:extLst>
          </p:cNvPr>
          <p:cNvGrpSpPr/>
          <p:nvPr/>
        </p:nvGrpSpPr>
        <p:grpSpPr>
          <a:xfrm>
            <a:off x="7517927" y="5280936"/>
            <a:ext cx="1773654" cy="1254064"/>
            <a:chOff x="7517927" y="5280936"/>
            <a:chExt cx="1773654" cy="1254064"/>
          </a:xfrm>
        </p:grpSpPr>
        <p:sp>
          <p:nvSpPr>
            <p:cNvPr id="105" name="Arrow: Bent-Up 104">
              <a:extLst>
                <a:ext uri="{FF2B5EF4-FFF2-40B4-BE49-F238E27FC236}">
                  <a16:creationId xmlns:a16="http://schemas.microsoft.com/office/drawing/2014/main" id="{81F4C338-E70D-4710-AC58-119E091E4863}"/>
                </a:ext>
              </a:extLst>
            </p:cNvPr>
            <p:cNvSpPr/>
            <p:nvPr/>
          </p:nvSpPr>
          <p:spPr>
            <a:xfrm rot="5400000" flipH="1">
              <a:off x="8187073" y="5430491"/>
              <a:ext cx="1254064" cy="954953"/>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F193BB7-1DA3-4AD5-B160-20BB6EAAD894}"/>
                </a:ext>
              </a:extLst>
            </p:cNvPr>
            <p:cNvSpPr/>
            <p:nvPr/>
          </p:nvSpPr>
          <p:spPr>
            <a:xfrm>
              <a:off x="7517927" y="6303804"/>
              <a:ext cx="818701" cy="228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3B8A9BD5-5003-4028-B180-7FE1D6A9DF39}"/>
              </a:ext>
            </a:extLst>
          </p:cNvPr>
          <p:cNvSpPr txBox="1"/>
          <p:nvPr/>
        </p:nvSpPr>
        <p:spPr>
          <a:xfrm>
            <a:off x="9246870" y="5257800"/>
            <a:ext cx="2640330" cy="1569660"/>
          </a:xfrm>
          <a:prstGeom prst="rect">
            <a:avLst/>
          </a:prstGeom>
          <a:noFill/>
        </p:spPr>
        <p:txBody>
          <a:bodyPr wrap="square" rtlCol="0">
            <a:spAutoFit/>
          </a:bodyPr>
          <a:lstStyle/>
          <a:p>
            <a:r>
              <a:rPr lang="en-US" sz="2400" dirty="0"/>
              <a:t>The host physical address where the hypervisor put the guest’s PML4 table</a:t>
            </a:r>
          </a:p>
        </p:txBody>
      </p:sp>
      <p:cxnSp>
        <p:nvCxnSpPr>
          <p:cNvPr id="110" name="Straight Connector 109">
            <a:extLst>
              <a:ext uri="{FF2B5EF4-FFF2-40B4-BE49-F238E27FC236}">
                <a16:creationId xmlns:a16="http://schemas.microsoft.com/office/drawing/2014/main" id="{C9ABF0B6-9CB0-44B0-B608-4D240B6821FC}"/>
              </a:ext>
            </a:extLst>
          </p:cNvPr>
          <p:cNvCxnSpPr>
            <a:cxnSpLocks/>
          </p:cNvCxnSpPr>
          <p:nvPr/>
        </p:nvCxnSpPr>
        <p:spPr bwMode="auto">
          <a:xfrm>
            <a:off x="10499271" y="2759529"/>
            <a:ext cx="1692076" cy="619"/>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11" name="TextBox 110">
            <a:extLst>
              <a:ext uri="{FF2B5EF4-FFF2-40B4-BE49-F238E27FC236}">
                <a16:creationId xmlns:a16="http://schemas.microsoft.com/office/drawing/2014/main" id="{38BAD483-6E9D-4CD8-A2DB-A79FA62C9569}"/>
              </a:ext>
            </a:extLst>
          </p:cNvPr>
          <p:cNvSpPr txBox="1"/>
          <p:nvPr/>
        </p:nvSpPr>
        <p:spPr>
          <a:xfrm>
            <a:off x="10418445" y="2258049"/>
            <a:ext cx="1912893" cy="461665"/>
          </a:xfrm>
          <a:prstGeom prst="rect">
            <a:avLst/>
          </a:prstGeom>
          <a:noFill/>
        </p:spPr>
        <p:txBody>
          <a:bodyPr wrap="square" rtlCol="0">
            <a:spAutoFit/>
          </a:bodyPr>
          <a:lstStyle/>
          <a:p>
            <a:pPr algn="ctr"/>
            <a:r>
              <a:rPr lang="en-US" sz="2400" dirty="0"/>
              <a:t>Next slide . . .</a:t>
            </a:r>
          </a:p>
        </p:txBody>
      </p:sp>
      <p:cxnSp>
        <p:nvCxnSpPr>
          <p:cNvPr id="114" name="Straight Connector 113">
            <a:extLst>
              <a:ext uri="{FF2B5EF4-FFF2-40B4-BE49-F238E27FC236}">
                <a16:creationId xmlns:a16="http://schemas.microsoft.com/office/drawing/2014/main" id="{332A1F3E-DDC3-4B10-A283-0C701177B82B}"/>
              </a:ext>
            </a:extLst>
          </p:cNvPr>
          <p:cNvCxnSpPr>
            <a:cxnSpLocks/>
          </p:cNvCxnSpPr>
          <p:nvPr/>
        </p:nvCxnSpPr>
        <p:spPr bwMode="auto">
          <a:xfrm flipV="1">
            <a:off x="10498455" y="2759529"/>
            <a:ext cx="816" cy="2509702"/>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104444285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L3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60459"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40561"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38093"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877"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PML4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0669" y="2760148"/>
            <a:ext cx="3766676"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28081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38956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389115" y="5162797"/>
            <a:ext cx="3222897"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PML4E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93112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L3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415515655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8BFC-AFF8-4707-A528-EB95ABB1887E}"/>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3" name="Content Placeholder 2">
            <a:extLst>
              <a:ext uri="{FF2B5EF4-FFF2-40B4-BE49-F238E27FC236}">
                <a16:creationId xmlns:a16="http://schemas.microsoft.com/office/drawing/2014/main" id="{3CE197C4-01DB-4C97-AC3D-DE512223FF3D}"/>
              </a:ext>
            </a:extLst>
          </p:cNvPr>
          <p:cNvSpPr>
            <a:spLocks noGrp="1"/>
          </p:cNvSpPr>
          <p:nvPr>
            <p:ph idx="1"/>
          </p:nvPr>
        </p:nvSpPr>
        <p:spPr>
          <a:xfrm>
            <a:off x="838200" y="657924"/>
            <a:ext cx="10515600" cy="1973766"/>
          </a:xfrm>
        </p:spPr>
        <p:txBody>
          <a:bodyPr>
            <a:normAutofit/>
          </a:bodyPr>
          <a:lstStyle/>
          <a:p>
            <a:pPr marL="0" indent="0">
              <a:buNone/>
            </a:pPr>
            <a:r>
              <a:rPr lang="en-US" b="1" dirty="0"/>
              <a:t>Security: </a:t>
            </a:r>
            <a:r>
              <a:rPr lang="en-US" dirty="0"/>
              <a:t>Isolation between VMs is useful if VMs don’t trust each other, and/or host doesn’t trust VMs</a:t>
            </a:r>
          </a:p>
          <a:p>
            <a:r>
              <a:rPr lang="en-US" dirty="0"/>
              <a:t>Ex: In Windows 10 Enterprise, navigating to an untrusted website will open the web browser inside of a Hyper-V VM</a:t>
            </a:r>
          </a:p>
        </p:txBody>
      </p:sp>
      <p:pic>
        <p:nvPicPr>
          <p:cNvPr id="6" name="Picture 5">
            <a:extLst>
              <a:ext uri="{FF2B5EF4-FFF2-40B4-BE49-F238E27FC236}">
                <a16:creationId xmlns:a16="http://schemas.microsoft.com/office/drawing/2014/main" id="{116B7568-D36B-41BA-8209-AF9DF03AE9C2}"/>
              </a:ext>
            </a:extLst>
          </p:cNvPr>
          <p:cNvPicPr>
            <a:picLocks noChangeAspect="1"/>
          </p:cNvPicPr>
          <p:nvPr/>
        </p:nvPicPr>
        <p:blipFill>
          <a:blip r:embed="rId3"/>
          <a:stretch>
            <a:fillRect/>
          </a:stretch>
        </p:blipFill>
        <p:spPr>
          <a:xfrm>
            <a:off x="6431083" y="2478009"/>
            <a:ext cx="5760917" cy="4201571"/>
          </a:xfrm>
          <a:prstGeom prst="rect">
            <a:avLst/>
          </a:prstGeom>
        </p:spPr>
      </p:pic>
      <p:sp>
        <p:nvSpPr>
          <p:cNvPr id="7" name="Rectangle 6">
            <a:extLst>
              <a:ext uri="{FF2B5EF4-FFF2-40B4-BE49-F238E27FC236}">
                <a16:creationId xmlns:a16="http://schemas.microsoft.com/office/drawing/2014/main" id="{7954287F-9249-4581-98A3-9AB35AFF52D6}"/>
              </a:ext>
            </a:extLst>
          </p:cNvPr>
          <p:cNvSpPr/>
          <p:nvPr/>
        </p:nvSpPr>
        <p:spPr>
          <a:xfrm>
            <a:off x="1518425" y="2378051"/>
            <a:ext cx="5119455" cy="4493538"/>
          </a:xfrm>
          <a:prstGeom prst="rect">
            <a:avLst/>
          </a:prstGeom>
        </p:spPr>
        <p:txBody>
          <a:bodyPr wrap="square">
            <a:spAutoFit/>
          </a:bodyPr>
          <a:lstStyle/>
          <a:p>
            <a:r>
              <a:rPr lang="en-US" sz="2200" dirty="0">
                <a:latin typeface="Segoe UI Light" panose="020B0502040204020203" pitchFamily="34" charset="0"/>
                <a:cs typeface="Segoe UI Light" panose="020B0502040204020203" pitchFamily="34" charset="0"/>
              </a:rPr>
              <a:t>“When an employee browses to a site that is not recognized or trusted by the network administrator, Application Guard steps in to isolate the potential threat . . . Application Guard creates a new instance of Windows at the hardware layer, with an entirely separate copy of the kernel and the minimum Windows Platform Services required to run Microsoft Edge. The underlying hardware enforces that this separate copy of Windows has no access to the user’s normal operating environment.”</a:t>
            </a:r>
          </a:p>
        </p:txBody>
      </p:sp>
      <p:cxnSp>
        <p:nvCxnSpPr>
          <p:cNvPr id="9" name="Straight Connector 8">
            <a:extLst>
              <a:ext uri="{FF2B5EF4-FFF2-40B4-BE49-F238E27FC236}">
                <a16:creationId xmlns:a16="http://schemas.microsoft.com/office/drawing/2014/main" id="{F90B734E-2F3D-484C-AD35-25329008A4E3}"/>
              </a:ext>
            </a:extLst>
          </p:cNvPr>
          <p:cNvCxnSpPr>
            <a:cxnSpLocks/>
          </p:cNvCxnSpPr>
          <p:nvPr/>
        </p:nvCxnSpPr>
        <p:spPr>
          <a:xfrm>
            <a:off x="1405054" y="2446934"/>
            <a:ext cx="0" cy="42860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92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L2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L3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771142"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879892"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879892" y="5162698"/>
            <a:ext cx="2732120"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PDPTE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93112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L2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333691219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L1 table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L2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194592"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303342"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303342" y="5162797"/>
            <a:ext cx="230867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PDE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354577"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3360423" y="6308222"/>
            <a:ext cx="3891150" cy="523220"/>
          </a:xfrm>
          <a:prstGeom prst="rect">
            <a:avLst/>
          </a:prstGeom>
          <a:noFill/>
        </p:spPr>
        <p:txBody>
          <a:bodyPr wrap="square" rtlCol="0">
            <a:spAutoFit/>
          </a:bodyPr>
          <a:lstStyle/>
          <a:p>
            <a:pPr algn="ctr"/>
            <a:r>
              <a:rPr lang="en-US" sz="2800" b="1" dirty="0"/>
              <a:t>address of L1 table)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2789886533"/>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of target physical page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L1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50616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61491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614915" y="5162698"/>
            <a:ext cx="1997097"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666150"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2790756" y="6308222"/>
            <a:ext cx="5210156" cy="523220"/>
          </a:xfrm>
          <a:prstGeom prst="rect">
            <a:avLst/>
          </a:prstGeom>
          <a:noFill/>
        </p:spPr>
        <p:txBody>
          <a:bodyPr wrap="square" rtlCol="0">
            <a:spAutoFit/>
          </a:bodyPr>
          <a:lstStyle/>
          <a:p>
            <a:pPr algn="ctr"/>
            <a:r>
              <a:rPr lang="en-US" sz="2800" b="1" dirty="0"/>
              <a:t>address of target physical page)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spTree>
    <p:extLst>
      <p:ext uri="{BB962C8B-B14F-4D97-AF65-F5344CB8AC3E}">
        <p14:creationId xmlns:p14="http://schemas.microsoft.com/office/powerpoint/2010/main" val="171006922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640677" cy="0"/>
          </a:xfrm>
          <a:prstGeom prst="line">
            <a:avLst/>
          </a:prstGeom>
          <a:solidFill>
            <a:schemeClr val="accent1"/>
          </a:solidFill>
          <a:ln w="44450" cap="flat" cmpd="sng" algn="ctr">
            <a:solidFill>
              <a:schemeClr val="bg1"/>
            </a:solidFill>
            <a:prstDash val="solid"/>
            <a:round/>
            <a:headEnd type="none" w="med" len="med"/>
            <a:tailEnd type="none" w="lg" len="lg"/>
          </a:ln>
          <a:effectLst/>
        </p:spPr>
      </p:cxnSp>
      <p:pic>
        <p:nvPicPr>
          <p:cNvPr id="1026" name="Picture 2" descr="Related image">
            <a:extLst>
              <a:ext uri="{FF2B5EF4-FFF2-40B4-BE49-F238E27FC236}">
                <a16:creationId xmlns:a16="http://schemas.microsoft.com/office/drawing/2014/main" id="{A410475B-EDE2-43BF-BDE3-AB7A75D66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753" y="4684"/>
            <a:ext cx="7314247" cy="6853316"/>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a:extLst>
              <a:ext uri="{FF2B5EF4-FFF2-40B4-BE49-F238E27FC236}">
                <a16:creationId xmlns:a16="http://schemas.microsoft.com/office/drawing/2014/main" id="{919CFFE4-F683-4890-B6EE-FCFB9F64EF26}"/>
              </a:ext>
            </a:extLst>
          </p:cNvPr>
          <p:cNvCxnSpPr>
            <a:cxnSpLocks/>
          </p:cNvCxnSpPr>
          <p:nvPr/>
        </p:nvCxnSpPr>
        <p:spPr bwMode="auto">
          <a:xfrm flipV="1">
            <a:off x="640080" y="1234440"/>
            <a:ext cx="0" cy="5268882"/>
          </a:xfrm>
          <a:prstGeom prst="line">
            <a:avLst/>
          </a:prstGeom>
          <a:solidFill>
            <a:schemeClr val="accent1"/>
          </a:solidFill>
          <a:ln w="44450" cap="flat" cmpd="sng" algn="ctr">
            <a:solidFill>
              <a:schemeClr val="bg1"/>
            </a:solidFill>
            <a:prstDash val="solid"/>
            <a:round/>
            <a:headEnd type="none" w="med" len="med"/>
            <a:tailEnd type="none" w="lg" len="lg"/>
          </a:ln>
          <a:effectLst/>
        </p:spPr>
      </p:cxnSp>
      <p:cxnSp>
        <p:nvCxnSpPr>
          <p:cNvPr id="108" name="Straight Connector 107">
            <a:extLst>
              <a:ext uri="{FF2B5EF4-FFF2-40B4-BE49-F238E27FC236}">
                <a16:creationId xmlns:a16="http://schemas.microsoft.com/office/drawing/2014/main" id="{6A3ACDB3-D794-4742-A3B2-CCCC7F4D85A0}"/>
              </a:ext>
            </a:extLst>
          </p:cNvPr>
          <p:cNvCxnSpPr>
            <a:cxnSpLocks/>
          </p:cNvCxnSpPr>
          <p:nvPr/>
        </p:nvCxnSpPr>
        <p:spPr bwMode="auto">
          <a:xfrm>
            <a:off x="617220" y="1234440"/>
            <a:ext cx="640677" cy="0"/>
          </a:xfrm>
          <a:prstGeom prst="line">
            <a:avLst/>
          </a:prstGeom>
          <a:solidFill>
            <a:schemeClr val="accent1"/>
          </a:solidFill>
          <a:ln w="44450" cap="flat" cmpd="sng" algn="ctr">
            <a:solidFill>
              <a:schemeClr val="bg1"/>
            </a:solidFill>
            <a:prstDash val="solid"/>
            <a:round/>
            <a:headEnd type="none" w="med" len="med"/>
            <a:tailEnd type="triangle" w="lg" len="lg"/>
          </a:ln>
          <a:effectLst/>
        </p:spPr>
      </p:cxnSp>
      <p:sp>
        <p:nvSpPr>
          <p:cNvPr id="10" name="TextBox 9">
            <a:extLst>
              <a:ext uri="{FF2B5EF4-FFF2-40B4-BE49-F238E27FC236}">
                <a16:creationId xmlns:a16="http://schemas.microsoft.com/office/drawing/2014/main" id="{F1FBD265-2EE6-41BB-BD43-A9774AA128C1}"/>
              </a:ext>
            </a:extLst>
          </p:cNvPr>
          <p:cNvSpPr txBox="1"/>
          <p:nvPr/>
        </p:nvSpPr>
        <p:spPr>
          <a:xfrm>
            <a:off x="1165859" y="849719"/>
            <a:ext cx="2982629"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WE DID IT</a:t>
            </a:r>
          </a:p>
        </p:txBody>
      </p:sp>
      <p:sp>
        <p:nvSpPr>
          <p:cNvPr id="116" name="TextBox 115">
            <a:extLst>
              <a:ext uri="{FF2B5EF4-FFF2-40B4-BE49-F238E27FC236}">
                <a16:creationId xmlns:a16="http://schemas.microsoft.com/office/drawing/2014/main" id="{40A18212-104C-49DE-AC53-10AADA7F6FC3}"/>
              </a:ext>
            </a:extLst>
          </p:cNvPr>
          <p:cNvSpPr txBox="1"/>
          <p:nvPr/>
        </p:nvSpPr>
        <p:spPr>
          <a:xfrm>
            <a:off x="662941" y="2193716"/>
            <a:ext cx="4217670" cy="2123658"/>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WE GOT THAT TRANSLATION DONE</a:t>
            </a:r>
          </a:p>
        </p:txBody>
      </p:sp>
      <p:sp>
        <p:nvSpPr>
          <p:cNvPr id="117" name="TextBox 116">
            <a:extLst>
              <a:ext uri="{FF2B5EF4-FFF2-40B4-BE49-F238E27FC236}">
                <a16:creationId xmlns:a16="http://schemas.microsoft.com/office/drawing/2014/main" id="{57E8A74B-AFD6-4D0C-A814-BF9C4541D869}"/>
              </a:ext>
            </a:extLst>
          </p:cNvPr>
          <p:cNvSpPr txBox="1"/>
          <p:nvPr/>
        </p:nvSpPr>
        <p:spPr>
          <a:xfrm>
            <a:off x="662941" y="4672052"/>
            <a:ext cx="4217670" cy="769441"/>
          </a:xfrm>
          <a:prstGeom prst="rect">
            <a:avLst/>
          </a:prstGeom>
          <a:noFill/>
        </p:spPr>
        <p:txBody>
          <a:bodyPr wrap="square" rtlCol="0">
            <a:spAutoFit/>
          </a:bodyPr>
          <a:lstStyle/>
          <a:p>
            <a:pPr algn="ctr"/>
            <a:r>
              <a:rPr lang="en-US" sz="4400" b="1" dirty="0">
                <a:solidFill>
                  <a:schemeClr val="bg1"/>
                </a:solidFill>
                <a:latin typeface="Segoe UI" panose="020B0502040204020203" pitchFamily="34" charset="0"/>
                <a:cs typeface="Segoe UI" panose="020B0502040204020203" pitchFamily="34" charset="0"/>
              </a:rPr>
              <a:t>FEELS GOOD</a:t>
            </a:r>
          </a:p>
        </p:txBody>
      </p:sp>
    </p:spTree>
    <p:extLst>
      <p:ext uri="{BB962C8B-B14F-4D97-AF65-F5344CB8AC3E}">
        <p14:creationId xmlns:p14="http://schemas.microsoft.com/office/powerpoint/2010/main" val="42278115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1C37B3-F85E-42DC-8B36-E47ACCFB7F3C}"/>
              </a:ext>
            </a:extLst>
          </p:cNvPr>
          <p:cNvGrpSpPr/>
          <p:nvPr/>
        </p:nvGrpSpPr>
        <p:grpSpPr>
          <a:xfrm>
            <a:off x="4880737" y="803867"/>
            <a:ext cx="2188117" cy="523220"/>
            <a:chOff x="1410366" y="4720741"/>
            <a:chExt cx="1425461" cy="523220"/>
          </a:xfrm>
        </p:grpSpPr>
        <p:sp>
          <p:nvSpPr>
            <p:cNvPr id="5" name="Rectangle 4">
              <a:extLst>
                <a:ext uri="{FF2B5EF4-FFF2-40B4-BE49-F238E27FC236}">
                  <a16:creationId xmlns:a16="http://schemas.microsoft.com/office/drawing/2014/main" id="{4490896D-7776-4160-8765-A999851CB08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 name="TextBox 5">
              <a:extLst>
                <a:ext uri="{FF2B5EF4-FFF2-40B4-BE49-F238E27FC236}">
                  <a16:creationId xmlns:a16="http://schemas.microsoft.com/office/drawing/2014/main" id="{8C18775D-1536-49A4-BC5F-A495E3A7E9C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 name="TextBox 11">
            <a:extLst>
              <a:ext uri="{FF2B5EF4-FFF2-40B4-BE49-F238E27FC236}">
                <a16:creationId xmlns:a16="http://schemas.microsoft.com/office/drawing/2014/main" id="{1CBEE258-51D1-464F-8BF6-B983F4EE6884}"/>
              </a:ext>
            </a:extLst>
          </p:cNvPr>
          <p:cNvSpPr txBox="1"/>
          <p:nvPr/>
        </p:nvSpPr>
        <p:spPr>
          <a:xfrm>
            <a:off x="4192689" y="0"/>
            <a:ext cx="3577429" cy="523220"/>
          </a:xfrm>
          <a:prstGeom prst="rect">
            <a:avLst/>
          </a:prstGeom>
          <a:noFill/>
        </p:spPr>
        <p:txBody>
          <a:bodyPr wrap="square" rtlCol="0">
            <a:spAutoFit/>
          </a:bodyPr>
          <a:lstStyle/>
          <a:p>
            <a:pPr algn="ctr"/>
            <a:r>
              <a:rPr lang="en-US" sz="2800" b="1" dirty="0"/>
              <a:t>Guest physical address</a:t>
            </a:r>
          </a:p>
        </p:txBody>
      </p:sp>
      <p:sp>
        <p:nvSpPr>
          <p:cNvPr id="13" name="TextBox 12">
            <a:extLst>
              <a:ext uri="{FF2B5EF4-FFF2-40B4-BE49-F238E27FC236}">
                <a16:creationId xmlns:a16="http://schemas.microsoft.com/office/drawing/2014/main" id="{9F97AAC8-2A64-4900-B042-5BE8A8CFBCF1}"/>
              </a:ext>
            </a:extLst>
          </p:cNvPr>
          <p:cNvSpPr txBox="1"/>
          <p:nvPr/>
        </p:nvSpPr>
        <p:spPr>
          <a:xfrm>
            <a:off x="4192690" y="314915"/>
            <a:ext cx="3564212" cy="523220"/>
          </a:xfrm>
          <a:prstGeom prst="rect">
            <a:avLst/>
          </a:prstGeom>
          <a:noFill/>
        </p:spPr>
        <p:txBody>
          <a:bodyPr wrap="square" rtlCol="0">
            <a:spAutoFit/>
          </a:bodyPr>
          <a:lstStyle/>
          <a:p>
            <a:pPr algn="ctr"/>
            <a:r>
              <a:rPr lang="en-US" sz="2800" b="1" dirty="0"/>
              <a:t>target physical page</a:t>
            </a:r>
          </a:p>
        </p:txBody>
      </p:sp>
      <p:grpSp>
        <p:nvGrpSpPr>
          <p:cNvPr id="14" name="Group 13">
            <a:extLst>
              <a:ext uri="{FF2B5EF4-FFF2-40B4-BE49-F238E27FC236}">
                <a16:creationId xmlns:a16="http://schemas.microsoft.com/office/drawing/2014/main" id="{6A551EB7-023A-427B-BBF2-F68EA9B6FC74}"/>
              </a:ext>
            </a:extLst>
          </p:cNvPr>
          <p:cNvGrpSpPr/>
          <p:nvPr/>
        </p:nvGrpSpPr>
        <p:grpSpPr>
          <a:xfrm>
            <a:off x="8744397" y="803867"/>
            <a:ext cx="2188117" cy="523220"/>
            <a:chOff x="1410366" y="4720741"/>
            <a:chExt cx="1425461" cy="523220"/>
          </a:xfrm>
        </p:grpSpPr>
        <p:sp>
          <p:nvSpPr>
            <p:cNvPr id="15" name="Rectangle 14">
              <a:extLst>
                <a:ext uri="{FF2B5EF4-FFF2-40B4-BE49-F238E27FC236}">
                  <a16:creationId xmlns:a16="http://schemas.microsoft.com/office/drawing/2014/main" id="{798DDDAA-0B5D-4CF3-8F7E-38BACC5312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6" name="TextBox 15">
              <a:extLst>
                <a:ext uri="{FF2B5EF4-FFF2-40B4-BE49-F238E27FC236}">
                  <a16:creationId xmlns:a16="http://schemas.microsoft.com/office/drawing/2014/main" id="{8778EC47-D3B1-4A3B-99E7-AE10146D50B2}"/>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17" name="TextBox 16">
            <a:extLst>
              <a:ext uri="{FF2B5EF4-FFF2-40B4-BE49-F238E27FC236}">
                <a16:creationId xmlns:a16="http://schemas.microsoft.com/office/drawing/2014/main" id="{3D9F20F9-E90F-4F77-8DC6-A5098F620D8E}"/>
              </a:ext>
            </a:extLst>
          </p:cNvPr>
          <p:cNvSpPr txBox="1"/>
          <p:nvPr/>
        </p:nvSpPr>
        <p:spPr>
          <a:xfrm>
            <a:off x="8043133" y="0"/>
            <a:ext cx="3564211" cy="523220"/>
          </a:xfrm>
          <a:prstGeom prst="rect">
            <a:avLst/>
          </a:prstGeom>
          <a:noFill/>
        </p:spPr>
        <p:txBody>
          <a:bodyPr wrap="square" rtlCol="0">
            <a:spAutoFit/>
          </a:bodyPr>
          <a:lstStyle/>
          <a:p>
            <a:pPr algn="ctr"/>
            <a:r>
              <a:rPr lang="en-US" sz="2800" b="1" dirty="0"/>
              <a:t>VMM-managed %</a:t>
            </a:r>
            <a:r>
              <a:rPr lang="en-US" sz="2800" b="1" dirty="0" err="1"/>
              <a:t>ept</a:t>
            </a:r>
            <a:endParaRPr lang="en-US" sz="2800" b="1" dirty="0"/>
          </a:p>
        </p:txBody>
      </p:sp>
      <p:sp>
        <p:nvSpPr>
          <p:cNvPr id="18" name="TextBox 17">
            <a:extLst>
              <a:ext uri="{FF2B5EF4-FFF2-40B4-BE49-F238E27FC236}">
                <a16:creationId xmlns:a16="http://schemas.microsoft.com/office/drawing/2014/main" id="{7130F0E9-899E-4F4E-94E3-CB1369FC86AD}"/>
              </a:ext>
            </a:extLst>
          </p:cNvPr>
          <p:cNvSpPr txBox="1"/>
          <p:nvPr/>
        </p:nvSpPr>
        <p:spPr>
          <a:xfrm>
            <a:off x="8056350" y="314915"/>
            <a:ext cx="3564212" cy="523220"/>
          </a:xfrm>
          <a:prstGeom prst="rect">
            <a:avLst/>
          </a:prstGeom>
          <a:noFill/>
        </p:spPr>
        <p:txBody>
          <a:bodyPr wrap="square" rtlCol="0">
            <a:spAutoFit/>
          </a:bodyPr>
          <a:lstStyle/>
          <a:p>
            <a:pPr algn="ctr"/>
            <a:r>
              <a:rPr lang="en-US" sz="2800" b="1" dirty="0"/>
              <a:t>(i.e., pointer to PML4)</a:t>
            </a:r>
          </a:p>
        </p:txBody>
      </p:sp>
      <p:cxnSp>
        <p:nvCxnSpPr>
          <p:cNvPr id="19" name="Straight Connector 18">
            <a:extLst>
              <a:ext uri="{FF2B5EF4-FFF2-40B4-BE49-F238E27FC236}">
                <a16:creationId xmlns:a16="http://schemas.microsoft.com/office/drawing/2014/main" id="{BFAD385C-F2E4-412D-8EE6-7776D132A81D}"/>
              </a:ext>
            </a:extLst>
          </p:cNvPr>
          <p:cNvCxnSpPr>
            <a:cxnSpLocks/>
          </p:cNvCxnSpPr>
          <p:nvPr/>
        </p:nvCxnSpPr>
        <p:spPr bwMode="auto">
          <a:xfrm>
            <a:off x="9815595" y="127531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1" name="Rectangle 20">
            <a:extLst>
              <a:ext uri="{FF2B5EF4-FFF2-40B4-BE49-F238E27FC236}">
                <a16:creationId xmlns:a16="http://schemas.microsoft.com/office/drawing/2014/main" id="{C5F0D738-3CE6-4FCE-9800-7169C39BBA0F}"/>
              </a:ext>
            </a:extLst>
          </p:cNvPr>
          <p:cNvSpPr/>
          <p:nvPr/>
        </p:nvSpPr>
        <p:spPr>
          <a:xfrm>
            <a:off x="9522272" y="1447695"/>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23" name="Right Bracket 22">
            <a:extLst>
              <a:ext uri="{FF2B5EF4-FFF2-40B4-BE49-F238E27FC236}">
                <a16:creationId xmlns:a16="http://schemas.microsoft.com/office/drawing/2014/main" id="{76F7AB71-A606-4269-BC83-1DA9266F57EF}"/>
              </a:ext>
            </a:extLst>
          </p:cNvPr>
          <p:cNvSpPr/>
          <p:nvPr/>
        </p:nvSpPr>
        <p:spPr>
          <a:xfrm rot="5400000">
            <a:off x="6328735" y="1253943"/>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ket 23">
            <a:extLst>
              <a:ext uri="{FF2B5EF4-FFF2-40B4-BE49-F238E27FC236}">
                <a16:creationId xmlns:a16="http://schemas.microsoft.com/office/drawing/2014/main" id="{4A11A36D-EB95-4901-93F6-3D69DACF48CE}"/>
              </a:ext>
            </a:extLst>
          </p:cNvPr>
          <p:cNvSpPr/>
          <p:nvPr/>
        </p:nvSpPr>
        <p:spPr>
          <a:xfrm rot="5400000">
            <a:off x="59096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a:extLst>
              <a:ext uri="{FF2B5EF4-FFF2-40B4-BE49-F238E27FC236}">
                <a16:creationId xmlns:a16="http://schemas.microsoft.com/office/drawing/2014/main" id="{2932A55B-46BD-44B8-9482-047670928F88}"/>
              </a:ext>
            </a:extLst>
          </p:cNvPr>
          <p:cNvSpPr/>
          <p:nvPr/>
        </p:nvSpPr>
        <p:spPr>
          <a:xfrm rot="5400000">
            <a:off x="54905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ket 25">
            <a:extLst>
              <a:ext uri="{FF2B5EF4-FFF2-40B4-BE49-F238E27FC236}">
                <a16:creationId xmlns:a16="http://schemas.microsoft.com/office/drawing/2014/main" id="{CE4AE96E-7E61-4264-B5F7-EC334E1BF048}"/>
              </a:ext>
            </a:extLst>
          </p:cNvPr>
          <p:cNvSpPr/>
          <p:nvPr/>
        </p:nvSpPr>
        <p:spPr>
          <a:xfrm rot="5400000">
            <a:off x="5071435" y="1247119"/>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445C8A-B5E0-4A94-AB3D-4FDC68B9C526}"/>
              </a:ext>
            </a:extLst>
          </p:cNvPr>
          <p:cNvCxnSpPr>
            <a:cxnSpLocks/>
          </p:cNvCxnSpPr>
          <p:nvPr/>
        </p:nvCxnSpPr>
        <p:spPr bwMode="auto">
          <a:xfrm>
            <a:off x="5180185" y="1534686"/>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29" name="Straight Connector 28">
            <a:extLst>
              <a:ext uri="{FF2B5EF4-FFF2-40B4-BE49-F238E27FC236}">
                <a16:creationId xmlns:a16="http://schemas.microsoft.com/office/drawing/2014/main" id="{5026C364-089C-45F3-8DD6-32BB8FC72219}"/>
              </a:ext>
            </a:extLst>
          </p:cNvPr>
          <p:cNvCxnSpPr>
            <a:cxnSpLocks/>
          </p:cNvCxnSpPr>
          <p:nvPr/>
        </p:nvCxnSpPr>
        <p:spPr bwMode="auto">
          <a:xfrm>
            <a:off x="5173835" y="1759132"/>
            <a:ext cx="449752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4" name="Straight Connector 33">
            <a:extLst>
              <a:ext uri="{FF2B5EF4-FFF2-40B4-BE49-F238E27FC236}">
                <a16:creationId xmlns:a16="http://schemas.microsoft.com/office/drawing/2014/main" id="{A10574FD-5CE5-4526-BCE7-C9B6FD99D694}"/>
              </a:ext>
            </a:extLst>
          </p:cNvPr>
          <p:cNvCxnSpPr>
            <a:cxnSpLocks/>
          </p:cNvCxnSpPr>
          <p:nvPr/>
        </p:nvCxnSpPr>
        <p:spPr bwMode="auto">
          <a:xfrm>
            <a:off x="9815595" y="1905824"/>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35" name="Group 34">
            <a:extLst>
              <a:ext uri="{FF2B5EF4-FFF2-40B4-BE49-F238E27FC236}">
                <a16:creationId xmlns:a16="http://schemas.microsoft.com/office/drawing/2014/main" id="{4815F359-13A0-4FD2-A936-C9E3E46EF459}"/>
              </a:ext>
            </a:extLst>
          </p:cNvPr>
          <p:cNvGrpSpPr/>
          <p:nvPr/>
        </p:nvGrpSpPr>
        <p:grpSpPr>
          <a:xfrm>
            <a:off x="8744397" y="2156910"/>
            <a:ext cx="2188117" cy="523220"/>
            <a:chOff x="1410366" y="4720741"/>
            <a:chExt cx="1425461" cy="523220"/>
          </a:xfrm>
        </p:grpSpPr>
        <p:sp>
          <p:nvSpPr>
            <p:cNvPr id="36" name="Rectangle 35">
              <a:extLst>
                <a:ext uri="{FF2B5EF4-FFF2-40B4-BE49-F238E27FC236}">
                  <a16:creationId xmlns:a16="http://schemas.microsoft.com/office/drawing/2014/main" id="{036A9707-0DCD-4069-B3F8-DDCC9FCFC9B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37" name="TextBox 36">
              <a:extLst>
                <a:ext uri="{FF2B5EF4-FFF2-40B4-BE49-F238E27FC236}">
                  <a16:creationId xmlns:a16="http://schemas.microsoft.com/office/drawing/2014/main" id="{BFD4DDBA-07F1-4CB3-8E30-B590B7C420AC}"/>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38" name="Straight Connector 37">
            <a:extLst>
              <a:ext uri="{FF2B5EF4-FFF2-40B4-BE49-F238E27FC236}">
                <a16:creationId xmlns:a16="http://schemas.microsoft.com/office/drawing/2014/main" id="{6B79A844-0822-4E90-956F-8E215CA6FDD1}"/>
              </a:ext>
            </a:extLst>
          </p:cNvPr>
          <p:cNvCxnSpPr>
            <a:cxnSpLocks/>
          </p:cNvCxnSpPr>
          <p:nvPr/>
        </p:nvCxnSpPr>
        <p:spPr bwMode="auto">
          <a:xfrm>
            <a:off x="9812202" y="2632186"/>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39" name="Rectangle 38">
            <a:extLst>
              <a:ext uri="{FF2B5EF4-FFF2-40B4-BE49-F238E27FC236}">
                <a16:creationId xmlns:a16="http://schemas.microsoft.com/office/drawing/2014/main" id="{572B4CE0-5253-4B1D-B9D7-FF98FB8BD8AF}"/>
              </a:ext>
            </a:extLst>
          </p:cNvPr>
          <p:cNvSpPr/>
          <p:nvPr/>
        </p:nvSpPr>
        <p:spPr>
          <a:xfrm>
            <a:off x="9518879" y="2804570"/>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40" name="Straight Connector 39">
            <a:extLst>
              <a:ext uri="{FF2B5EF4-FFF2-40B4-BE49-F238E27FC236}">
                <a16:creationId xmlns:a16="http://schemas.microsoft.com/office/drawing/2014/main" id="{006FA446-1D76-416E-8EFF-A7937F92C6A7}"/>
              </a:ext>
            </a:extLst>
          </p:cNvPr>
          <p:cNvCxnSpPr>
            <a:cxnSpLocks/>
          </p:cNvCxnSpPr>
          <p:nvPr/>
        </p:nvCxnSpPr>
        <p:spPr bwMode="auto">
          <a:xfrm>
            <a:off x="9815595" y="3262699"/>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41" name="Group 40">
            <a:extLst>
              <a:ext uri="{FF2B5EF4-FFF2-40B4-BE49-F238E27FC236}">
                <a16:creationId xmlns:a16="http://schemas.microsoft.com/office/drawing/2014/main" id="{9329FAAB-ABB9-46BB-9704-FF64B88FAB5D}"/>
              </a:ext>
            </a:extLst>
          </p:cNvPr>
          <p:cNvGrpSpPr/>
          <p:nvPr/>
        </p:nvGrpSpPr>
        <p:grpSpPr>
          <a:xfrm>
            <a:off x="8744397" y="3513785"/>
            <a:ext cx="2188117" cy="523220"/>
            <a:chOff x="1410366" y="4720741"/>
            <a:chExt cx="1425461" cy="523220"/>
          </a:xfrm>
        </p:grpSpPr>
        <p:sp>
          <p:nvSpPr>
            <p:cNvPr id="42" name="Rectangle 41">
              <a:extLst>
                <a:ext uri="{FF2B5EF4-FFF2-40B4-BE49-F238E27FC236}">
                  <a16:creationId xmlns:a16="http://schemas.microsoft.com/office/drawing/2014/main" id="{3C697030-F372-412D-8849-93765EEED672}"/>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3" name="TextBox 42">
              <a:extLst>
                <a:ext uri="{FF2B5EF4-FFF2-40B4-BE49-F238E27FC236}">
                  <a16:creationId xmlns:a16="http://schemas.microsoft.com/office/drawing/2014/main" id="{1FF54AC6-50E2-4A58-8E26-C5F71593B2FA}"/>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64" name="Straight Connector 63">
            <a:extLst>
              <a:ext uri="{FF2B5EF4-FFF2-40B4-BE49-F238E27FC236}">
                <a16:creationId xmlns:a16="http://schemas.microsoft.com/office/drawing/2014/main" id="{35FCAE77-4B45-45AE-8A82-200E7F81B094}"/>
              </a:ext>
            </a:extLst>
          </p:cNvPr>
          <p:cNvCxnSpPr>
            <a:cxnSpLocks/>
          </p:cNvCxnSpPr>
          <p:nvPr/>
        </p:nvCxnSpPr>
        <p:spPr bwMode="auto">
          <a:xfrm>
            <a:off x="9815595" y="397947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65" name="Rectangle 64">
            <a:extLst>
              <a:ext uri="{FF2B5EF4-FFF2-40B4-BE49-F238E27FC236}">
                <a16:creationId xmlns:a16="http://schemas.microsoft.com/office/drawing/2014/main" id="{29D96376-9FE6-46A4-BD81-DB1035479900}"/>
              </a:ext>
            </a:extLst>
          </p:cNvPr>
          <p:cNvSpPr/>
          <p:nvPr/>
        </p:nvSpPr>
        <p:spPr>
          <a:xfrm>
            <a:off x="9522272" y="415185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66" name="Straight Connector 65">
            <a:extLst>
              <a:ext uri="{FF2B5EF4-FFF2-40B4-BE49-F238E27FC236}">
                <a16:creationId xmlns:a16="http://schemas.microsoft.com/office/drawing/2014/main" id="{650D64FC-526D-4F27-AC9E-950C2B1119C3}"/>
              </a:ext>
            </a:extLst>
          </p:cNvPr>
          <p:cNvCxnSpPr>
            <a:cxnSpLocks/>
          </p:cNvCxnSpPr>
          <p:nvPr/>
        </p:nvCxnSpPr>
        <p:spPr bwMode="auto">
          <a:xfrm>
            <a:off x="9815595" y="4609988"/>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67" name="Group 66">
            <a:extLst>
              <a:ext uri="{FF2B5EF4-FFF2-40B4-BE49-F238E27FC236}">
                <a16:creationId xmlns:a16="http://schemas.microsoft.com/office/drawing/2014/main" id="{D7DDA655-62CF-4130-AEFF-5CB5E6FF81D6}"/>
              </a:ext>
            </a:extLst>
          </p:cNvPr>
          <p:cNvGrpSpPr/>
          <p:nvPr/>
        </p:nvGrpSpPr>
        <p:grpSpPr>
          <a:xfrm>
            <a:off x="8744397" y="4861074"/>
            <a:ext cx="2188117" cy="523220"/>
            <a:chOff x="1410366" y="4720741"/>
            <a:chExt cx="1425461" cy="523220"/>
          </a:xfrm>
        </p:grpSpPr>
        <p:sp>
          <p:nvSpPr>
            <p:cNvPr id="68" name="Rectangle 67">
              <a:extLst>
                <a:ext uri="{FF2B5EF4-FFF2-40B4-BE49-F238E27FC236}">
                  <a16:creationId xmlns:a16="http://schemas.microsoft.com/office/drawing/2014/main" id="{B89E5375-6A38-4BC1-B7AF-AB5B9E325BDC}"/>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TextBox 68">
              <a:extLst>
                <a:ext uri="{FF2B5EF4-FFF2-40B4-BE49-F238E27FC236}">
                  <a16:creationId xmlns:a16="http://schemas.microsoft.com/office/drawing/2014/main" id="{DB604634-5022-41FF-B30B-06CC0331937F}"/>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cxnSp>
        <p:nvCxnSpPr>
          <p:cNvPr id="70" name="Straight Connector 69">
            <a:extLst>
              <a:ext uri="{FF2B5EF4-FFF2-40B4-BE49-F238E27FC236}">
                <a16:creationId xmlns:a16="http://schemas.microsoft.com/office/drawing/2014/main" id="{B7D91481-4E07-40DA-ADAC-3F1E7C6EA7F6}"/>
              </a:ext>
            </a:extLst>
          </p:cNvPr>
          <p:cNvCxnSpPr>
            <a:cxnSpLocks/>
          </p:cNvCxnSpPr>
          <p:nvPr/>
        </p:nvCxnSpPr>
        <p:spPr bwMode="auto">
          <a:xfrm>
            <a:off x="9812202" y="5336350"/>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71" name="Rectangle 70">
            <a:extLst>
              <a:ext uri="{FF2B5EF4-FFF2-40B4-BE49-F238E27FC236}">
                <a16:creationId xmlns:a16="http://schemas.microsoft.com/office/drawing/2014/main" id="{43193DA7-62A5-4145-A227-C4935686B9CF}"/>
              </a:ext>
            </a:extLst>
          </p:cNvPr>
          <p:cNvSpPr/>
          <p:nvPr/>
        </p:nvSpPr>
        <p:spPr>
          <a:xfrm>
            <a:off x="9518879" y="5508734"/>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cxnSp>
        <p:nvCxnSpPr>
          <p:cNvPr id="72" name="Straight Connector 71">
            <a:extLst>
              <a:ext uri="{FF2B5EF4-FFF2-40B4-BE49-F238E27FC236}">
                <a16:creationId xmlns:a16="http://schemas.microsoft.com/office/drawing/2014/main" id="{E3405F08-B91C-4F2E-9919-47D100F4C9F3}"/>
              </a:ext>
            </a:extLst>
          </p:cNvPr>
          <p:cNvCxnSpPr>
            <a:cxnSpLocks/>
          </p:cNvCxnSpPr>
          <p:nvPr/>
        </p:nvCxnSpPr>
        <p:spPr bwMode="auto">
          <a:xfrm>
            <a:off x="9815595" y="5966863"/>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73" name="Group 72">
            <a:extLst>
              <a:ext uri="{FF2B5EF4-FFF2-40B4-BE49-F238E27FC236}">
                <a16:creationId xmlns:a16="http://schemas.microsoft.com/office/drawing/2014/main" id="{EDCB9E19-660F-451A-A636-71CF0107297A}"/>
              </a:ext>
            </a:extLst>
          </p:cNvPr>
          <p:cNvGrpSpPr/>
          <p:nvPr/>
        </p:nvGrpSpPr>
        <p:grpSpPr>
          <a:xfrm>
            <a:off x="8744397" y="6217949"/>
            <a:ext cx="2188117" cy="523220"/>
            <a:chOff x="1410366" y="4720741"/>
            <a:chExt cx="1425461" cy="523220"/>
          </a:xfrm>
        </p:grpSpPr>
        <p:sp>
          <p:nvSpPr>
            <p:cNvPr id="74" name="Rectangle 73">
              <a:extLst>
                <a:ext uri="{FF2B5EF4-FFF2-40B4-BE49-F238E27FC236}">
                  <a16:creationId xmlns:a16="http://schemas.microsoft.com/office/drawing/2014/main" id="{A2251D6B-0DEC-4228-98CD-DAF89A186E99}"/>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a:extLst>
                <a:ext uri="{FF2B5EF4-FFF2-40B4-BE49-F238E27FC236}">
                  <a16:creationId xmlns:a16="http://schemas.microsoft.com/office/drawing/2014/main" id="{B7A48F3E-C4AA-46DC-9829-ED737E075F57}"/>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76" name="TextBox 75">
            <a:extLst>
              <a:ext uri="{FF2B5EF4-FFF2-40B4-BE49-F238E27FC236}">
                <a16:creationId xmlns:a16="http://schemas.microsoft.com/office/drawing/2014/main" id="{EA82F25A-C736-4C89-91AD-07DF500952D9}"/>
              </a:ext>
            </a:extLst>
          </p:cNvPr>
          <p:cNvSpPr txBox="1"/>
          <p:nvPr/>
        </p:nvSpPr>
        <p:spPr>
          <a:xfrm>
            <a:off x="7042456" y="1674991"/>
            <a:ext cx="1124606" cy="461665"/>
          </a:xfrm>
          <a:prstGeom prst="rect">
            <a:avLst/>
          </a:prstGeom>
          <a:noFill/>
        </p:spPr>
        <p:txBody>
          <a:bodyPr wrap="square" rtlCol="0">
            <a:spAutoFit/>
          </a:bodyPr>
          <a:lstStyle/>
          <a:p>
            <a:pPr algn="ctr"/>
            <a:r>
              <a:rPr lang="en-US" sz="2400" dirty="0"/>
              <a:t>Index</a:t>
            </a:r>
          </a:p>
        </p:txBody>
      </p:sp>
      <p:cxnSp>
        <p:nvCxnSpPr>
          <p:cNvPr id="77" name="Straight Connector 76">
            <a:extLst>
              <a:ext uri="{FF2B5EF4-FFF2-40B4-BE49-F238E27FC236}">
                <a16:creationId xmlns:a16="http://schemas.microsoft.com/office/drawing/2014/main" id="{69D30B65-6A43-4847-AACB-4A8D5A71E382}"/>
              </a:ext>
            </a:extLst>
          </p:cNvPr>
          <p:cNvCxnSpPr>
            <a:cxnSpLocks/>
          </p:cNvCxnSpPr>
          <p:nvPr/>
        </p:nvCxnSpPr>
        <p:spPr bwMode="auto">
          <a:xfrm>
            <a:off x="5602111" y="3108387"/>
            <a:ext cx="4057816"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B8F47E09-0DF3-4F16-BBC9-B4BF9DF9EC79}"/>
              </a:ext>
            </a:extLst>
          </p:cNvPr>
          <p:cNvCxnSpPr>
            <a:cxnSpLocks/>
          </p:cNvCxnSpPr>
          <p:nvPr/>
        </p:nvCxnSpPr>
        <p:spPr bwMode="auto">
          <a:xfrm>
            <a:off x="6021469" y="4455676"/>
            <a:ext cx="3638458"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9" name="Straight Connector 78">
            <a:extLst>
              <a:ext uri="{FF2B5EF4-FFF2-40B4-BE49-F238E27FC236}">
                <a16:creationId xmlns:a16="http://schemas.microsoft.com/office/drawing/2014/main" id="{AE81A25B-FCDA-4BB2-AB3B-55012AE9F658}"/>
              </a:ext>
            </a:extLst>
          </p:cNvPr>
          <p:cNvCxnSpPr>
            <a:cxnSpLocks/>
          </p:cNvCxnSpPr>
          <p:nvPr/>
        </p:nvCxnSpPr>
        <p:spPr bwMode="auto">
          <a:xfrm>
            <a:off x="6427147" y="5818986"/>
            <a:ext cx="3228662"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80" name="Straight Connector 79">
            <a:extLst>
              <a:ext uri="{FF2B5EF4-FFF2-40B4-BE49-F238E27FC236}">
                <a16:creationId xmlns:a16="http://schemas.microsoft.com/office/drawing/2014/main" id="{10232E44-A437-4893-AF7B-2C526337768E}"/>
              </a:ext>
            </a:extLst>
          </p:cNvPr>
          <p:cNvCxnSpPr>
            <a:cxnSpLocks/>
            <a:stCxn id="25" idx="2"/>
          </p:cNvCxnSpPr>
          <p:nvPr/>
        </p:nvCxnSpPr>
        <p:spPr bwMode="auto">
          <a:xfrm flipH="1">
            <a:off x="5602111" y="1541740"/>
            <a:ext cx="2282" cy="1555217"/>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84" name="Straight Connector 83">
            <a:extLst>
              <a:ext uri="{FF2B5EF4-FFF2-40B4-BE49-F238E27FC236}">
                <a16:creationId xmlns:a16="http://schemas.microsoft.com/office/drawing/2014/main" id="{85EB6E36-2B43-460C-8DF4-1DBC8765CDD9}"/>
              </a:ext>
            </a:extLst>
          </p:cNvPr>
          <p:cNvCxnSpPr>
            <a:cxnSpLocks/>
          </p:cNvCxnSpPr>
          <p:nvPr/>
        </p:nvCxnSpPr>
        <p:spPr bwMode="auto">
          <a:xfrm>
            <a:off x="6021469" y="1552187"/>
            <a:ext cx="0" cy="2903489"/>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90" name="Straight Connector 89">
            <a:extLst>
              <a:ext uri="{FF2B5EF4-FFF2-40B4-BE49-F238E27FC236}">
                <a16:creationId xmlns:a16="http://schemas.microsoft.com/office/drawing/2014/main" id="{9D4157FE-4047-47A8-B314-5A47E5DC90DE}"/>
              </a:ext>
            </a:extLst>
          </p:cNvPr>
          <p:cNvCxnSpPr>
            <a:cxnSpLocks/>
          </p:cNvCxnSpPr>
          <p:nvPr/>
        </p:nvCxnSpPr>
        <p:spPr bwMode="auto">
          <a:xfrm flipH="1">
            <a:off x="6427147" y="1541740"/>
            <a:ext cx="3024" cy="427724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a:extLst>
              <a:ext uri="{FF2B5EF4-FFF2-40B4-BE49-F238E27FC236}">
                <a16:creationId xmlns:a16="http://schemas.microsoft.com/office/drawing/2014/main" id="{B8010268-77E9-4C7A-8B48-F2D9DF6758AF}"/>
              </a:ext>
            </a:extLst>
          </p:cNvPr>
          <p:cNvSpPr txBox="1"/>
          <p:nvPr/>
        </p:nvSpPr>
        <p:spPr>
          <a:xfrm>
            <a:off x="7042456" y="3040690"/>
            <a:ext cx="1124606" cy="461665"/>
          </a:xfrm>
          <a:prstGeom prst="rect">
            <a:avLst/>
          </a:prstGeom>
          <a:noFill/>
        </p:spPr>
        <p:txBody>
          <a:bodyPr wrap="square" rtlCol="0">
            <a:spAutoFit/>
          </a:bodyPr>
          <a:lstStyle/>
          <a:p>
            <a:pPr algn="ctr"/>
            <a:r>
              <a:rPr lang="en-US" sz="2400" dirty="0"/>
              <a:t>Index</a:t>
            </a:r>
          </a:p>
        </p:txBody>
      </p:sp>
      <p:sp>
        <p:nvSpPr>
          <p:cNvPr id="95" name="TextBox 94">
            <a:extLst>
              <a:ext uri="{FF2B5EF4-FFF2-40B4-BE49-F238E27FC236}">
                <a16:creationId xmlns:a16="http://schemas.microsoft.com/office/drawing/2014/main" id="{5513953D-D33F-4513-AA16-467D2FA186C2}"/>
              </a:ext>
            </a:extLst>
          </p:cNvPr>
          <p:cNvSpPr txBox="1"/>
          <p:nvPr/>
        </p:nvSpPr>
        <p:spPr>
          <a:xfrm>
            <a:off x="7042456" y="4379155"/>
            <a:ext cx="1124606" cy="461665"/>
          </a:xfrm>
          <a:prstGeom prst="rect">
            <a:avLst/>
          </a:prstGeom>
          <a:noFill/>
        </p:spPr>
        <p:txBody>
          <a:bodyPr wrap="square" rtlCol="0">
            <a:spAutoFit/>
          </a:bodyPr>
          <a:lstStyle/>
          <a:p>
            <a:pPr algn="ctr"/>
            <a:r>
              <a:rPr lang="en-US" sz="2400" dirty="0"/>
              <a:t>Index</a:t>
            </a:r>
          </a:p>
        </p:txBody>
      </p:sp>
      <p:sp>
        <p:nvSpPr>
          <p:cNvPr id="96" name="TextBox 95">
            <a:extLst>
              <a:ext uri="{FF2B5EF4-FFF2-40B4-BE49-F238E27FC236}">
                <a16:creationId xmlns:a16="http://schemas.microsoft.com/office/drawing/2014/main" id="{31A17F87-C658-4CBC-99A3-91BEC5746639}"/>
              </a:ext>
            </a:extLst>
          </p:cNvPr>
          <p:cNvSpPr txBox="1"/>
          <p:nvPr/>
        </p:nvSpPr>
        <p:spPr>
          <a:xfrm>
            <a:off x="7042456" y="5754830"/>
            <a:ext cx="1124606" cy="461665"/>
          </a:xfrm>
          <a:prstGeom prst="rect">
            <a:avLst/>
          </a:prstGeom>
          <a:noFill/>
        </p:spPr>
        <p:txBody>
          <a:bodyPr wrap="square" rtlCol="0">
            <a:spAutoFit/>
          </a:bodyPr>
          <a:lstStyle/>
          <a:p>
            <a:pPr algn="ctr"/>
            <a:r>
              <a:rPr lang="en-US" sz="2400" dirty="0"/>
              <a:t>Index</a:t>
            </a:r>
          </a:p>
        </p:txBody>
      </p:sp>
      <p:sp>
        <p:nvSpPr>
          <p:cNvPr id="97" name="TextBox 96">
            <a:extLst>
              <a:ext uri="{FF2B5EF4-FFF2-40B4-BE49-F238E27FC236}">
                <a16:creationId xmlns:a16="http://schemas.microsoft.com/office/drawing/2014/main" id="{C89EABFC-154E-4FEF-9E82-271D84741AC5}"/>
              </a:ext>
            </a:extLst>
          </p:cNvPr>
          <p:cNvSpPr txBox="1"/>
          <p:nvPr/>
        </p:nvSpPr>
        <p:spPr>
          <a:xfrm>
            <a:off x="9796624" y="1828705"/>
            <a:ext cx="1515569" cy="369332"/>
          </a:xfrm>
          <a:prstGeom prst="rect">
            <a:avLst/>
          </a:prstGeom>
          <a:noFill/>
        </p:spPr>
        <p:txBody>
          <a:bodyPr wrap="square" rtlCol="0">
            <a:spAutoFit/>
          </a:bodyPr>
          <a:lstStyle/>
          <a:p>
            <a:pPr algn="ctr"/>
            <a:r>
              <a:rPr lang="en-US" dirty="0"/>
              <a:t>Memory read</a:t>
            </a:r>
          </a:p>
        </p:txBody>
      </p:sp>
      <p:sp>
        <p:nvSpPr>
          <p:cNvPr id="98" name="TextBox 97">
            <a:extLst>
              <a:ext uri="{FF2B5EF4-FFF2-40B4-BE49-F238E27FC236}">
                <a16:creationId xmlns:a16="http://schemas.microsoft.com/office/drawing/2014/main" id="{AC9F15AB-198E-4D27-BCE3-650E0175D0B7}"/>
              </a:ext>
            </a:extLst>
          </p:cNvPr>
          <p:cNvSpPr txBox="1"/>
          <p:nvPr/>
        </p:nvSpPr>
        <p:spPr>
          <a:xfrm>
            <a:off x="9790353" y="3181819"/>
            <a:ext cx="1515569" cy="369332"/>
          </a:xfrm>
          <a:prstGeom prst="rect">
            <a:avLst/>
          </a:prstGeom>
          <a:noFill/>
        </p:spPr>
        <p:txBody>
          <a:bodyPr wrap="square" rtlCol="0">
            <a:spAutoFit/>
          </a:bodyPr>
          <a:lstStyle/>
          <a:p>
            <a:pPr algn="ctr"/>
            <a:r>
              <a:rPr lang="en-US" dirty="0"/>
              <a:t>Memory read</a:t>
            </a:r>
          </a:p>
        </p:txBody>
      </p:sp>
      <p:sp>
        <p:nvSpPr>
          <p:cNvPr id="99" name="TextBox 98">
            <a:extLst>
              <a:ext uri="{FF2B5EF4-FFF2-40B4-BE49-F238E27FC236}">
                <a16:creationId xmlns:a16="http://schemas.microsoft.com/office/drawing/2014/main" id="{F0F27BDF-9548-4F4E-A505-35054B20258D}"/>
              </a:ext>
            </a:extLst>
          </p:cNvPr>
          <p:cNvSpPr txBox="1"/>
          <p:nvPr/>
        </p:nvSpPr>
        <p:spPr>
          <a:xfrm>
            <a:off x="9790353" y="4544374"/>
            <a:ext cx="1515569" cy="369332"/>
          </a:xfrm>
          <a:prstGeom prst="rect">
            <a:avLst/>
          </a:prstGeom>
          <a:noFill/>
        </p:spPr>
        <p:txBody>
          <a:bodyPr wrap="square" rtlCol="0">
            <a:spAutoFit/>
          </a:bodyPr>
          <a:lstStyle/>
          <a:p>
            <a:pPr algn="ctr"/>
            <a:r>
              <a:rPr lang="en-US" dirty="0"/>
              <a:t>Memory read</a:t>
            </a:r>
          </a:p>
        </p:txBody>
      </p:sp>
      <p:sp>
        <p:nvSpPr>
          <p:cNvPr id="100" name="TextBox 99">
            <a:extLst>
              <a:ext uri="{FF2B5EF4-FFF2-40B4-BE49-F238E27FC236}">
                <a16:creationId xmlns:a16="http://schemas.microsoft.com/office/drawing/2014/main" id="{83D03964-C55F-4753-8563-A674E64BC1DD}"/>
              </a:ext>
            </a:extLst>
          </p:cNvPr>
          <p:cNvSpPr txBox="1"/>
          <p:nvPr/>
        </p:nvSpPr>
        <p:spPr>
          <a:xfrm>
            <a:off x="9790353" y="5899546"/>
            <a:ext cx="1515569" cy="369332"/>
          </a:xfrm>
          <a:prstGeom prst="rect">
            <a:avLst/>
          </a:prstGeom>
          <a:noFill/>
        </p:spPr>
        <p:txBody>
          <a:bodyPr wrap="square" rtlCol="0">
            <a:spAutoFit/>
          </a:bodyPr>
          <a:lstStyle/>
          <a:p>
            <a:pPr algn="ctr"/>
            <a:r>
              <a:rPr lang="en-US" dirty="0"/>
              <a:t>Memory read</a:t>
            </a:r>
          </a:p>
        </p:txBody>
      </p:sp>
      <p:sp>
        <p:nvSpPr>
          <p:cNvPr id="101" name="TextBox 100">
            <a:extLst>
              <a:ext uri="{FF2B5EF4-FFF2-40B4-BE49-F238E27FC236}">
                <a16:creationId xmlns:a16="http://schemas.microsoft.com/office/drawing/2014/main" id="{FDBF5E29-CCC3-4B36-8E5C-1756240688F4}"/>
              </a:ext>
            </a:extLst>
          </p:cNvPr>
          <p:cNvSpPr txBox="1"/>
          <p:nvPr/>
        </p:nvSpPr>
        <p:spPr>
          <a:xfrm>
            <a:off x="10760207" y="2170786"/>
            <a:ext cx="1431793" cy="523220"/>
          </a:xfrm>
          <a:prstGeom prst="rect">
            <a:avLst/>
          </a:prstGeom>
          <a:noFill/>
        </p:spPr>
        <p:txBody>
          <a:bodyPr wrap="square" rtlCol="0">
            <a:spAutoFit/>
          </a:bodyPr>
          <a:lstStyle/>
          <a:p>
            <a:pPr algn="ctr"/>
            <a:r>
              <a:rPr lang="en-US" sz="2800" b="1" dirty="0"/>
              <a:t>PML4E</a:t>
            </a:r>
          </a:p>
        </p:txBody>
      </p:sp>
      <p:sp>
        <p:nvSpPr>
          <p:cNvPr id="102" name="TextBox 101">
            <a:extLst>
              <a:ext uri="{FF2B5EF4-FFF2-40B4-BE49-F238E27FC236}">
                <a16:creationId xmlns:a16="http://schemas.microsoft.com/office/drawing/2014/main" id="{FB4E06E6-36B0-433B-89D9-0C91B07168FD}"/>
              </a:ext>
            </a:extLst>
          </p:cNvPr>
          <p:cNvSpPr txBox="1"/>
          <p:nvPr/>
        </p:nvSpPr>
        <p:spPr>
          <a:xfrm>
            <a:off x="10746447" y="3510897"/>
            <a:ext cx="1404992" cy="523220"/>
          </a:xfrm>
          <a:prstGeom prst="rect">
            <a:avLst/>
          </a:prstGeom>
          <a:noFill/>
        </p:spPr>
        <p:txBody>
          <a:bodyPr wrap="square" rtlCol="0">
            <a:spAutoFit/>
          </a:bodyPr>
          <a:lstStyle/>
          <a:p>
            <a:pPr algn="ctr"/>
            <a:r>
              <a:rPr lang="en-US" sz="2800" b="1" dirty="0"/>
              <a:t>PDPTE</a:t>
            </a:r>
          </a:p>
        </p:txBody>
      </p:sp>
      <p:sp>
        <p:nvSpPr>
          <p:cNvPr id="103" name="TextBox 102">
            <a:extLst>
              <a:ext uri="{FF2B5EF4-FFF2-40B4-BE49-F238E27FC236}">
                <a16:creationId xmlns:a16="http://schemas.microsoft.com/office/drawing/2014/main" id="{3321C80C-3FDD-4CCC-B071-2C3242C19B8F}"/>
              </a:ext>
            </a:extLst>
          </p:cNvPr>
          <p:cNvSpPr txBox="1"/>
          <p:nvPr/>
        </p:nvSpPr>
        <p:spPr>
          <a:xfrm>
            <a:off x="10753480" y="4861074"/>
            <a:ext cx="1042587" cy="523220"/>
          </a:xfrm>
          <a:prstGeom prst="rect">
            <a:avLst/>
          </a:prstGeom>
          <a:noFill/>
        </p:spPr>
        <p:txBody>
          <a:bodyPr wrap="square" rtlCol="0">
            <a:spAutoFit/>
          </a:bodyPr>
          <a:lstStyle/>
          <a:p>
            <a:pPr algn="ctr"/>
            <a:r>
              <a:rPr lang="en-US" sz="2800" b="1" dirty="0"/>
              <a:t>PDE</a:t>
            </a:r>
          </a:p>
        </p:txBody>
      </p:sp>
      <p:sp>
        <p:nvSpPr>
          <p:cNvPr id="104" name="TextBox 103">
            <a:extLst>
              <a:ext uri="{FF2B5EF4-FFF2-40B4-BE49-F238E27FC236}">
                <a16:creationId xmlns:a16="http://schemas.microsoft.com/office/drawing/2014/main" id="{1E9A11AF-B7BC-42C9-B85E-03A40104EB7C}"/>
              </a:ext>
            </a:extLst>
          </p:cNvPr>
          <p:cNvSpPr txBox="1"/>
          <p:nvPr/>
        </p:nvSpPr>
        <p:spPr>
          <a:xfrm>
            <a:off x="10746447" y="6228551"/>
            <a:ext cx="1042587" cy="523220"/>
          </a:xfrm>
          <a:prstGeom prst="rect">
            <a:avLst/>
          </a:prstGeom>
          <a:noFill/>
        </p:spPr>
        <p:txBody>
          <a:bodyPr wrap="square" rtlCol="0">
            <a:spAutoFit/>
          </a:bodyPr>
          <a:lstStyle/>
          <a:p>
            <a:pPr algn="ctr"/>
            <a:r>
              <a:rPr lang="en-US" sz="2800" b="1" dirty="0"/>
              <a:t>PTE</a:t>
            </a:r>
          </a:p>
        </p:txBody>
      </p:sp>
      <p:cxnSp>
        <p:nvCxnSpPr>
          <p:cNvPr id="131" name="Straight Connector 130">
            <a:extLst>
              <a:ext uri="{FF2B5EF4-FFF2-40B4-BE49-F238E27FC236}">
                <a16:creationId xmlns:a16="http://schemas.microsoft.com/office/drawing/2014/main" id="{2FF2957B-2307-4A87-8029-5815D68D1D82}"/>
              </a:ext>
            </a:extLst>
          </p:cNvPr>
          <p:cNvCxnSpPr>
            <a:cxnSpLocks/>
          </p:cNvCxnSpPr>
          <p:nvPr/>
        </p:nvCxnSpPr>
        <p:spPr bwMode="auto">
          <a:xfrm>
            <a:off x="11579300" y="6490161"/>
            <a:ext cx="6127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2" name="Group 1">
            <a:extLst>
              <a:ext uri="{FF2B5EF4-FFF2-40B4-BE49-F238E27FC236}">
                <a16:creationId xmlns:a16="http://schemas.microsoft.com/office/drawing/2014/main" id="{FB6DF8A3-A842-4B04-8C31-DCA4776CAC93}"/>
              </a:ext>
            </a:extLst>
          </p:cNvPr>
          <p:cNvGrpSpPr/>
          <p:nvPr/>
        </p:nvGrpSpPr>
        <p:grpSpPr>
          <a:xfrm>
            <a:off x="-597" y="2314403"/>
            <a:ext cx="8001509" cy="4517039"/>
            <a:chOff x="-597" y="2314403"/>
            <a:chExt cx="8001509" cy="4517039"/>
          </a:xfrm>
        </p:grpSpPr>
        <p:grpSp>
          <p:nvGrpSpPr>
            <p:cNvPr id="81" name="Group 80">
              <a:extLst>
                <a:ext uri="{FF2B5EF4-FFF2-40B4-BE49-F238E27FC236}">
                  <a16:creationId xmlns:a16="http://schemas.microsoft.com/office/drawing/2014/main" id="{846AD319-A140-4E7A-825A-A33A44721591}"/>
                </a:ext>
              </a:extLst>
            </p:cNvPr>
            <p:cNvGrpSpPr/>
            <p:nvPr/>
          </p:nvGrpSpPr>
          <p:grpSpPr>
            <a:xfrm>
              <a:off x="279117" y="4207411"/>
              <a:ext cx="2188117" cy="523220"/>
              <a:chOff x="1410366" y="4720741"/>
              <a:chExt cx="1425461" cy="523220"/>
            </a:xfrm>
          </p:grpSpPr>
          <p:sp>
            <p:nvSpPr>
              <p:cNvPr id="82" name="Rectangle 81">
                <a:extLst>
                  <a:ext uri="{FF2B5EF4-FFF2-40B4-BE49-F238E27FC236}">
                    <a16:creationId xmlns:a16="http://schemas.microsoft.com/office/drawing/2014/main" id="{53B7AAB8-CB42-44BC-B7D2-2C81418B8F20}"/>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3" name="TextBox 82">
                <a:extLst>
                  <a:ext uri="{FF2B5EF4-FFF2-40B4-BE49-F238E27FC236}">
                    <a16:creationId xmlns:a16="http://schemas.microsoft.com/office/drawing/2014/main" id="{CF75A563-E69E-4756-8154-D4737821B3E3}"/>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gVA</a:t>
                </a:r>
                <a:endParaRPr lang="en-US" sz="2800" b="1" dirty="0"/>
              </a:p>
            </p:txBody>
          </p:sp>
        </p:grpSp>
        <p:sp>
          <p:nvSpPr>
            <p:cNvPr id="85" name="TextBox 84">
              <a:extLst>
                <a:ext uri="{FF2B5EF4-FFF2-40B4-BE49-F238E27FC236}">
                  <a16:creationId xmlns:a16="http://schemas.microsoft.com/office/drawing/2014/main" id="{94E9518B-9025-421B-8390-BFC3BE483D9B}"/>
                </a:ext>
              </a:extLst>
            </p:cNvPr>
            <p:cNvSpPr txBox="1"/>
            <p:nvPr/>
          </p:nvSpPr>
          <p:spPr>
            <a:xfrm>
              <a:off x="259219" y="3152084"/>
              <a:ext cx="2241129" cy="523220"/>
            </a:xfrm>
            <a:prstGeom prst="rect">
              <a:avLst/>
            </a:prstGeom>
            <a:noFill/>
          </p:spPr>
          <p:txBody>
            <a:bodyPr wrap="square" rtlCol="0">
              <a:spAutoFit/>
            </a:bodyPr>
            <a:lstStyle/>
            <a:p>
              <a:pPr algn="ctr"/>
              <a:r>
                <a:rPr lang="en-US" sz="2800" b="1" dirty="0"/>
                <a:t>Guest virtual</a:t>
              </a:r>
            </a:p>
          </p:txBody>
        </p:sp>
        <p:sp>
          <p:nvSpPr>
            <p:cNvPr id="86" name="TextBox 85">
              <a:extLst>
                <a:ext uri="{FF2B5EF4-FFF2-40B4-BE49-F238E27FC236}">
                  <a16:creationId xmlns:a16="http://schemas.microsoft.com/office/drawing/2014/main" id="{25115110-0464-4983-851C-EE591C4C2198}"/>
                </a:ext>
              </a:extLst>
            </p:cNvPr>
            <p:cNvSpPr txBox="1"/>
            <p:nvPr/>
          </p:nvSpPr>
          <p:spPr>
            <a:xfrm>
              <a:off x="256751" y="3466999"/>
              <a:ext cx="2232850" cy="523220"/>
            </a:xfrm>
            <a:prstGeom prst="rect">
              <a:avLst/>
            </a:prstGeom>
            <a:noFill/>
          </p:spPr>
          <p:txBody>
            <a:bodyPr wrap="square" rtlCol="0">
              <a:spAutoFit/>
            </a:bodyPr>
            <a:lstStyle/>
            <a:p>
              <a:pPr algn="ctr"/>
              <a:r>
                <a:rPr lang="en-US" sz="2800" b="1" dirty="0"/>
                <a:t>address to</a:t>
              </a:r>
            </a:p>
          </p:txBody>
        </p:sp>
        <p:sp>
          <p:nvSpPr>
            <p:cNvPr id="87" name="TextBox 86">
              <a:extLst>
                <a:ext uri="{FF2B5EF4-FFF2-40B4-BE49-F238E27FC236}">
                  <a16:creationId xmlns:a16="http://schemas.microsoft.com/office/drawing/2014/main" id="{FBDF5FFF-4C13-47F5-B2FE-131A2D04B3C1}"/>
                </a:ext>
              </a:extLst>
            </p:cNvPr>
            <p:cNvSpPr txBox="1"/>
            <p:nvPr/>
          </p:nvSpPr>
          <p:spPr>
            <a:xfrm>
              <a:off x="243535" y="3765044"/>
              <a:ext cx="2232850" cy="523220"/>
            </a:xfrm>
            <a:prstGeom prst="rect">
              <a:avLst/>
            </a:prstGeom>
            <a:noFill/>
          </p:spPr>
          <p:txBody>
            <a:bodyPr wrap="square" rtlCol="0">
              <a:spAutoFit/>
            </a:bodyPr>
            <a:lstStyle/>
            <a:p>
              <a:pPr algn="ctr"/>
              <a:r>
                <a:rPr lang="en-US" sz="2800" b="1" dirty="0"/>
                <a:t>translate</a:t>
              </a:r>
            </a:p>
          </p:txBody>
        </p:sp>
        <p:grpSp>
          <p:nvGrpSpPr>
            <p:cNvPr id="88" name="Group 87">
              <a:extLst>
                <a:ext uri="{FF2B5EF4-FFF2-40B4-BE49-F238E27FC236}">
                  <a16:creationId xmlns:a16="http://schemas.microsoft.com/office/drawing/2014/main" id="{3D1FD85E-90D4-4F87-A13C-589E7FA8E2DD}"/>
                </a:ext>
              </a:extLst>
            </p:cNvPr>
            <p:cNvGrpSpPr/>
            <p:nvPr/>
          </p:nvGrpSpPr>
          <p:grpSpPr>
            <a:xfrm>
              <a:off x="2695312" y="4214795"/>
              <a:ext cx="2188117" cy="523220"/>
              <a:chOff x="1410366" y="4720741"/>
              <a:chExt cx="1425461" cy="523220"/>
            </a:xfrm>
          </p:grpSpPr>
          <p:sp>
            <p:nvSpPr>
              <p:cNvPr id="89" name="Rectangle 88">
                <a:extLst>
                  <a:ext uri="{FF2B5EF4-FFF2-40B4-BE49-F238E27FC236}">
                    <a16:creationId xmlns:a16="http://schemas.microsoft.com/office/drawing/2014/main" id="{2D11F064-5F6C-49DA-ADF5-AAF8501D9045}"/>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1" name="TextBox 90">
                <a:extLst>
                  <a:ext uri="{FF2B5EF4-FFF2-40B4-BE49-F238E27FC236}">
                    <a16:creationId xmlns:a16="http://schemas.microsoft.com/office/drawing/2014/main" id="{DE32AD80-0C04-41D8-86CF-A2B407A3F45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hPA</a:t>
                </a:r>
                <a:endParaRPr lang="en-US" sz="2800" b="1" dirty="0"/>
              </a:p>
            </p:txBody>
          </p:sp>
        </p:grpSp>
        <p:sp>
          <p:nvSpPr>
            <p:cNvPr id="92" name="TextBox 91">
              <a:extLst>
                <a:ext uri="{FF2B5EF4-FFF2-40B4-BE49-F238E27FC236}">
                  <a16:creationId xmlns:a16="http://schemas.microsoft.com/office/drawing/2014/main" id="{27AC8317-A45B-4130-BE14-FA22BCEDE77A}"/>
                </a:ext>
              </a:extLst>
            </p:cNvPr>
            <p:cNvSpPr txBox="1"/>
            <p:nvPr/>
          </p:nvSpPr>
          <p:spPr>
            <a:xfrm>
              <a:off x="2675414" y="3159468"/>
              <a:ext cx="2241129" cy="523220"/>
            </a:xfrm>
            <a:prstGeom prst="rect">
              <a:avLst/>
            </a:prstGeom>
            <a:noFill/>
          </p:spPr>
          <p:txBody>
            <a:bodyPr wrap="square" rtlCol="0">
              <a:spAutoFit/>
            </a:bodyPr>
            <a:lstStyle/>
            <a:p>
              <a:pPr algn="ctr"/>
              <a:r>
                <a:rPr lang="en-US" sz="2800" b="1" dirty="0"/>
                <a:t>Host physical</a:t>
              </a:r>
            </a:p>
          </p:txBody>
        </p:sp>
        <p:sp>
          <p:nvSpPr>
            <p:cNvPr id="93" name="TextBox 92">
              <a:extLst>
                <a:ext uri="{FF2B5EF4-FFF2-40B4-BE49-F238E27FC236}">
                  <a16:creationId xmlns:a16="http://schemas.microsoft.com/office/drawing/2014/main" id="{6FB1D497-D56F-4A63-B0ED-B02E73B6CA59}"/>
                </a:ext>
              </a:extLst>
            </p:cNvPr>
            <p:cNvSpPr txBox="1"/>
            <p:nvPr/>
          </p:nvSpPr>
          <p:spPr>
            <a:xfrm>
              <a:off x="2394485" y="3474383"/>
              <a:ext cx="2831919" cy="523220"/>
            </a:xfrm>
            <a:prstGeom prst="rect">
              <a:avLst/>
            </a:prstGeom>
            <a:noFill/>
          </p:spPr>
          <p:txBody>
            <a:bodyPr wrap="square" rtlCol="0">
              <a:spAutoFit/>
            </a:bodyPr>
            <a:lstStyle/>
            <a:p>
              <a:pPr algn="ctr"/>
              <a:r>
                <a:rPr lang="en-US" sz="2800" b="1" dirty="0"/>
                <a:t>address of guest’s</a:t>
              </a:r>
            </a:p>
          </p:txBody>
        </p:sp>
        <p:sp>
          <p:nvSpPr>
            <p:cNvPr id="109" name="TextBox 108">
              <a:extLst>
                <a:ext uri="{FF2B5EF4-FFF2-40B4-BE49-F238E27FC236}">
                  <a16:creationId xmlns:a16="http://schemas.microsoft.com/office/drawing/2014/main" id="{2437E6F1-2EAF-46DE-89DF-198FA78098A7}"/>
                </a:ext>
              </a:extLst>
            </p:cNvPr>
            <p:cNvSpPr txBox="1"/>
            <p:nvPr/>
          </p:nvSpPr>
          <p:spPr>
            <a:xfrm>
              <a:off x="2659730" y="3772428"/>
              <a:ext cx="2232850" cy="523220"/>
            </a:xfrm>
            <a:prstGeom prst="rect">
              <a:avLst/>
            </a:prstGeom>
            <a:noFill/>
          </p:spPr>
          <p:txBody>
            <a:bodyPr wrap="square" rtlCol="0">
              <a:spAutoFit/>
            </a:bodyPr>
            <a:lstStyle/>
            <a:p>
              <a:pPr algn="ctr"/>
              <a:r>
                <a:rPr lang="en-US" sz="2800" b="1" dirty="0"/>
                <a:t>L1 table</a:t>
              </a:r>
            </a:p>
          </p:txBody>
        </p:sp>
        <p:cxnSp>
          <p:nvCxnSpPr>
            <p:cNvPr id="110" name="Straight Connector 109">
              <a:extLst>
                <a:ext uri="{FF2B5EF4-FFF2-40B4-BE49-F238E27FC236}">
                  <a16:creationId xmlns:a16="http://schemas.microsoft.com/office/drawing/2014/main" id="{0B843F1A-54CA-410E-8EB8-D5867EA2E38C}"/>
                </a:ext>
              </a:extLst>
            </p:cNvPr>
            <p:cNvCxnSpPr>
              <a:cxnSpLocks/>
            </p:cNvCxnSpPr>
            <p:nvPr/>
          </p:nvCxnSpPr>
          <p:spPr bwMode="auto">
            <a:xfrm>
              <a:off x="3751698" y="2763654"/>
              <a:ext cx="0" cy="476447"/>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1" name="Straight Connector 110">
              <a:extLst>
                <a:ext uri="{FF2B5EF4-FFF2-40B4-BE49-F238E27FC236}">
                  <a16:creationId xmlns:a16="http://schemas.microsoft.com/office/drawing/2014/main" id="{8C1CCF9E-AD79-4E0B-AA7B-1C9E4E05C7B3}"/>
                </a:ext>
              </a:extLst>
            </p:cNvPr>
            <p:cNvCxnSpPr>
              <a:cxnSpLocks/>
            </p:cNvCxnSpPr>
            <p:nvPr/>
          </p:nvCxnSpPr>
          <p:spPr bwMode="auto">
            <a:xfrm>
              <a:off x="187567" y="2760148"/>
              <a:ext cx="3568440" cy="0"/>
            </a:xfrm>
            <a:prstGeom prst="line">
              <a:avLst/>
            </a:prstGeom>
            <a:solidFill>
              <a:schemeClr val="accent1"/>
            </a:solidFill>
            <a:ln w="9525" cap="flat" cmpd="sng" algn="ctr">
              <a:solidFill>
                <a:schemeClr val="tx1"/>
              </a:solidFill>
              <a:prstDash val="solid"/>
              <a:round/>
              <a:headEnd type="none" w="med" len="med"/>
              <a:tailEnd type="none" w="lg" len="lg"/>
            </a:ln>
            <a:effectLst/>
          </p:spPr>
        </p:cxnSp>
        <p:sp>
          <p:nvSpPr>
            <p:cNvPr id="112" name="TextBox 111">
              <a:extLst>
                <a:ext uri="{FF2B5EF4-FFF2-40B4-BE49-F238E27FC236}">
                  <a16:creationId xmlns:a16="http://schemas.microsoft.com/office/drawing/2014/main" id="{08CDEF18-A433-4DDA-9072-54D331265C0A}"/>
                </a:ext>
              </a:extLst>
            </p:cNvPr>
            <p:cNvSpPr txBox="1"/>
            <p:nvPr/>
          </p:nvSpPr>
          <p:spPr>
            <a:xfrm>
              <a:off x="659597" y="2314403"/>
              <a:ext cx="2952415" cy="461665"/>
            </a:xfrm>
            <a:prstGeom prst="rect">
              <a:avLst/>
            </a:prstGeom>
            <a:noFill/>
          </p:spPr>
          <p:txBody>
            <a:bodyPr wrap="square" rtlCol="0">
              <a:spAutoFit/>
            </a:bodyPr>
            <a:lstStyle/>
            <a:p>
              <a:pPr algn="ctr"/>
              <a:r>
                <a:rPr lang="en-US" sz="2400" dirty="0"/>
                <a:t>Output of prior slide</a:t>
              </a:r>
            </a:p>
          </p:txBody>
        </p:sp>
        <p:sp>
          <p:nvSpPr>
            <p:cNvPr id="113" name="Right Bracket 112">
              <a:extLst>
                <a:ext uri="{FF2B5EF4-FFF2-40B4-BE49-F238E27FC236}">
                  <a16:creationId xmlns:a16="http://schemas.microsoft.com/office/drawing/2014/main" id="{0D2EF975-8D90-4F5F-884B-264357D489E8}"/>
                </a:ext>
              </a:extLst>
            </p:cNvPr>
            <p:cNvSpPr/>
            <p:nvPr/>
          </p:nvSpPr>
          <p:spPr>
            <a:xfrm rot="5400000">
              <a:off x="1506165" y="4649506"/>
              <a:ext cx="227717" cy="36152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599D5B70-50A3-408E-AA45-DCEBDB980207}"/>
                </a:ext>
              </a:extLst>
            </p:cNvPr>
            <p:cNvCxnSpPr>
              <a:cxnSpLocks/>
            </p:cNvCxnSpPr>
            <p:nvPr/>
          </p:nvCxnSpPr>
          <p:spPr bwMode="auto">
            <a:xfrm>
              <a:off x="1614915" y="4937073"/>
              <a:ext cx="0" cy="225625"/>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15" name="Straight Connector 114">
              <a:extLst>
                <a:ext uri="{FF2B5EF4-FFF2-40B4-BE49-F238E27FC236}">
                  <a16:creationId xmlns:a16="http://schemas.microsoft.com/office/drawing/2014/main" id="{D102281F-3D09-4503-9CE8-172F2F6D2C9B}"/>
                </a:ext>
              </a:extLst>
            </p:cNvPr>
            <p:cNvCxnSpPr>
              <a:cxnSpLocks/>
            </p:cNvCxnSpPr>
            <p:nvPr/>
          </p:nvCxnSpPr>
          <p:spPr bwMode="auto">
            <a:xfrm>
              <a:off x="1614915" y="5162698"/>
              <a:ext cx="1997097" cy="99"/>
            </a:xfrm>
            <a:prstGeom prst="line">
              <a:avLst/>
            </a:prstGeom>
            <a:solidFill>
              <a:schemeClr val="accent1"/>
            </a:solidFill>
            <a:ln w="9525" cap="flat" cmpd="sng" algn="ctr">
              <a:solidFill>
                <a:schemeClr val="tx1"/>
              </a:solidFill>
              <a:prstDash val="solid"/>
              <a:round/>
              <a:headEnd type="none" w="med" len="med"/>
              <a:tailEnd type="triangle" w="lg" len="lg"/>
            </a:ln>
            <a:effectLst/>
          </p:spPr>
        </p:cxnSp>
        <p:cxnSp>
          <p:nvCxnSpPr>
            <p:cNvPr id="119" name="Straight Connector 118">
              <a:extLst>
                <a:ext uri="{FF2B5EF4-FFF2-40B4-BE49-F238E27FC236}">
                  <a16:creationId xmlns:a16="http://schemas.microsoft.com/office/drawing/2014/main" id="{290E3BA6-6C63-42E6-9573-766F4A9BDAA6}"/>
                </a:ext>
              </a:extLst>
            </p:cNvPr>
            <p:cNvCxnSpPr>
              <a:cxnSpLocks/>
            </p:cNvCxnSpPr>
            <p:nvPr/>
          </p:nvCxnSpPr>
          <p:spPr bwMode="auto">
            <a:xfrm>
              <a:off x="3774539" y="4689785"/>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0" name="Rectangle 119">
              <a:extLst>
                <a:ext uri="{FF2B5EF4-FFF2-40B4-BE49-F238E27FC236}">
                  <a16:creationId xmlns:a16="http://schemas.microsoft.com/office/drawing/2014/main" id="{4551B4B9-F310-4CC8-98F1-1BB6869123F7}"/>
                </a:ext>
              </a:extLst>
            </p:cNvPr>
            <p:cNvSpPr/>
            <p:nvPr/>
          </p:nvSpPr>
          <p:spPr>
            <a:xfrm>
              <a:off x="3481216" y="4862169"/>
              <a:ext cx="593432" cy="584775"/>
            </a:xfrm>
            <a:prstGeom prst="rect">
              <a:avLst/>
            </a:prstGeom>
          </p:spPr>
          <p:txBody>
            <a:bodyPr wrap="none">
              <a:spAutoFit/>
            </a:bodyPr>
            <a:lstStyle/>
            <a:p>
              <a:r>
                <a:rPr lang="en-US" sz="3200" dirty="0">
                  <a:solidFill>
                    <a:srgbClr val="222222"/>
                  </a:solidFill>
                  <a:latin typeface="Roboto" panose="02000000000000000000" pitchFamily="2" charset="0"/>
                </a:rPr>
                <a:t>⊕</a:t>
              </a:r>
              <a:endParaRPr lang="en-US" sz="3200" dirty="0"/>
            </a:p>
          </p:txBody>
        </p:sp>
        <p:sp>
          <p:nvSpPr>
            <p:cNvPr id="121" name="TextBox 120">
              <a:extLst>
                <a:ext uri="{FF2B5EF4-FFF2-40B4-BE49-F238E27FC236}">
                  <a16:creationId xmlns:a16="http://schemas.microsoft.com/office/drawing/2014/main" id="{7CCFC6AF-3A51-4E5C-BD78-9EF089E8D034}"/>
                </a:ext>
              </a:extLst>
            </p:cNvPr>
            <p:cNvSpPr txBox="1"/>
            <p:nvPr/>
          </p:nvSpPr>
          <p:spPr>
            <a:xfrm>
              <a:off x="3755568" y="5243179"/>
              <a:ext cx="1515569" cy="369332"/>
            </a:xfrm>
            <a:prstGeom prst="rect">
              <a:avLst/>
            </a:prstGeom>
            <a:noFill/>
          </p:spPr>
          <p:txBody>
            <a:bodyPr wrap="square" rtlCol="0">
              <a:spAutoFit/>
            </a:bodyPr>
            <a:lstStyle/>
            <a:p>
              <a:pPr algn="ctr"/>
              <a:r>
                <a:rPr lang="en-US" dirty="0"/>
                <a:t>Memory read</a:t>
              </a:r>
            </a:p>
          </p:txBody>
        </p:sp>
        <p:cxnSp>
          <p:nvCxnSpPr>
            <p:cNvPr id="122" name="Straight Connector 121">
              <a:extLst>
                <a:ext uri="{FF2B5EF4-FFF2-40B4-BE49-F238E27FC236}">
                  <a16:creationId xmlns:a16="http://schemas.microsoft.com/office/drawing/2014/main" id="{1BA66A1A-B34C-4B7B-BBE4-5452A1673DB8}"/>
                </a:ext>
              </a:extLst>
            </p:cNvPr>
            <p:cNvCxnSpPr>
              <a:cxnSpLocks/>
            </p:cNvCxnSpPr>
            <p:nvPr/>
          </p:nvCxnSpPr>
          <p:spPr bwMode="auto">
            <a:xfrm>
              <a:off x="3775661" y="5327431"/>
              <a:ext cx="0" cy="325778"/>
            </a:xfrm>
            <a:prstGeom prst="line">
              <a:avLst/>
            </a:prstGeom>
            <a:solidFill>
              <a:schemeClr val="accent1"/>
            </a:solidFill>
            <a:ln w="9525" cap="flat" cmpd="sng" algn="ctr">
              <a:solidFill>
                <a:schemeClr val="tx1"/>
              </a:solidFill>
              <a:prstDash val="solid"/>
              <a:round/>
              <a:headEnd type="none" w="med" len="med"/>
              <a:tailEnd type="triangle" w="lg" len="lg"/>
            </a:ln>
            <a:effectLst/>
          </p:spPr>
        </p:cxnSp>
        <p:grpSp>
          <p:nvGrpSpPr>
            <p:cNvPr id="123" name="Group 122">
              <a:extLst>
                <a:ext uri="{FF2B5EF4-FFF2-40B4-BE49-F238E27FC236}">
                  <a16:creationId xmlns:a16="http://schemas.microsoft.com/office/drawing/2014/main" id="{C4926DD9-2F88-4E78-BA2F-28EC19164B4D}"/>
                </a:ext>
              </a:extLst>
            </p:cNvPr>
            <p:cNvGrpSpPr/>
            <p:nvPr/>
          </p:nvGrpSpPr>
          <p:grpSpPr>
            <a:xfrm>
              <a:off x="2704463" y="5578517"/>
              <a:ext cx="2188117" cy="523220"/>
              <a:chOff x="1410366" y="4720741"/>
              <a:chExt cx="1425461" cy="523220"/>
            </a:xfrm>
          </p:grpSpPr>
          <p:sp>
            <p:nvSpPr>
              <p:cNvPr id="124" name="Rectangle 123">
                <a:extLst>
                  <a:ext uri="{FF2B5EF4-FFF2-40B4-BE49-F238E27FC236}">
                    <a16:creationId xmlns:a16="http://schemas.microsoft.com/office/drawing/2014/main" id="{EA9491F1-6301-4B4E-B33C-1F38A6A5EDE6}"/>
                  </a:ext>
                </a:extLst>
              </p:cNvPr>
              <p:cNvSpPr/>
              <p:nvPr/>
            </p:nvSpPr>
            <p:spPr bwMode="auto">
              <a:xfrm>
                <a:off x="1410366" y="4791992"/>
                <a:ext cx="1425461" cy="40192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25" name="TextBox 124">
                <a:extLst>
                  <a:ext uri="{FF2B5EF4-FFF2-40B4-BE49-F238E27FC236}">
                    <a16:creationId xmlns:a16="http://schemas.microsoft.com/office/drawing/2014/main" id="{2305C967-FF52-4D99-B09B-4EB8E5498DD4}"/>
                  </a:ext>
                </a:extLst>
              </p:cNvPr>
              <p:cNvSpPr txBox="1"/>
              <p:nvPr/>
            </p:nvSpPr>
            <p:spPr>
              <a:xfrm>
                <a:off x="1605443" y="4720741"/>
                <a:ext cx="989296" cy="523220"/>
              </a:xfrm>
              <a:prstGeom prst="rect">
                <a:avLst/>
              </a:prstGeom>
              <a:noFill/>
            </p:spPr>
            <p:txBody>
              <a:bodyPr wrap="square" rtlCol="0">
                <a:spAutoFit/>
              </a:bodyPr>
              <a:lstStyle/>
              <a:p>
                <a:pPr algn="ctr"/>
                <a:r>
                  <a:rPr lang="en-US" sz="2800" b="1" dirty="0" err="1"/>
                  <a:t>gPA</a:t>
                </a:r>
                <a:endParaRPr lang="en-US" sz="2800" b="1" dirty="0"/>
              </a:p>
            </p:txBody>
          </p:sp>
        </p:grpSp>
        <p:sp>
          <p:nvSpPr>
            <p:cNvPr id="126" name="TextBox 125">
              <a:extLst>
                <a:ext uri="{FF2B5EF4-FFF2-40B4-BE49-F238E27FC236}">
                  <a16:creationId xmlns:a16="http://schemas.microsoft.com/office/drawing/2014/main" id="{690213FA-57C8-49CC-831E-EC6F87DC93C6}"/>
                </a:ext>
              </a:extLst>
            </p:cNvPr>
            <p:cNvSpPr txBox="1"/>
            <p:nvPr/>
          </p:nvSpPr>
          <p:spPr>
            <a:xfrm>
              <a:off x="4720273" y="5592393"/>
              <a:ext cx="1431793" cy="523220"/>
            </a:xfrm>
            <a:prstGeom prst="rect">
              <a:avLst/>
            </a:prstGeom>
            <a:noFill/>
          </p:spPr>
          <p:txBody>
            <a:bodyPr wrap="square" rtlCol="0">
              <a:spAutoFit/>
            </a:bodyPr>
            <a:lstStyle/>
            <a:p>
              <a:pPr algn="ctr"/>
              <a:r>
                <a:rPr lang="en-US" sz="2800" b="1" dirty="0"/>
                <a:t>PTE</a:t>
              </a:r>
            </a:p>
          </p:txBody>
        </p:sp>
        <p:sp>
          <p:nvSpPr>
            <p:cNvPr id="127" name="TextBox 126">
              <a:extLst>
                <a:ext uri="{FF2B5EF4-FFF2-40B4-BE49-F238E27FC236}">
                  <a16:creationId xmlns:a16="http://schemas.microsoft.com/office/drawing/2014/main" id="{16412E53-0A36-4922-9BC6-C3968A98470D}"/>
                </a:ext>
              </a:extLst>
            </p:cNvPr>
            <p:cNvSpPr txBox="1"/>
            <p:nvPr/>
          </p:nvSpPr>
          <p:spPr>
            <a:xfrm>
              <a:off x="1666150" y="5098855"/>
              <a:ext cx="1124606" cy="461665"/>
            </a:xfrm>
            <a:prstGeom prst="rect">
              <a:avLst/>
            </a:prstGeom>
            <a:noFill/>
          </p:spPr>
          <p:txBody>
            <a:bodyPr wrap="square" rtlCol="0">
              <a:spAutoFit/>
            </a:bodyPr>
            <a:lstStyle/>
            <a:p>
              <a:pPr algn="ctr"/>
              <a:r>
                <a:rPr lang="en-US" sz="2400" dirty="0"/>
                <a:t>Index</a:t>
              </a:r>
            </a:p>
          </p:txBody>
        </p:sp>
        <p:sp>
          <p:nvSpPr>
            <p:cNvPr id="128" name="TextBox 127">
              <a:extLst>
                <a:ext uri="{FF2B5EF4-FFF2-40B4-BE49-F238E27FC236}">
                  <a16:creationId xmlns:a16="http://schemas.microsoft.com/office/drawing/2014/main" id="{6E3A15CD-B853-438D-8385-B8B4CC7E3E1A}"/>
                </a:ext>
              </a:extLst>
            </p:cNvPr>
            <p:cNvSpPr txBox="1"/>
            <p:nvPr/>
          </p:nvSpPr>
          <p:spPr>
            <a:xfrm>
              <a:off x="3360423" y="5959544"/>
              <a:ext cx="3891150" cy="523220"/>
            </a:xfrm>
            <a:prstGeom prst="rect">
              <a:avLst/>
            </a:prstGeom>
            <a:noFill/>
          </p:spPr>
          <p:txBody>
            <a:bodyPr wrap="square" rtlCol="0">
              <a:spAutoFit/>
            </a:bodyPr>
            <a:lstStyle/>
            <a:p>
              <a:pPr algn="ctr"/>
              <a:r>
                <a:rPr lang="en-US" sz="2800" b="1" dirty="0"/>
                <a:t>(Contains guest physical</a:t>
              </a:r>
            </a:p>
          </p:txBody>
        </p:sp>
        <p:sp>
          <p:nvSpPr>
            <p:cNvPr id="130" name="TextBox 129">
              <a:extLst>
                <a:ext uri="{FF2B5EF4-FFF2-40B4-BE49-F238E27FC236}">
                  <a16:creationId xmlns:a16="http://schemas.microsoft.com/office/drawing/2014/main" id="{E649495B-3C16-4575-AFD4-F8EC9AB4491F}"/>
                </a:ext>
              </a:extLst>
            </p:cNvPr>
            <p:cNvSpPr txBox="1"/>
            <p:nvPr/>
          </p:nvSpPr>
          <p:spPr>
            <a:xfrm>
              <a:off x="2790756" y="6308222"/>
              <a:ext cx="5210156" cy="523220"/>
            </a:xfrm>
            <a:prstGeom prst="rect">
              <a:avLst/>
            </a:prstGeom>
            <a:noFill/>
          </p:spPr>
          <p:txBody>
            <a:bodyPr wrap="square" rtlCol="0">
              <a:spAutoFit/>
            </a:bodyPr>
            <a:lstStyle/>
            <a:p>
              <a:pPr algn="ctr"/>
              <a:r>
                <a:rPr lang="en-US" sz="2800" b="1" dirty="0"/>
                <a:t>address of target physical page)</a:t>
              </a:r>
            </a:p>
          </p:txBody>
        </p:sp>
        <p:cxnSp>
          <p:nvCxnSpPr>
            <p:cNvPr id="105" name="Straight Connector 104">
              <a:extLst>
                <a:ext uri="{FF2B5EF4-FFF2-40B4-BE49-F238E27FC236}">
                  <a16:creationId xmlns:a16="http://schemas.microsoft.com/office/drawing/2014/main" id="{434DA2AA-4FAD-4128-9B5B-8DDB87D001FC}"/>
                </a:ext>
              </a:extLst>
            </p:cNvPr>
            <p:cNvCxnSpPr>
              <a:cxnSpLocks/>
            </p:cNvCxnSpPr>
            <p:nvPr/>
          </p:nvCxnSpPr>
          <p:spPr bwMode="auto">
            <a:xfrm>
              <a:off x="-597" y="6491892"/>
              <a:ext cx="188164" cy="0"/>
            </a:xfrm>
            <a:prstGeom prst="line">
              <a:avLst/>
            </a:prstGeom>
            <a:solidFill>
              <a:schemeClr val="accent1"/>
            </a:solidFill>
            <a:ln w="9525" cap="flat" cmpd="sng" algn="ctr">
              <a:solidFill>
                <a:schemeClr val="tx1"/>
              </a:solidFill>
              <a:prstDash val="solid"/>
              <a:round/>
              <a:headEnd type="none" w="med" len="med"/>
              <a:tailEnd type="none" w="lg" len="lg"/>
            </a:ln>
            <a:effectLst/>
          </p:spPr>
        </p:cxnSp>
        <p:cxnSp>
          <p:nvCxnSpPr>
            <p:cNvPr id="106" name="Straight Connector 105">
              <a:extLst>
                <a:ext uri="{FF2B5EF4-FFF2-40B4-BE49-F238E27FC236}">
                  <a16:creationId xmlns:a16="http://schemas.microsoft.com/office/drawing/2014/main" id="{406699DE-501D-4F64-8E2B-4DA2B182B7F1}"/>
                </a:ext>
              </a:extLst>
            </p:cNvPr>
            <p:cNvCxnSpPr>
              <a:cxnSpLocks/>
            </p:cNvCxnSpPr>
            <p:nvPr/>
          </p:nvCxnSpPr>
          <p:spPr bwMode="auto">
            <a:xfrm flipV="1">
              <a:off x="187567" y="2760148"/>
              <a:ext cx="0" cy="3730014"/>
            </a:xfrm>
            <a:prstGeom prst="line">
              <a:avLst/>
            </a:prstGeom>
            <a:solidFill>
              <a:schemeClr val="accent1"/>
            </a:solidFill>
            <a:ln w="9525" cap="flat" cmpd="sng" algn="ctr">
              <a:solidFill>
                <a:schemeClr val="tx1"/>
              </a:solidFill>
              <a:prstDash val="solid"/>
              <a:round/>
              <a:headEnd type="none" w="med" len="med"/>
              <a:tailEnd type="none" w="lg" len="lg"/>
            </a:ln>
            <a:effectLst/>
          </p:spPr>
        </p:cxnSp>
      </p:grpSp>
      <p:sp>
        <p:nvSpPr>
          <p:cNvPr id="108" name="Content Placeholder 2">
            <a:extLst>
              <a:ext uri="{FF2B5EF4-FFF2-40B4-BE49-F238E27FC236}">
                <a16:creationId xmlns:a16="http://schemas.microsoft.com/office/drawing/2014/main" id="{1F7E7D0B-D597-459B-B7E7-61483D05963A}"/>
              </a:ext>
            </a:extLst>
          </p:cNvPr>
          <p:cNvSpPr>
            <a:spLocks noGrp="1"/>
          </p:cNvSpPr>
          <p:nvPr>
            <p:ph idx="1"/>
          </p:nvPr>
        </p:nvSpPr>
        <p:spPr>
          <a:xfrm>
            <a:off x="5037" y="1536689"/>
            <a:ext cx="5261444" cy="5528781"/>
          </a:xfrm>
        </p:spPr>
        <p:txBody>
          <a:bodyPr>
            <a:normAutofit fontScale="92500" lnSpcReduction="10000"/>
          </a:bodyPr>
          <a:lstStyle/>
          <a:p>
            <a:r>
              <a:rPr lang="en-US" dirty="0"/>
              <a:t>In non-root mode, a TLB </a:t>
            </a:r>
            <a:r>
              <a:rPr lang="en-US"/>
              <a:t>entry maps </a:t>
            </a:r>
            <a:r>
              <a:rPr lang="en-US" dirty="0"/>
              <a:t>a </a:t>
            </a:r>
            <a:r>
              <a:rPr lang="en-US" b="1" dirty="0"/>
              <a:t>guest virtual page</a:t>
            </a:r>
            <a:r>
              <a:rPr lang="en-US" dirty="0"/>
              <a:t> to a </a:t>
            </a:r>
            <a:r>
              <a:rPr lang="en-US" b="1" dirty="0"/>
              <a:t>host physical page</a:t>
            </a:r>
          </a:p>
          <a:p>
            <a:r>
              <a:rPr lang="en-US" dirty="0"/>
              <a:t>The PTE at the bottom-right of the slide contains the </a:t>
            </a:r>
            <a:r>
              <a:rPr lang="en-US" b="1" dirty="0"/>
              <a:t>host physical page number</a:t>
            </a:r>
            <a:r>
              <a:rPr lang="en-US" dirty="0"/>
              <a:t> for the </a:t>
            </a:r>
            <a:r>
              <a:rPr lang="en-US" b="1" dirty="0"/>
              <a:t>guest virtual address </a:t>
            </a:r>
            <a:r>
              <a:rPr lang="en-US" dirty="0"/>
              <a:t>which caused the TLB miss</a:t>
            </a:r>
          </a:p>
          <a:p>
            <a:r>
              <a:rPr lang="en-US" dirty="0"/>
              <a:t>EPT makes address translation much slower!</a:t>
            </a:r>
          </a:p>
          <a:p>
            <a:pPr lvl="1"/>
            <a:r>
              <a:rPr lang="en-US" dirty="0"/>
              <a:t>Regular x86-64 page walk: 4 memory accesses</a:t>
            </a:r>
          </a:p>
          <a:p>
            <a:pPr lvl="1"/>
            <a:r>
              <a:rPr lang="en-US" dirty="0"/>
              <a:t>EPT page walk: 24 memory accesses</a:t>
            </a:r>
          </a:p>
          <a:p>
            <a:pPr lvl="1"/>
            <a:r>
              <a:rPr lang="en-US" dirty="0"/>
              <a:t>Luckily, VT-x processors maintain caches for various intermediate mappings</a:t>
            </a:r>
          </a:p>
        </p:txBody>
      </p:sp>
    </p:spTree>
    <p:extLst>
      <p:ext uri="{BB962C8B-B14F-4D97-AF65-F5344CB8AC3E}">
        <p14:creationId xmlns:p14="http://schemas.microsoft.com/office/powerpoint/2010/main" val="221570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1"/>
                                        </p:tgtEl>
                                      </p:cBhvr>
                                    </p:animEffect>
                                    <p:set>
                                      <p:cBhvr>
                                        <p:cTn id="10" dur="1" fill="hold">
                                          <p:stCondLst>
                                            <p:cond delay="499"/>
                                          </p:stCondLst>
                                        </p:cTn>
                                        <p:tgtEl>
                                          <p:spTgt spid="13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8">
                                            <p:txEl>
                                              <p:pRg st="0" end="0"/>
                                            </p:txEl>
                                          </p:spTgt>
                                        </p:tgtEl>
                                        <p:attrNameLst>
                                          <p:attrName>style.visibility</p:attrName>
                                        </p:attrNameLst>
                                      </p:cBhvr>
                                      <p:to>
                                        <p:strVal val="visible"/>
                                      </p:to>
                                    </p:set>
                                    <p:animEffect transition="in" filter="fade">
                                      <p:cBhvr>
                                        <p:cTn id="13" dur="500"/>
                                        <p:tgtEl>
                                          <p:spTgt spid="10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8">
                                            <p:txEl>
                                              <p:pRg st="1" end="1"/>
                                            </p:txEl>
                                          </p:spTgt>
                                        </p:tgtEl>
                                        <p:attrNameLst>
                                          <p:attrName>style.visibility</p:attrName>
                                        </p:attrNameLst>
                                      </p:cBhvr>
                                      <p:to>
                                        <p:strVal val="visible"/>
                                      </p:to>
                                    </p:set>
                                    <p:animEffect transition="in" filter="fade">
                                      <p:cBhvr>
                                        <p:cTn id="16" dur="500"/>
                                        <p:tgtEl>
                                          <p:spTgt spid="10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8">
                                            <p:txEl>
                                              <p:pRg st="2" end="2"/>
                                            </p:txEl>
                                          </p:spTgt>
                                        </p:tgtEl>
                                        <p:attrNameLst>
                                          <p:attrName>style.visibility</p:attrName>
                                        </p:attrNameLst>
                                      </p:cBhvr>
                                      <p:to>
                                        <p:strVal val="visible"/>
                                      </p:to>
                                    </p:set>
                                    <p:animEffect transition="in" filter="fade">
                                      <p:cBhvr>
                                        <p:cTn id="21" dur="500"/>
                                        <p:tgtEl>
                                          <p:spTgt spid="108">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8">
                                            <p:txEl>
                                              <p:pRg st="3" end="3"/>
                                            </p:txEl>
                                          </p:spTgt>
                                        </p:tgtEl>
                                        <p:attrNameLst>
                                          <p:attrName>style.visibility</p:attrName>
                                        </p:attrNameLst>
                                      </p:cBhvr>
                                      <p:to>
                                        <p:strVal val="visible"/>
                                      </p:to>
                                    </p:set>
                                    <p:animEffect transition="in" filter="fade">
                                      <p:cBhvr>
                                        <p:cTn id="24" dur="500"/>
                                        <p:tgtEl>
                                          <p:spTgt spid="108">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500"/>
                                        <p:tgtEl>
                                          <p:spTgt spid="1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B3963-A8D8-4AB0-9FA9-2D78CA3A3324}"/>
              </a:ext>
            </a:extLst>
          </p:cNvPr>
          <p:cNvPicPr>
            <a:picLocks noChangeAspect="1"/>
          </p:cNvPicPr>
          <p:nvPr/>
        </p:nvPicPr>
        <p:blipFill>
          <a:blip r:embed="rId2"/>
          <a:stretch>
            <a:fillRect/>
          </a:stretch>
        </p:blipFill>
        <p:spPr>
          <a:xfrm>
            <a:off x="592185" y="2926080"/>
            <a:ext cx="11007630" cy="3714649"/>
          </a:xfrm>
          <a:prstGeom prst="rect">
            <a:avLst/>
          </a:prstGeom>
        </p:spPr>
      </p:pic>
      <p:sp>
        <p:nvSpPr>
          <p:cNvPr id="8" name="Title 1">
            <a:extLst>
              <a:ext uri="{FF2B5EF4-FFF2-40B4-BE49-F238E27FC236}">
                <a16:creationId xmlns:a16="http://schemas.microsoft.com/office/drawing/2014/main" id="{5E649F8A-0897-4AEC-A116-8ED55014DE6F}"/>
              </a:ext>
            </a:extLst>
          </p:cNvPr>
          <p:cNvSpPr>
            <a:spLocks noGrp="1"/>
          </p:cNvSpPr>
          <p:nvPr>
            <p:ph type="title"/>
          </p:nvPr>
        </p:nvSpPr>
        <p:spPr>
          <a:xfrm>
            <a:off x="838200" y="-47464"/>
            <a:ext cx="10515600" cy="805749"/>
          </a:xfrm>
        </p:spPr>
        <p:txBody>
          <a:bodyPr/>
          <a:lstStyle/>
          <a:p>
            <a:r>
              <a:rPr lang="en-US" dirty="0"/>
              <a:t>Why Is Virtualization Useful?</a:t>
            </a:r>
          </a:p>
        </p:txBody>
      </p:sp>
      <p:sp>
        <p:nvSpPr>
          <p:cNvPr id="9" name="Content Placeholder 2">
            <a:extLst>
              <a:ext uri="{FF2B5EF4-FFF2-40B4-BE49-F238E27FC236}">
                <a16:creationId xmlns:a16="http://schemas.microsoft.com/office/drawing/2014/main" id="{0DAA16DA-9713-4821-9FBC-DFEF1C197A47}"/>
              </a:ext>
            </a:extLst>
          </p:cNvPr>
          <p:cNvSpPr txBox="1">
            <a:spLocks/>
          </p:cNvSpPr>
          <p:nvPr/>
        </p:nvSpPr>
        <p:spPr>
          <a:xfrm>
            <a:off x="838200" y="657924"/>
            <a:ext cx="10515600" cy="237102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Server consolidation: </a:t>
            </a:r>
            <a:r>
              <a:rPr lang="en-US" dirty="0"/>
              <a:t>VMs make it easy for the owner of a physical machine to rent that machine to others</a:t>
            </a:r>
          </a:p>
          <a:p>
            <a:r>
              <a:rPr lang="en-US" dirty="0"/>
              <a:t>Cram a bunch of somewhat-busy server apps onto a single physical machine</a:t>
            </a:r>
          </a:p>
          <a:p>
            <a:r>
              <a:rPr lang="en-US" dirty="0"/>
              <a:t>Cheaper than allocating a separate physical server per app</a:t>
            </a:r>
          </a:p>
          <a:p>
            <a:r>
              <a:rPr lang="en-US" dirty="0"/>
              <a:t>Ex: A multi-tenant datacenter like Amazon’s EC2 runs code from multiple parties on a single physical server</a:t>
            </a:r>
          </a:p>
        </p:txBody>
      </p:sp>
    </p:spTree>
    <p:extLst>
      <p:ext uri="{BB962C8B-B14F-4D97-AF65-F5344CB8AC3E}">
        <p14:creationId xmlns:p14="http://schemas.microsoft.com/office/powerpoint/2010/main" val="386335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2B534-6098-47DC-AB1F-EF822F39B4A6}"/>
              </a:ext>
            </a:extLst>
          </p:cNvPr>
          <p:cNvPicPr>
            <a:picLocks noChangeAspect="1"/>
          </p:cNvPicPr>
          <p:nvPr/>
        </p:nvPicPr>
        <p:blipFill>
          <a:blip r:embed="rId2"/>
          <a:stretch>
            <a:fillRect/>
          </a:stretch>
        </p:blipFill>
        <p:spPr>
          <a:xfrm>
            <a:off x="3977088" y="3936915"/>
            <a:ext cx="8214911" cy="2928966"/>
          </a:xfrm>
          <a:prstGeom prst="rect">
            <a:avLst/>
          </a:prstGeom>
        </p:spPr>
      </p:pic>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spTree>
    <p:extLst>
      <p:ext uri="{BB962C8B-B14F-4D97-AF65-F5344CB8AC3E}">
        <p14:creationId xmlns:p14="http://schemas.microsoft.com/office/powerpoint/2010/main" val="1095511992"/>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599960" y="616938"/>
            <a:ext cx="10992080" cy="2005073"/>
          </a:xfrm>
        </p:spPr>
        <p:txBody>
          <a:bodyPr>
            <a:normAutofit/>
          </a:bodyPr>
          <a:lstStyle/>
          <a:p>
            <a:r>
              <a:rPr lang="en-US" sz="3200" dirty="0"/>
              <a:t>Run the VMM as a regular user application atop a host OS</a:t>
            </a:r>
          </a:p>
          <a:p>
            <a:pPr lvl="1"/>
            <a:r>
              <a:rPr lang="en-US" sz="2800" dirty="0"/>
              <a:t>VMM maintains a software-level representation of physical hardware</a:t>
            </a:r>
          </a:p>
          <a:p>
            <a:pPr lvl="1"/>
            <a:r>
              <a:rPr lang="en-US" sz="2800" dirty="0"/>
              <a:t>VMM steps through the instructions in the code of the VM, updating the virtual hardware as necessary</a:t>
            </a:r>
          </a:p>
        </p:txBody>
      </p:sp>
      <p:sp>
        <p:nvSpPr>
          <p:cNvPr id="6" name="Content Placeholder 2">
            <a:extLst>
              <a:ext uri="{FF2B5EF4-FFF2-40B4-BE49-F238E27FC236}">
                <a16:creationId xmlns:a16="http://schemas.microsoft.com/office/drawing/2014/main" id="{F2FC13E4-B3E4-44C3-91BB-BE3DE7D7AA27}"/>
              </a:ext>
            </a:extLst>
          </p:cNvPr>
          <p:cNvSpPr txBox="1">
            <a:spLocks/>
          </p:cNvSpPr>
          <p:nvPr/>
        </p:nvSpPr>
        <p:spPr>
          <a:xfrm>
            <a:off x="599960" y="6312674"/>
            <a:ext cx="11592040" cy="7840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Hosted interpretation used by </a:t>
            </a:r>
            <a:r>
              <a:rPr lang="en-US" sz="3200" dirty="0" err="1"/>
              <a:t>Bochs</a:t>
            </a:r>
            <a:r>
              <a:rPr lang="en-US" sz="3200" dirty="0"/>
              <a:t> (x86) and </a:t>
            </a:r>
            <a:r>
              <a:rPr lang="en-US" sz="3200" dirty="0" err="1"/>
              <a:t>Gemulator</a:t>
            </a:r>
            <a:r>
              <a:rPr lang="en-US" sz="3200" dirty="0"/>
              <a:t> (Atari)</a:t>
            </a:r>
          </a:p>
        </p:txBody>
      </p:sp>
      <p:sp>
        <p:nvSpPr>
          <p:cNvPr id="8" name="TextBox 7">
            <a:extLst>
              <a:ext uri="{FF2B5EF4-FFF2-40B4-BE49-F238E27FC236}">
                <a16:creationId xmlns:a16="http://schemas.microsoft.com/office/drawing/2014/main" id="{C58FAA44-44C5-41D8-B021-40D7FF91F736}"/>
              </a:ext>
            </a:extLst>
          </p:cNvPr>
          <p:cNvSpPr txBox="1"/>
          <p:nvPr/>
        </p:nvSpPr>
        <p:spPr>
          <a:xfrm>
            <a:off x="1919000" y="2441160"/>
            <a:ext cx="8353999" cy="3816429"/>
          </a:xfrm>
          <a:prstGeom prst="rect">
            <a:avLst/>
          </a:prstGeom>
          <a:noFill/>
          <a:ln>
            <a:solidFill>
              <a:schemeClr val="tx1"/>
            </a:solidFill>
          </a:ln>
        </p:spPr>
        <p:txBody>
          <a:bodyPr wrap="square" rtlCol="0">
            <a:spAutoFit/>
          </a:bodyPr>
          <a:lstStyle/>
          <a:p>
            <a:r>
              <a:rPr lang="en-US" sz="2200" dirty="0">
                <a:latin typeface="Consolas" panose="020B0609020204030204" pitchFamily="49" charset="0"/>
                <a:cs typeface="Consolas" panose="020B0609020204030204" pitchFamily="49" charset="0"/>
              </a:rPr>
              <a:t>while(1){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 = fetch(</a:t>
            </a:r>
            <a:r>
              <a:rPr lang="en-US" sz="2200" dirty="0" err="1">
                <a:latin typeface="Consolas" panose="020B0609020204030204" pitchFamily="49" charset="0"/>
                <a:cs typeface="Consolas" panose="020B0609020204030204" pitchFamily="49" charset="0"/>
              </a:rPr>
              <a:t>virtHw.PC</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virtHw.PC</a:t>
            </a:r>
            <a:r>
              <a:rPr lang="en-US" sz="2200" dirty="0">
                <a:latin typeface="Consolas" panose="020B0609020204030204" pitchFamily="49" charset="0"/>
                <a:cs typeface="Consolas" panose="020B0609020204030204" pitchFamily="49" charset="0"/>
              </a:rPr>
              <a:t> += 4;</a:t>
            </a:r>
          </a:p>
          <a:p>
            <a:r>
              <a:rPr lang="en-US" sz="2200" dirty="0">
                <a:latin typeface="Consolas" panose="020B0609020204030204" pitchFamily="49" charset="0"/>
                <a:cs typeface="Consolas" panose="020B0609020204030204" pitchFamily="49" charset="0"/>
              </a:rPr>
              <a:t>    switch(</a:t>
            </a:r>
            <a:r>
              <a:rPr lang="en-US" sz="2200" dirty="0" err="1">
                <a:latin typeface="Consolas" panose="020B0609020204030204" pitchFamily="49" charset="0"/>
                <a:cs typeface="Consolas" panose="020B0609020204030204" pitchFamily="49" charset="0"/>
              </a:rPr>
              <a:t>curr_instr</a:t>
            </a:r>
            <a:r>
              <a:rPr lang="en-US" sz="2200" dirty="0">
                <a:latin typeface="Consolas" panose="020B0609020204030204" pitchFamily="49" charset="0"/>
                <a:cs typeface="Consolas" panose="020B0609020204030204" pitchFamily="49" charset="0"/>
              </a:rPr>
              <a:t>){</a:t>
            </a:r>
          </a:p>
          <a:p>
            <a:r>
              <a:rPr lang="en-US" sz="2200" dirty="0">
                <a:latin typeface="Consolas" panose="020B0609020204030204" pitchFamily="49" charset="0"/>
                <a:cs typeface="Consolas" panose="020B0609020204030204" pitchFamily="49" charset="0"/>
              </a:rPr>
              <a:t>        case ADD:</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int</a:t>
            </a:r>
            <a:r>
              <a:rPr lang="en-US" sz="2200" dirty="0">
                <a:latin typeface="Consolas" panose="020B0609020204030204" pitchFamily="49" charset="0"/>
                <a:cs typeface="Consolas" panose="020B0609020204030204" pitchFamily="49" charset="0"/>
              </a:rPr>
              <a:t> sum =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[curr_instr.reg1];</a:t>
            </a:r>
          </a:p>
          <a:p>
            <a:r>
              <a:rPr lang="en-US" sz="2200" dirty="0">
                <a:latin typeface="Consolas" panose="020B0609020204030204" pitchFamily="49" charset="0"/>
                <a:cs typeface="Consolas" panose="020B0609020204030204" pitchFamily="49" charset="0"/>
              </a:rPr>
              <a:t>            </a:t>
            </a:r>
            <a:r>
              <a:rPr lang="en-US" sz="2200" dirty="0" err="1">
                <a:latin typeface="Consolas" panose="020B0609020204030204" pitchFamily="49" charset="0"/>
                <a:cs typeface="Consolas" panose="020B0609020204030204" pitchFamily="49" charset="0"/>
              </a:rPr>
              <a:t>virtHw.regs</a:t>
            </a:r>
            <a:r>
              <a:rPr lang="en-US" sz="2200" dirty="0">
                <a:latin typeface="Consolas" panose="020B0609020204030204" pitchFamily="49" charset="0"/>
                <a:cs typeface="Consolas" panose="020B0609020204030204" pitchFamily="49" charset="0"/>
              </a:rPr>
              <a:t>[curr_instr.reg0] = sum;</a:t>
            </a:r>
          </a:p>
          <a:p>
            <a:r>
              <a:rPr lang="en-US" sz="2200" dirty="0">
                <a:latin typeface="Consolas" panose="020B0609020204030204" pitchFamily="49" charset="0"/>
                <a:cs typeface="Consolas" panose="020B0609020204030204" pitchFamily="49" charset="0"/>
              </a:rPr>
              <a:t>            break;</a:t>
            </a:r>
          </a:p>
          <a:p>
            <a:r>
              <a:rPr lang="en-US" sz="2200" dirty="0">
                <a:latin typeface="Consolas" panose="020B0609020204030204" pitchFamily="49" charset="0"/>
                <a:cs typeface="Consolas" panose="020B0609020204030204" pitchFamily="49" charset="0"/>
              </a:rPr>
              <a:t>        case SUB:</a:t>
            </a:r>
          </a:p>
          <a:p>
            <a:r>
              <a:rPr lang="en-US" sz="2200" dirty="0">
                <a:latin typeface="Consolas" panose="020B0609020204030204" pitchFamily="49" charset="0"/>
                <a:cs typeface="Consolas" panose="020B0609020204030204" pitchFamily="49" charset="0"/>
              </a:rPr>
              <a:t>            //...etc...</a:t>
            </a:r>
          </a:p>
        </p:txBody>
      </p:sp>
    </p:spTree>
    <p:extLst>
      <p:ext uri="{BB962C8B-B14F-4D97-AF65-F5344CB8AC3E}">
        <p14:creationId xmlns:p14="http://schemas.microsoft.com/office/powerpoint/2010/main" val="68731115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CAEA-E580-4602-878B-F6F56D3BC41B}"/>
              </a:ext>
            </a:extLst>
          </p:cNvPr>
          <p:cNvSpPr>
            <a:spLocks noGrp="1"/>
          </p:cNvSpPr>
          <p:nvPr>
            <p:ph type="title"/>
          </p:nvPr>
        </p:nvSpPr>
        <p:spPr>
          <a:xfrm>
            <a:off x="838200" y="-42504"/>
            <a:ext cx="10515600" cy="780629"/>
          </a:xfrm>
        </p:spPr>
        <p:txBody>
          <a:bodyPr/>
          <a:lstStyle/>
          <a:p>
            <a:r>
              <a:rPr lang="en-US" dirty="0"/>
              <a:t>Hosted Interpretation</a:t>
            </a:r>
          </a:p>
        </p:txBody>
      </p:sp>
      <p:sp>
        <p:nvSpPr>
          <p:cNvPr id="4" name="Content Placeholder 2">
            <a:extLst>
              <a:ext uri="{FF2B5EF4-FFF2-40B4-BE49-F238E27FC236}">
                <a16:creationId xmlns:a16="http://schemas.microsoft.com/office/drawing/2014/main" id="{AA2076C7-B495-471F-9724-01E158B04A62}"/>
              </a:ext>
            </a:extLst>
          </p:cNvPr>
          <p:cNvSpPr>
            <a:spLocks noGrp="1"/>
          </p:cNvSpPr>
          <p:nvPr>
            <p:ph idx="1"/>
          </p:nvPr>
        </p:nvSpPr>
        <p:spPr>
          <a:xfrm>
            <a:off x="231356" y="638978"/>
            <a:ext cx="11854149" cy="6323682"/>
          </a:xfrm>
        </p:spPr>
        <p:txBody>
          <a:bodyPr>
            <a:normAutofit/>
          </a:bodyPr>
          <a:lstStyle/>
          <a:p>
            <a:r>
              <a:rPr lang="en-US" sz="3200" b="1" dirty="0"/>
              <a:t>Good:</a:t>
            </a:r>
            <a:r>
              <a:rPr lang="en-US" sz="3200" dirty="0"/>
              <a:t> Easy to interpose on sensitive operations</a:t>
            </a:r>
          </a:p>
          <a:p>
            <a:pPr lvl="1"/>
            <a:r>
              <a:rPr lang="en-US" sz="2800" dirty="0"/>
              <a:t>The guest OS will want to read and write sensitive registers (e.g., </a:t>
            </a:r>
            <a:r>
              <a:rPr lang="en-US" sz="2800" b="1" dirty="0"/>
              <a:t>%</a:t>
            </a:r>
            <a:r>
              <a:rPr lang="en-US" sz="2800" b="1" dirty="0" err="1"/>
              <a:t>gs</a:t>
            </a:r>
            <a:r>
              <a:rPr lang="en-US" sz="2800" dirty="0"/>
              <a:t>, </a:t>
            </a:r>
            <a:r>
              <a:rPr lang="en-US" sz="2800" b="1" dirty="0"/>
              <a:t>%cr3</a:t>
            </a:r>
            <a:r>
              <a:rPr lang="en-US" sz="2800" dirty="0"/>
              <a:t>), send commands to IO devices (e.g., </a:t>
            </a:r>
            <a:r>
              <a:rPr lang="en-US" sz="2800" b="1" dirty="0" err="1"/>
              <a:t>inb</a:t>
            </a:r>
            <a:r>
              <a:rPr lang="en-US" sz="2800" dirty="0"/>
              <a:t>), etc.</a:t>
            </a:r>
          </a:p>
          <a:p>
            <a:pPr lvl="1"/>
            <a:r>
              <a:rPr lang="en-US" sz="2800" dirty="0"/>
              <a:t>The interpreter can handle sensitive operations according to a policy</a:t>
            </a:r>
          </a:p>
          <a:p>
            <a:pPr lvl="2"/>
            <a:r>
              <a:rPr lang="en-US" sz="2800" dirty="0"/>
              <a:t>Ex: All VM disk IO is redirected to backing files in the host OS</a:t>
            </a:r>
          </a:p>
          <a:p>
            <a:pPr lvl="2"/>
            <a:r>
              <a:rPr lang="en-US" sz="2800" dirty="0"/>
              <a:t>Ex: VM cannot access the network at all, or can only access a predefined set of remote IP addresses</a:t>
            </a:r>
          </a:p>
          <a:p>
            <a:r>
              <a:rPr lang="en-US" sz="3200" b="1" dirty="0"/>
              <a:t>Good:</a:t>
            </a:r>
            <a:r>
              <a:rPr lang="en-US" sz="3200" dirty="0"/>
              <a:t> Provides “complete” isolation (no guest instruction is directly executed on host hardware)</a:t>
            </a:r>
          </a:p>
          <a:p>
            <a:r>
              <a:rPr lang="en-US" sz="3200" b="1" dirty="0"/>
              <a:t>Good:</a:t>
            </a:r>
            <a:r>
              <a:rPr lang="en-US" sz="3200" dirty="0"/>
              <a:t> Virtual ISA can be different than the physical ISA</a:t>
            </a:r>
          </a:p>
          <a:p>
            <a:r>
              <a:rPr lang="en-US" sz="3200" b="1" dirty="0"/>
              <a:t>Bad:</a:t>
            </a:r>
            <a:r>
              <a:rPr lang="en-US" sz="3200" dirty="0"/>
              <a:t> Accurately emulating a modern processor is difficult</a:t>
            </a:r>
          </a:p>
          <a:p>
            <a:r>
              <a:rPr lang="en-US" sz="3200" b="1" dirty="0"/>
              <a:t>Bad:</a:t>
            </a:r>
            <a:r>
              <a:rPr lang="en-US" sz="3200" dirty="0"/>
              <a:t> Interpretation is slow! [Ex: </a:t>
            </a:r>
            <a:r>
              <a:rPr lang="en-US" sz="3200" dirty="0" err="1"/>
              <a:t>Bochs</a:t>
            </a:r>
            <a:r>
              <a:rPr lang="en-US" sz="3200" dirty="0"/>
              <a:t> is 2x—3x slower than direct execution]</a:t>
            </a:r>
          </a:p>
          <a:p>
            <a:endParaRPr lang="en-US" sz="3200" dirty="0"/>
          </a:p>
        </p:txBody>
      </p:sp>
    </p:spTree>
    <p:extLst>
      <p:ext uri="{BB962C8B-B14F-4D97-AF65-F5344CB8AC3E}">
        <p14:creationId xmlns:p14="http://schemas.microsoft.com/office/powerpoint/2010/main" val="32959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4816-35B8-48C3-8252-F9AAA3C63D96}"/>
              </a:ext>
            </a:extLst>
          </p:cNvPr>
          <p:cNvSpPr>
            <a:spLocks noGrp="1"/>
          </p:cNvSpPr>
          <p:nvPr>
            <p:ph type="title"/>
          </p:nvPr>
        </p:nvSpPr>
        <p:spPr>
          <a:xfrm>
            <a:off x="838200" y="1215603"/>
            <a:ext cx="10515600" cy="4426794"/>
          </a:xfrm>
        </p:spPr>
        <p:txBody>
          <a:bodyPr>
            <a:normAutofit/>
          </a:bodyPr>
          <a:lstStyle/>
          <a:p>
            <a:r>
              <a:rPr lang="en-US" sz="6000" dirty="0"/>
              <a:t>What If We Assume That The Virtual ISA Is The Same As The Physical ISA?</a:t>
            </a:r>
          </a:p>
        </p:txBody>
      </p:sp>
    </p:spTree>
    <p:extLst>
      <p:ext uri="{BB962C8B-B14F-4D97-AF65-F5344CB8AC3E}">
        <p14:creationId xmlns:p14="http://schemas.microsoft.com/office/powerpoint/2010/main" val="546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01EB67-4573-49D0-A7AD-0DA60BFE862B}"/>
              </a:ext>
            </a:extLst>
          </p:cNvPr>
          <p:cNvSpPr/>
          <p:nvPr/>
        </p:nvSpPr>
        <p:spPr>
          <a:xfrm>
            <a:off x="0" y="1828800"/>
            <a:ext cx="12192000" cy="628321"/>
          </a:xfrm>
          <a:prstGeom prst="rect">
            <a:avLst/>
          </a:prstGeom>
          <a:solidFill>
            <a:srgbClr val="00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62917-8EA4-4718-B5E1-FB0B225A87B8}"/>
              </a:ext>
            </a:extLst>
          </p:cNvPr>
          <p:cNvSpPr>
            <a:spLocks noGrp="1"/>
          </p:cNvSpPr>
          <p:nvPr>
            <p:ph type="title"/>
          </p:nvPr>
        </p:nvSpPr>
        <p:spPr>
          <a:xfrm>
            <a:off x="670652" y="23600"/>
            <a:ext cx="10850696" cy="1325563"/>
          </a:xfrm>
        </p:spPr>
        <p:txBody>
          <a:bodyPr/>
          <a:lstStyle/>
          <a:p>
            <a:r>
              <a:rPr lang="en-US" dirty="0"/>
              <a:t>How Can We Implement Virtualization?</a:t>
            </a:r>
          </a:p>
        </p:txBody>
      </p:sp>
      <p:sp>
        <p:nvSpPr>
          <p:cNvPr id="3" name="Content Placeholder 2">
            <a:extLst>
              <a:ext uri="{FF2B5EF4-FFF2-40B4-BE49-F238E27FC236}">
                <a16:creationId xmlns:a16="http://schemas.microsoft.com/office/drawing/2014/main" id="{D129E715-802C-4B9C-AEA7-FE4CDE6C252C}"/>
              </a:ext>
            </a:extLst>
          </p:cNvPr>
          <p:cNvSpPr>
            <a:spLocks noGrp="1"/>
          </p:cNvSpPr>
          <p:nvPr>
            <p:ph idx="1"/>
          </p:nvPr>
        </p:nvSpPr>
        <p:spPr>
          <a:xfrm>
            <a:off x="838200" y="1142575"/>
            <a:ext cx="10515600" cy="3076883"/>
          </a:xfrm>
        </p:spPr>
        <p:txBody>
          <a:bodyPr>
            <a:normAutofit/>
          </a:bodyPr>
          <a:lstStyle/>
          <a:p>
            <a:r>
              <a:rPr lang="en-US" sz="4000" dirty="0">
                <a:latin typeface="Segoe UI" panose="020B0502040204020203" pitchFamily="34" charset="0"/>
                <a:cs typeface="Segoe UI" panose="020B0502040204020203" pitchFamily="34" charset="0"/>
              </a:rPr>
              <a:t>Hosted Interpretation</a:t>
            </a:r>
          </a:p>
          <a:p>
            <a:r>
              <a:rPr lang="en-US" sz="4000" dirty="0">
                <a:latin typeface="Segoe UI" panose="020B0502040204020203" pitchFamily="34" charset="0"/>
                <a:cs typeface="Segoe UI" panose="020B0502040204020203" pitchFamily="34" charset="0"/>
              </a:rPr>
              <a:t>Popek-Goldberg VMMs</a:t>
            </a:r>
          </a:p>
          <a:p>
            <a:r>
              <a:rPr lang="en-US" sz="4000" dirty="0">
                <a:latin typeface="Segoe UI" panose="020B0502040204020203" pitchFamily="34" charset="0"/>
                <a:cs typeface="Segoe UI" panose="020B0502040204020203" pitchFamily="34" charset="0"/>
              </a:rPr>
              <a:t>Dynamic Binary Translation</a:t>
            </a:r>
          </a:p>
          <a:p>
            <a:r>
              <a:rPr lang="en-US" sz="4000" dirty="0">
                <a:latin typeface="Segoe UI" panose="020B0502040204020203" pitchFamily="34" charset="0"/>
                <a:cs typeface="Segoe UI" panose="020B0502040204020203" pitchFamily="34" charset="0"/>
              </a:rPr>
              <a:t>Hardware-assisted virtualization</a:t>
            </a:r>
          </a:p>
        </p:txBody>
      </p:sp>
      <p:pic>
        <p:nvPicPr>
          <p:cNvPr id="9" name="Picture 8">
            <a:extLst>
              <a:ext uri="{FF2B5EF4-FFF2-40B4-BE49-F238E27FC236}">
                <a16:creationId xmlns:a16="http://schemas.microsoft.com/office/drawing/2014/main" id="{47FF404B-C8BB-44C4-8D96-AB1108E10D3F}"/>
              </a:ext>
            </a:extLst>
          </p:cNvPr>
          <p:cNvPicPr>
            <a:picLocks noChangeAspect="1"/>
          </p:cNvPicPr>
          <p:nvPr/>
        </p:nvPicPr>
        <p:blipFill>
          <a:blip r:embed="rId2"/>
          <a:stretch>
            <a:fillRect/>
          </a:stretch>
        </p:blipFill>
        <p:spPr>
          <a:xfrm>
            <a:off x="2354513" y="4219458"/>
            <a:ext cx="9752233" cy="2438059"/>
          </a:xfrm>
          <a:prstGeom prst="rect">
            <a:avLst/>
          </a:prstGeom>
        </p:spPr>
      </p:pic>
    </p:spTree>
    <p:extLst>
      <p:ext uri="{BB962C8B-B14F-4D97-AF65-F5344CB8AC3E}">
        <p14:creationId xmlns:p14="http://schemas.microsoft.com/office/powerpoint/2010/main" val="1548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25686</TotalTime>
  <Words>3477</Words>
  <Application>Microsoft Office PowerPoint</Application>
  <PresentationFormat>Widescreen</PresentationFormat>
  <Paragraphs>583</Paragraphs>
  <Slides>34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Consolas</vt:lpstr>
      <vt:lpstr>Roboto</vt:lpstr>
      <vt:lpstr>Segoe UI</vt:lpstr>
      <vt:lpstr>Segoe UI Light</vt:lpstr>
      <vt:lpstr>Office Theme</vt:lpstr>
      <vt:lpstr>Virtualization</vt:lpstr>
      <vt:lpstr>The Challenge</vt:lpstr>
      <vt:lpstr>Why Is Virtualization Useful?</vt:lpstr>
      <vt:lpstr>Why Is Virtualization Useful?</vt:lpstr>
      <vt:lpstr>How Can We Implement Virtualization?</vt:lpstr>
      <vt:lpstr>Hosted Interpretation</vt:lpstr>
      <vt:lpstr>Hosted Interpretation</vt:lpstr>
      <vt:lpstr>What If We Assume That The Virtual ISA Is The Same As The Physical ISA?</vt:lpstr>
      <vt:lpstr>How Can We Implement Virtualization?</vt:lpstr>
      <vt:lpstr>Popek and Goldberg: Terminology</vt:lpstr>
      <vt:lpstr>Does x86 support Popek-Goldberg virtualization?</vt:lpstr>
      <vt:lpstr>PowerPoint Presentation</vt:lpstr>
      <vt:lpstr>PowerPoint Presentation</vt:lpstr>
      <vt:lpstr>PowerPoint Presentation</vt:lpstr>
      <vt:lpstr>There’s another problem . . .</vt:lpstr>
      <vt:lpstr>PowerPoint Presentation</vt:lpstr>
      <vt:lpstr>The x86 push instruction was not PG-virtualizable!</vt:lpstr>
      <vt:lpstr>The x86 pushf/popf instructions weren’t PG-virtualizable!</vt:lpstr>
      <vt:lpstr>How Can We Implement Virtualization?</vt:lpstr>
      <vt:lpstr>Dynamic Translation</vt:lpstr>
      <vt:lpstr>Emo kid’s problem is still unsolved!</vt:lpstr>
      <vt:lpstr>How Can We Implement Virtualization?</vt:lpstr>
      <vt:lpstr>Intel VT-x</vt:lpstr>
      <vt:lpstr>PowerPoint Presentation</vt:lpstr>
      <vt:lpstr>Virtualizing the MMU</vt:lpstr>
      <vt:lpstr>Intel VT-x EPT</vt:lpstr>
      <vt:lpstr>Handling a TLB miss on an EPT processor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9315</cp:revision>
  <dcterms:created xsi:type="dcterms:W3CDTF">2017-01-17T01:11:39Z</dcterms:created>
  <dcterms:modified xsi:type="dcterms:W3CDTF">2019-04-29T14:58:30Z</dcterms:modified>
</cp:coreProperties>
</file>