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64" r:id="rId4"/>
    <p:sldId id="258" r:id="rId5"/>
    <p:sldId id="271" r:id="rId6"/>
    <p:sldId id="259" r:id="rId7"/>
    <p:sldId id="275" r:id="rId8"/>
    <p:sldId id="280" r:id="rId9"/>
    <p:sldId id="276" r:id="rId10"/>
    <p:sldId id="315" r:id="rId11"/>
    <p:sldId id="317" r:id="rId12"/>
    <p:sldId id="320" r:id="rId13"/>
    <p:sldId id="312" r:id="rId14"/>
    <p:sldId id="266" r:id="rId15"/>
    <p:sldId id="304" r:id="rId16"/>
    <p:sldId id="306" r:id="rId17"/>
    <p:sldId id="305" r:id="rId18"/>
    <p:sldId id="281" r:id="rId19"/>
    <p:sldId id="283" r:id="rId20"/>
    <p:sldId id="284" r:id="rId21"/>
    <p:sldId id="285" r:id="rId22"/>
    <p:sldId id="286" r:id="rId23"/>
    <p:sldId id="288" r:id="rId24"/>
    <p:sldId id="321" r:id="rId25"/>
    <p:sldId id="289" r:id="rId26"/>
    <p:sldId id="290" r:id="rId27"/>
    <p:sldId id="291" r:id="rId28"/>
    <p:sldId id="292" r:id="rId29"/>
    <p:sldId id="293" r:id="rId30"/>
    <p:sldId id="322" r:id="rId31"/>
    <p:sldId id="324" r:id="rId32"/>
    <p:sldId id="325" r:id="rId33"/>
    <p:sldId id="326" r:id="rId34"/>
    <p:sldId id="327" r:id="rId35"/>
    <p:sldId id="328" r:id="rId36"/>
    <p:sldId id="287" r:id="rId37"/>
    <p:sldId id="309" r:id="rId38"/>
    <p:sldId id="331" r:id="rId39"/>
    <p:sldId id="33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5BFFC8"/>
    <a:srgbClr val="B7F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59" autoAdjust="0"/>
  </p:normalViewPr>
  <p:slideViewPr>
    <p:cSldViewPr snapToGrid="0">
      <p:cViewPr varScale="1">
        <p:scale>
          <a:sx n="49" d="100"/>
          <a:sy n="49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0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1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32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3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3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69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95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6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6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[References: http://www.cs.tufts.edu/comp/181/x64_cheatsheet.pdf</a:t>
            </a:r>
          </a:p>
          <a:p>
            <a:r>
              <a:rPr lang="en-US" dirty="0"/>
              <a:t>                    https://www.felixcloutier.com/x86/jmp]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00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75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82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3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6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cmpq</a:t>
            </a:r>
            <a:r>
              <a:rPr lang="en-US" dirty="0"/>
              <a:t> instruction has to perform an arithmetic operation to determine which condition flags to set. So, the conditions flags can’t be tested by the </a:t>
            </a:r>
            <a:r>
              <a:rPr lang="en-US" dirty="0" err="1"/>
              <a:t>jz</a:t>
            </a:r>
            <a:r>
              <a:rPr lang="en-US" dirty="0"/>
              <a:t> instruction until the end of the cycle in which the </a:t>
            </a:r>
            <a:r>
              <a:rPr lang="en-US" dirty="0" err="1"/>
              <a:t>cmpq</a:t>
            </a:r>
            <a:r>
              <a:rPr lang="en-US" dirty="0"/>
              <a:t> instruction executes. The reason is that the output of the </a:t>
            </a:r>
            <a:r>
              <a:rPr lang="en-US" dirty="0" err="1"/>
              <a:t>cmpq</a:t>
            </a:r>
            <a:r>
              <a:rPr lang="en-US" dirty="0"/>
              <a:t> has to travel along the wire that goes from the ALU to the “conditions” 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9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 that in </a:t>
            </a:r>
            <a:r>
              <a:rPr lang="en-US" dirty="0" err="1"/>
              <a:t>movsb</a:t>
            </a:r>
            <a:r>
              <a:rPr lang="en-US" dirty="0"/>
              <a:t>, the source and destination pointers are hardcoded into the instruction itself.]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V was one of the first 	commercial versions of the Unix operating system. The design of Unix was extremely influential on subsequent operating systems like Linux. [Reference: https://en.wikipedia.org/wiki/UNIX_System_V]</a:t>
            </a:r>
          </a:p>
          <a:p>
            <a:endParaRPr lang="en-US" dirty="0"/>
          </a:p>
          <a:p>
            <a:r>
              <a:rPr lang="en-US" dirty="0"/>
              <a:t>Note that, if a stack-passed integer argument is smaller than 64 bits, the argument is rounded up to 64-bits in size before being placed on the stack.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look at the bottom of the diagram, we see that the first six arguments for the </a:t>
            </a:r>
            <a:r>
              <a:rPr lang="en-US" dirty="0" err="1"/>
              <a:t>callee</a:t>
            </a:r>
            <a:r>
              <a:rPr lang="en-US" dirty="0"/>
              <a:t> are stored in %</a:t>
            </a:r>
            <a:r>
              <a:rPr lang="en-US" dirty="0" err="1"/>
              <a:t>rdi</a:t>
            </a:r>
            <a:r>
              <a:rPr lang="en-US" dirty="0"/>
              <a:t>, %</a:t>
            </a:r>
            <a:r>
              <a:rPr lang="en-US" dirty="0" err="1"/>
              <a:t>rsi</a:t>
            </a:r>
            <a:r>
              <a:rPr lang="en-US" dirty="0"/>
              <a:t>, %</a:t>
            </a:r>
            <a:r>
              <a:rPr lang="en-US" dirty="0" err="1"/>
              <a:t>rdx</a:t>
            </a:r>
            <a:r>
              <a:rPr lang="en-US" dirty="0"/>
              <a:t>, and so on. This is why these registers are *caller* saved---the caller has to stash the old values in these registers before using the registers to pass arguments to the </a:t>
            </a:r>
            <a:r>
              <a:rPr lang="en-US" dirty="0" err="1"/>
              <a:t>callee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7770" y="1122363"/>
            <a:ext cx="7124700" cy="2387600"/>
          </a:xfrm>
        </p:spPr>
        <p:txBody>
          <a:bodyPr>
            <a:normAutofit/>
          </a:bodyPr>
          <a:lstStyle/>
          <a:p>
            <a:r>
              <a:rPr lang="en-US" b="1" dirty="0"/>
              <a:t>Processor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7770" y="3602038"/>
            <a:ext cx="71247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CS 161: Lecture 1</a:t>
            </a:r>
          </a:p>
          <a:p>
            <a:r>
              <a:rPr lang="en-US" sz="4800" dirty="0"/>
              <a:t>1/28/19</a:t>
            </a:r>
          </a:p>
        </p:txBody>
      </p:sp>
      <p:pic>
        <p:nvPicPr>
          <p:cNvPr id="1026" name="Picture 2" descr="http://media.pixcove.com/G/4/0/Sagrada-Famlia-Buildings-Architecture-Architectur-7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6FA0-5CF7-4509-B372-73FEE4A1D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285"/>
            <a:ext cx="10515600" cy="766047"/>
          </a:xfrm>
        </p:spPr>
        <p:txBody>
          <a:bodyPr/>
          <a:lstStyle/>
          <a:p>
            <a:r>
              <a:rPr lang="en-US" dirty="0"/>
              <a:t>x86-64: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43A5-6174-4A86-90C6-118ACBA07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88" y="642552"/>
            <a:ext cx="11162037" cy="6227805"/>
          </a:xfrm>
        </p:spPr>
        <p:txBody>
          <a:bodyPr>
            <a:normAutofit/>
          </a:bodyPr>
          <a:lstStyle/>
          <a:p>
            <a:r>
              <a:rPr lang="en-US" sz="3600" dirty="0"/>
              <a:t>16 general-purpose integer registers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rbp</a:t>
            </a:r>
            <a:r>
              <a:rPr lang="en-US" sz="3200" dirty="0"/>
              <a:t>: break pointer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rsp</a:t>
            </a:r>
            <a:r>
              <a:rPr lang="en-US" sz="3200" dirty="0"/>
              <a:t>: stack pointer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rax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rbx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rcx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rdx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rsi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rdi</a:t>
            </a:r>
            <a:r>
              <a:rPr lang="en-US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%r8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%r9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%r10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%r11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%r12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%r13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%r14</a:t>
            </a:r>
            <a:r>
              <a:rPr lang="pt-BR" sz="3200" dirty="0"/>
              <a:t>, </a:t>
            </a:r>
            <a:r>
              <a:rPr lang="pt-BR" sz="3200" dirty="0">
                <a:latin typeface="Consolas" panose="020B0609020204030204" pitchFamily="49" charset="0"/>
              </a:rPr>
              <a:t>%r15</a:t>
            </a:r>
            <a:r>
              <a:rPr lang="pt-BR" sz="3200" dirty="0"/>
              <a:t>: </a:t>
            </a:r>
            <a:r>
              <a:rPr lang="en-US" sz="3200" dirty="0"/>
              <a:t>used for various purposes</a:t>
            </a:r>
          </a:p>
          <a:p>
            <a:r>
              <a:rPr lang="en-US" sz="3600" dirty="0">
                <a:latin typeface="Consolas" panose="020B0609020204030204" pitchFamily="49" charset="0"/>
              </a:rPr>
              <a:t>%rip</a:t>
            </a:r>
            <a:r>
              <a:rPr lang="en-US" sz="3600" dirty="0"/>
              <a:t>: instruction pointer (i.e., holds the address of the next instruction to execute)</a:t>
            </a:r>
          </a:p>
          <a:p>
            <a:pPr lvl="1"/>
            <a:r>
              <a:rPr lang="en-US" sz="3200" dirty="0"/>
              <a:t>Incremented or decremented by more than one instruction during jumps, function calls/returns</a:t>
            </a:r>
          </a:p>
          <a:p>
            <a:r>
              <a:rPr lang="en-US" sz="3600" dirty="0"/>
              <a:t>Various special-purpose registers like: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%cr3</a:t>
            </a:r>
            <a:r>
              <a:rPr lang="en-US" sz="3200" dirty="0"/>
              <a:t>: the page table pointer</a:t>
            </a:r>
          </a:p>
          <a:p>
            <a:pPr lvl="1"/>
            <a:r>
              <a:rPr lang="en-US" sz="3200" dirty="0">
                <a:latin typeface="Consolas" panose="020B0609020204030204" pitchFamily="49" charset="0"/>
              </a:rPr>
              <a:t>%xmm0—%xmm15</a:t>
            </a:r>
            <a:r>
              <a:rPr lang="en-US" sz="3200" dirty="0"/>
              <a:t>: floating point registers</a:t>
            </a:r>
          </a:p>
        </p:txBody>
      </p:sp>
    </p:spTree>
    <p:extLst>
      <p:ext uri="{BB962C8B-B14F-4D97-AF65-F5344CB8AC3E}">
        <p14:creationId xmlns:p14="http://schemas.microsoft.com/office/powerpoint/2010/main" val="29137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92028-E756-44E2-878C-CAF99A058439}"/>
              </a:ext>
            </a:extLst>
          </p:cNvPr>
          <p:cNvSpPr txBox="1"/>
          <p:nvPr/>
        </p:nvSpPr>
        <p:spPr>
          <a:xfrm>
            <a:off x="358348" y="2261290"/>
            <a:ext cx="6895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foo(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a,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b,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c,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d, 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e,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g,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h){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local0 = a*b*c;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local1 = d*e*f;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return local0 - local1;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29AF57-AEE5-4C38-B969-AD9EB2F1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786"/>
            <a:ext cx="10515600" cy="815549"/>
          </a:xfrm>
        </p:spPr>
        <p:txBody>
          <a:bodyPr/>
          <a:lstStyle/>
          <a:p>
            <a:r>
              <a:rPr lang="en-US" dirty="0"/>
              <a:t>x86-64: System V Calling Convention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779824-967A-49D1-A9C9-A8B927D3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8" y="580765"/>
            <a:ext cx="11883081" cy="161874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Simplest case: </a:t>
            </a:r>
            <a:r>
              <a:rPr lang="en-US" sz="3200" dirty="0" err="1"/>
              <a:t>callee</a:t>
            </a:r>
            <a:r>
              <a:rPr lang="en-US" sz="3200" dirty="0"/>
              <a:t> </a:t>
            </a:r>
            <a:r>
              <a:rPr lang="en-US" sz="3200" dirty="0" err="1"/>
              <a:t>arguments+retval</a:t>
            </a:r>
            <a:r>
              <a:rPr lang="en-US" sz="3200" dirty="0"/>
              <a:t> are integers or pointers</a:t>
            </a:r>
          </a:p>
          <a:p>
            <a:pPr lvl="1"/>
            <a:r>
              <a:rPr lang="en-US" sz="2800" dirty="0"/>
              <a:t>Caller stores first six arguments in </a:t>
            </a:r>
            <a:r>
              <a:rPr lang="pt-BR" sz="2800" dirty="0">
                <a:latin typeface="Consolas" panose="020B0609020204030204" pitchFamily="49" charset="0"/>
              </a:rPr>
              <a:t>%rdi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%rsi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%rdx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%rcx</a:t>
            </a:r>
            <a:r>
              <a:rPr lang="pt-BR" sz="2800" dirty="0"/>
              <a:t>, </a:t>
            </a:r>
            <a:r>
              <a:rPr lang="pt-BR" sz="2800" dirty="0">
                <a:latin typeface="Consolas" panose="020B0609020204030204" pitchFamily="49" charset="0"/>
              </a:rPr>
              <a:t>%r8</a:t>
            </a:r>
            <a:r>
              <a:rPr lang="pt-BR" sz="2800" dirty="0"/>
              <a:t>, and </a:t>
            </a:r>
            <a:r>
              <a:rPr lang="pt-BR" sz="2800" dirty="0">
                <a:latin typeface="Consolas" panose="020B0609020204030204" pitchFamily="49" charset="0"/>
              </a:rPr>
              <a:t>%r9</a:t>
            </a:r>
          </a:p>
          <a:p>
            <a:pPr lvl="1"/>
            <a:r>
              <a:rPr lang="pt-BR" sz="2800" dirty="0"/>
              <a:t>Remaining arguments are passed via the stack</a:t>
            </a:r>
          </a:p>
          <a:p>
            <a:pPr lvl="1"/>
            <a:r>
              <a:rPr lang="pt-BR" sz="2800" dirty="0"/>
              <a:t>Callee places return value in </a:t>
            </a:r>
            <a:r>
              <a:rPr lang="pt-BR" sz="2800" dirty="0">
                <a:latin typeface="Consolas" panose="020B0609020204030204" pitchFamily="49" charset="0"/>
              </a:rPr>
              <a:t>%rax</a:t>
            </a:r>
          </a:p>
          <a:p>
            <a:pPr lvl="1"/>
            <a:endParaRPr lang="en-US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9BB7A7-C71C-4502-A8E8-00C736808B07}"/>
              </a:ext>
            </a:extLst>
          </p:cNvPr>
          <p:cNvGrpSpPr/>
          <p:nvPr/>
        </p:nvGrpSpPr>
        <p:grpSpPr>
          <a:xfrm>
            <a:off x="458620" y="5918880"/>
            <a:ext cx="6708308" cy="911118"/>
            <a:chOff x="458620" y="5918880"/>
            <a:chExt cx="6708308" cy="9111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77AC46-BEEB-4F0E-94A8-B96AE3EE72B7}"/>
                </a:ext>
              </a:extLst>
            </p:cNvPr>
            <p:cNvSpPr/>
            <p:nvPr/>
          </p:nvSpPr>
          <p:spPr>
            <a:xfrm>
              <a:off x="46955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C3EA3-E97C-4A02-B53A-1930907CD3C4}"/>
                </a:ext>
              </a:extLst>
            </p:cNvPr>
            <p:cNvSpPr/>
            <p:nvPr/>
          </p:nvSpPr>
          <p:spPr>
            <a:xfrm>
              <a:off x="161873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44339-96DF-4F0E-A055-8D8AF714B44E}"/>
                </a:ext>
              </a:extLst>
            </p:cNvPr>
            <p:cNvSpPr/>
            <p:nvPr/>
          </p:nvSpPr>
          <p:spPr>
            <a:xfrm>
              <a:off x="276791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B20FCF-3669-4983-9BEA-BC516DEF4785}"/>
                </a:ext>
              </a:extLst>
            </p:cNvPr>
            <p:cNvSpPr/>
            <p:nvPr/>
          </p:nvSpPr>
          <p:spPr>
            <a:xfrm>
              <a:off x="391709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F358F0-2748-4E0C-A12A-65247EF32E50}"/>
                </a:ext>
              </a:extLst>
            </p:cNvPr>
            <p:cNvSpPr/>
            <p:nvPr/>
          </p:nvSpPr>
          <p:spPr>
            <a:xfrm>
              <a:off x="506627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2B473A-3629-4D88-9711-49934142554D}"/>
                </a:ext>
              </a:extLst>
            </p:cNvPr>
            <p:cNvSpPr/>
            <p:nvPr/>
          </p:nvSpPr>
          <p:spPr>
            <a:xfrm>
              <a:off x="6215457" y="5918880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f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D9C1EF-ADBF-426E-A640-C1EF23D3BE51}"/>
                </a:ext>
              </a:extLst>
            </p:cNvPr>
            <p:cNvSpPr/>
            <p:nvPr/>
          </p:nvSpPr>
          <p:spPr>
            <a:xfrm>
              <a:off x="458620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%rdi</a:t>
              </a:r>
              <a:endParaRPr lang="en-US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2640C6-A45E-4CE5-90C7-32D976866121}"/>
                </a:ext>
              </a:extLst>
            </p:cNvPr>
            <p:cNvSpPr/>
            <p:nvPr/>
          </p:nvSpPr>
          <p:spPr>
            <a:xfrm>
              <a:off x="1609223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%rsi</a:t>
              </a:r>
              <a:endParaRPr lang="en-US" sz="2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A7F24E-6577-42E9-A176-E7D63296EFBE}"/>
                </a:ext>
              </a:extLst>
            </p:cNvPr>
            <p:cNvSpPr/>
            <p:nvPr/>
          </p:nvSpPr>
          <p:spPr>
            <a:xfrm>
              <a:off x="2759826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%rdx</a:t>
              </a:r>
              <a:endParaRPr lang="en-US" sz="2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A8348B-7640-46A5-ADC4-E066722F9F67}"/>
                </a:ext>
              </a:extLst>
            </p:cNvPr>
            <p:cNvSpPr/>
            <p:nvPr/>
          </p:nvSpPr>
          <p:spPr>
            <a:xfrm>
              <a:off x="3904739" y="6306776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%rcx</a:t>
              </a:r>
              <a:endParaRPr lang="en-US" sz="2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317F8-DA05-47E7-A163-F82CC859ADC4}"/>
                </a:ext>
              </a:extLst>
            </p:cNvPr>
            <p:cNvSpPr/>
            <p:nvPr/>
          </p:nvSpPr>
          <p:spPr>
            <a:xfrm>
              <a:off x="5150441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%r8</a:t>
              </a:r>
              <a:endParaRPr lang="en-US" sz="2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52E105-4D13-4672-BAD2-BB08611E1EB9}"/>
                </a:ext>
              </a:extLst>
            </p:cNvPr>
            <p:cNvSpPr/>
            <p:nvPr/>
          </p:nvSpPr>
          <p:spPr>
            <a:xfrm>
              <a:off x="6303104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%r9</a:t>
              </a:r>
              <a:endParaRPr lang="en-US" sz="2800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BB3C24-09B2-4961-ACF4-512E42671F95}"/>
              </a:ext>
            </a:extLst>
          </p:cNvPr>
          <p:cNvCxnSpPr/>
          <p:nvPr/>
        </p:nvCxnSpPr>
        <p:spPr>
          <a:xfrm>
            <a:off x="0" y="219533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B245E1-2ABC-4DEA-8FF2-9E544BACD69A}"/>
              </a:ext>
            </a:extLst>
          </p:cNvPr>
          <p:cNvGrpSpPr/>
          <p:nvPr/>
        </p:nvGrpSpPr>
        <p:grpSpPr>
          <a:xfrm>
            <a:off x="7735322" y="2434283"/>
            <a:ext cx="4436094" cy="3731744"/>
            <a:chOff x="7735322" y="2434283"/>
            <a:chExt cx="4436094" cy="37317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7F8F8-7E51-426A-B059-857A7BD39092}"/>
                </a:ext>
              </a:extLst>
            </p:cNvPr>
            <p:cNvSpPr/>
            <p:nvPr/>
          </p:nvSpPr>
          <p:spPr>
            <a:xfrm>
              <a:off x="7735323" y="3657601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0CA9BE-8F96-4E2B-83C8-CDC222BA4980}"/>
                </a:ext>
              </a:extLst>
            </p:cNvPr>
            <p:cNvSpPr/>
            <p:nvPr/>
          </p:nvSpPr>
          <p:spPr>
            <a:xfrm>
              <a:off x="7735323" y="3163328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471E7B-C4FA-4F58-86AC-C1A0DA7B5D9D}"/>
                </a:ext>
              </a:extLst>
            </p:cNvPr>
            <p:cNvSpPr/>
            <p:nvPr/>
          </p:nvSpPr>
          <p:spPr>
            <a:xfrm>
              <a:off x="7735322" y="415187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return 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addr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1477B7-9A71-4F53-B4F8-87FBABB943F0}"/>
                </a:ext>
              </a:extLst>
            </p:cNvPr>
            <p:cNvSpPr/>
            <p:nvPr/>
          </p:nvSpPr>
          <p:spPr>
            <a:xfrm>
              <a:off x="7735322" y="464615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saved %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rbp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42014C-45C4-45B4-B0AE-177660453A78}"/>
                </a:ext>
              </a:extLst>
            </p:cNvPr>
            <p:cNvSpPr/>
            <p:nvPr/>
          </p:nvSpPr>
          <p:spPr>
            <a:xfrm>
              <a:off x="7735322" y="5140420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043369-C063-4E9F-9850-70C9335BD3B2}"/>
                </a:ext>
              </a:extLst>
            </p:cNvPr>
            <p:cNvSpPr/>
            <p:nvPr/>
          </p:nvSpPr>
          <p:spPr>
            <a:xfrm>
              <a:off x="7735322" y="5634693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FC84D1-47D4-435A-B57B-EB4F2A050C2F}"/>
                </a:ext>
              </a:extLst>
            </p:cNvPr>
            <p:cNvSpPr/>
            <p:nvPr/>
          </p:nvSpPr>
          <p:spPr>
            <a:xfrm>
              <a:off x="11082656" y="558125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%rsp</a:t>
              </a:r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8BA84-73D5-48B6-82CB-1456F9EF4195}"/>
                </a:ext>
              </a:extLst>
            </p:cNvPr>
            <p:cNvSpPr/>
            <p:nvPr/>
          </p:nvSpPr>
          <p:spPr>
            <a:xfrm>
              <a:off x="11069577" y="460090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%rbp</a:t>
              </a:r>
              <a:endParaRPr lang="en-US" sz="32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0B8811F-BEA9-4038-B17D-A27DFFE533AE}"/>
                </a:ext>
              </a:extLst>
            </p:cNvPr>
            <p:cNvCxnSpPr>
              <a:stCxn id="29" idx="1"/>
              <a:endCxn id="25" idx="3"/>
            </p:cNvCxnSpPr>
            <p:nvPr/>
          </p:nvCxnSpPr>
          <p:spPr>
            <a:xfrm flipH="1">
              <a:off x="10587673" y="4893290"/>
              <a:ext cx="4819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81938B-ADFB-4142-BF3A-6E53BFCC304C}"/>
                </a:ext>
              </a:extLst>
            </p:cNvPr>
            <p:cNvCxnSpPr>
              <a:cxnSpLocks/>
              <a:stCxn id="28" idx="1"/>
              <a:endCxn id="27" idx="3"/>
            </p:cNvCxnSpPr>
            <p:nvPr/>
          </p:nvCxnSpPr>
          <p:spPr>
            <a:xfrm flipH="1">
              <a:off x="10587673" y="5873640"/>
              <a:ext cx="494983" cy="8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C9C33C-24FE-4657-90A9-8F48886F23F6}"/>
                </a:ext>
              </a:extLst>
            </p:cNvPr>
            <p:cNvCxnSpPr/>
            <p:nvPr/>
          </p:nvCxnSpPr>
          <p:spPr>
            <a:xfrm flipV="1">
              <a:off x="7735322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22E385-C58D-4E8A-BB20-8CF56982938B}"/>
                </a:ext>
              </a:extLst>
            </p:cNvPr>
            <p:cNvCxnSpPr/>
            <p:nvPr/>
          </p:nvCxnSpPr>
          <p:spPr>
            <a:xfrm flipV="1">
              <a:off x="10587673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9A9C37-CD19-4BF3-8A50-F3BB244C9B1D}"/>
                </a:ext>
              </a:extLst>
            </p:cNvPr>
            <p:cNvSpPr txBox="1"/>
            <p:nvPr/>
          </p:nvSpPr>
          <p:spPr>
            <a:xfrm>
              <a:off x="7976274" y="2516544"/>
              <a:ext cx="237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Caller 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2381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692028-E756-44E2-878C-CAF99A058439}"/>
              </a:ext>
            </a:extLst>
          </p:cNvPr>
          <p:cNvSpPr txBox="1"/>
          <p:nvPr/>
        </p:nvSpPr>
        <p:spPr>
          <a:xfrm>
            <a:off x="358348" y="2261290"/>
            <a:ext cx="68950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foo(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a,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b,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c,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d, 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e,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f,</a:t>
            </a:r>
          </a:p>
          <a:p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        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g,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h){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 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local0 = a*b*c;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solidFill>
                  <a:srgbClr val="0070C0"/>
                </a:solidFill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int64_t</a:t>
            </a:r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local1 = d*e*f;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    return local0 - local1;</a:t>
            </a:r>
          </a:p>
          <a:p>
            <a:r>
              <a:rPr lang="en-US" sz="2800" dirty="0">
                <a:latin typeface="Consolas" panose="020B0609020204030204" pitchFamily="49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9BB7A7-C71C-4502-A8E8-00C736808B07}"/>
              </a:ext>
            </a:extLst>
          </p:cNvPr>
          <p:cNvGrpSpPr/>
          <p:nvPr/>
        </p:nvGrpSpPr>
        <p:grpSpPr>
          <a:xfrm>
            <a:off x="458620" y="5918880"/>
            <a:ext cx="6708308" cy="911118"/>
            <a:chOff x="458620" y="5918880"/>
            <a:chExt cx="6708308" cy="9111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77AC46-BEEB-4F0E-94A8-B96AE3EE72B7}"/>
                </a:ext>
              </a:extLst>
            </p:cNvPr>
            <p:cNvSpPr/>
            <p:nvPr/>
          </p:nvSpPr>
          <p:spPr>
            <a:xfrm>
              <a:off x="46955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AC3EA3-E97C-4A02-B53A-1930907CD3C4}"/>
                </a:ext>
              </a:extLst>
            </p:cNvPr>
            <p:cNvSpPr/>
            <p:nvPr/>
          </p:nvSpPr>
          <p:spPr>
            <a:xfrm>
              <a:off x="1618737" y="5918882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744339-96DF-4F0E-A055-8D8AF714B44E}"/>
                </a:ext>
              </a:extLst>
            </p:cNvPr>
            <p:cNvSpPr/>
            <p:nvPr/>
          </p:nvSpPr>
          <p:spPr>
            <a:xfrm>
              <a:off x="276791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B20FCF-3669-4983-9BEA-BC516DEF4785}"/>
                </a:ext>
              </a:extLst>
            </p:cNvPr>
            <p:cNvSpPr/>
            <p:nvPr/>
          </p:nvSpPr>
          <p:spPr>
            <a:xfrm>
              <a:off x="391709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F358F0-2748-4E0C-A12A-65247EF32E50}"/>
                </a:ext>
              </a:extLst>
            </p:cNvPr>
            <p:cNvSpPr/>
            <p:nvPr/>
          </p:nvSpPr>
          <p:spPr>
            <a:xfrm>
              <a:off x="5066277" y="5918881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2B473A-3629-4D88-9711-49934142554D}"/>
                </a:ext>
              </a:extLst>
            </p:cNvPr>
            <p:cNvSpPr/>
            <p:nvPr/>
          </p:nvSpPr>
          <p:spPr>
            <a:xfrm>
              <a:off x="6215457" y="5918880"/>
              <a:ext cx="951471" cy="4201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onsolas" panose="020B0609020204030204" pitchFamily="49" charset="0"/>
                </a:rPr>
                <a:t>f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D9C1EF-ADBF-426E-A640-C1EF23D3BE51}"/>
                </a:ext>
              </a:extLst>
            </p:cNvPr>
            <p:cNvSpPr/>
            <p:nvPr/>
          </p:nvSpPr>
          <p:spPr>
            <a:xfrm>
              <a:off x="458620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%rdi</a:t>
              </a:r>
              <a:endParaRPr lang="en-US" sz="28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2640C6-A45E-4CE5-90C7-32D976866121}"/>
                </a:ext>
              </a:extLst>
            </p:cNvPr>
            <p:cNvSpPr/>
            <p:nvPr/>
          </p:nvSpPr>
          <p:spPr>
            <a:xfrm>
              <a:off x="1609223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%rsi</a:t>
              </a:r>
              <a:endParaRPr lang="en-US" sz="28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A7F24E-6577-42E9-A176-E7D63296EFBE}"/>
                </a:ext>
              </a:extLst>
            </p:cNvPr>
            <p:cNvSpPr/>
            <p:nvPr/>
          </p:nvSpPr>
          <p:spPr>
            <a:xfrm>
              <a:off x="2759826" y="6306778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%rdx</a:t>
              </a:r>
              <a:endParaRPr lang="en-US" sz="2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A8348B-7640-46A5-ADC4-E066722F9F67}"/>
                </a:ext>
              </a:extLst>
            </p:cNvPr>
            <p:cNvSpPr/>
            <p:nvPr/>
          </p:nvSpPr>
          <p:spPr>
            <a:xfrm>
              <a:off x="3904739" y="6306776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%rcx</a:t>
              </a:r>
              <a:endParaRPr lang="en-US" sz="28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317F8-DA05-47E7-A163-F82CC859ADC4}"/>
                </a:ext>
              </a:extLst>
            </p:cNvPr>
            <p:cNvSpPr/>
            <p:nvPr/>
          </p:nvSpPr>
          <p:spPr>
            <a:xfrm>
              <a:off x="5150441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%r8</a:t>
              </a:r>
              <a:endParaRPr lang="en-US" sz="28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52E105-4D13-4672-BAD2-BB08611E1EB9}"/>
                </a:ext>
              </a:extLst>
            </p:cNvPr>
            <p:cNvSpPr/>
            <p:nvPr/>
          </p:nvSpPr>
          <p:spPr>
            <a:xfrm>
              <a:off x="6303104" y="6306774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dirty="0">
                  <a:latin typeface="Consolas" panose="020B0609020204030204" pitchFamily="49" charset="0"/>
                </a:rPr>
                <a:t>%r9</a:t>
              </a:r>
              <a:endParaRPr lang="en-US" sz="2800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BB3C24-09B2-4961-ACF4-512E42671F95}"/>
              </a:ext>
            </a:extLst>
          </p:cNvPr>
          <p:cNvCxnSpPr/>
          <p:nvPr/>
        </p:nvCxnSpPr>
        <p:spPr>
          <a:xfrm>
            <a:off x="0" y="219533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B245E1-2ABC-4DEA-8FF2-9E544BACD69A}"/>
              </a:ext>
            </a:extLst>
          </p:cNvPr>
          <p:cNvGrpSpPr/>
          <p:nvPr/>
        </p:nvGrpSpPr>
        <p:grpSpPr>
          <a:xfrm>
            <a:off x="7735322" y="2434283"/>
            <a:ext cx="4436094" cy="3731744"/>
            <a:chOff x="7735322" y="2434283"/>
            <a:chExt cx="4436094" cy="37317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777F8F8-7E51-426A-B059-857A7BD39092}"/>
                </a:ext>
              </a:extLst>
            </p:cNvPr>
            <p:cNvSpPr/>
            <p:nvPr/>
          </p:nvSpPr>
          <p:spPr>
            <a:xfrm>
              <a:off x="7735323" y="3657601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0CA9BE-8F96-4E2B-83C8-CDC222BA4980}"/>
                </a:ext>
              </a:extLst>
            </p:cNvPr>
            <p:cNvSpPr/>
            <p:nvPr/>
          </p:nvSpPr>
          <p:spPr>
            <a:xfrm>
              <a:off x="7735323" y="3163328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h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471E7B-C4FA-4F58-86AC-C1A0DA7B5D9D}"/>
                </a:ext>
              </a:extLst>
            </p:cNvPr>
            <p:cNvSpPr/>
            <p:nvPr/>
          </p:nvSpPr>
          <p:spPr>
            <a:xfrm>
              <a:off x="7735322" y="415187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return 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addr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B1477B7-9A71-4F53-B4F8-87FBABB943F0}"/>
                </a:ext>
              </a:extLst>
            </p:cNvPr>
            <p:cNvSpPr/>
            <p:nvPr/>
          </p:nvSpPr>
          <p:spPr>
            <a:xfrm>
              <a:off x="7735322" y="4646154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saved %</a:t>
              </a:r>
              <a:r>
                <a:rPr lang="en-US" sz="32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rbp</a:t>
              </a:r>
              <a:endParaRPr lang="en-US" sz="32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42014C-45C4-45B4-B0AE-177660453A78}"/>
                </a:ext>
              </a:extLst>
            </p:cNvPr>
            <p:cNvSpPr/>
            <p:nvPr/>
          </p:nvSpPr>
          <p:spPr>
            <a:xfrm>
              <a:off x="7735322" y="5140420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043369-C063-4E9F-9850-70C9335BD3B2}"/>
                </a:ext>
              </a:extLst>
            </p:cNvPr>
            <p:cNvSpPr/>
            <p:nvPr/>
          </p:nvSpPr>
          <p:spPr>
            <a:xfrm>
              <a:off x="7735322" y="5634693"/>
              <a:ext cx="2852351" cy="4942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local1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FC84D1-47D4-435A-B57B-EB4F2A050C2F}"/>
                </a:ext>
              </a:extLst>
            </p:cNvPr>
            <p:cNvSpPr/>
            <p:nvPr/>
          </p:nvSpPr>
          <p:spPr>
            <a:xfrm>
              <a:off x="11082656" y="558125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%rsp</a:t>
              </a:r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1F8BA84-73D5-48B6-82CB-1456F9EF4195}"/>
                </a:ext>
              </a:extLst>
            </p:cNvPr>
            <p:cNvSpPr/>
            <p:nvPr/>
          </p:nvSpPr>
          <p:spPr>
            <a:xfrm>
              <a:off x="11069577" y="4600902"/>
              <a:ext cx="108876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3200" dirty="0">
                  <a:latin typeface="Consolas" panose="020B0609020204030204" pitchFamily="49" charset="0"/>
                </a:rPr>
                <a:t>%rbp</a:t>
              </a:r>
              <a:endParaRPr lang="en-US" sz="32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0B8811F-BEA9-4038-B17D-A27DFFE533AE}"/>
                </a:ext>
              </a:extLst>
            </p:cNvPr>
            <p:cNvCxnSpPr>
              <a:stCxn id="29" idx="1"/>
              <a:endCxn id="25" idx="3"/>
            </p:cNvCxnSpPr>
            <p:nvPr/>
          </p:nvCxnSpPr>
          <p:spPr>
            <a:xfrm flipH="1">
              <a:off x="10587673" y="4893290"/>
              <a:ext cx="4819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A81938B-ADFB-4142-BF3A-6E53BFCC304C}"/>
                </a:ext>
              </a:extLst>
            </p:cNvPr>
            <p:cNvCxnSpPr>
              <a:cxnSpLocks/>
              <a:stCxn id="28" idx="1"/>
              <a:endCxn id="27" idx="3"/>
            </p:cNvCxnSpPr>
            <p:nvPr/>
          </p:nvCxnSpPr>
          <p:spPr>
            <a:xfrm flipH="1">
              <a:off x="10587673" y="5873640"/>
              <a:ext cx="494983" cy="819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C9C33C-24FE-4657-90A9-8F48886F23F6}"/>
                </a:ext>
              </a:extLst>
            </p:cNvPr>
            <p:cNvCxnSpPr/>
            <p:nvPr/>
          </p:nvCxnSpPr>
          <p:spPr>
            <a:xfrm flipV="1">
              <a:off x="7735322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422E385-C58D-4E8A-BB20-8CF56982938B}"/>
                </a:ext>
              </a:extLst>
            </p:cNvPr>
            <p:cNvCxnSpPr/>
            <p:nvPr/>
          </p:nvCxnSpPr>
          <p:spPr>
            <a:xfrm flipV="1">
              <a:off x="10587673" y="2434283"/>
              <a:ext cx="0" cy="7290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9A9C37-CD19-4BF3-8A50-F3BB244C9B1D}"/>
                </a:ext>
              </a:extLst>
            </p:cNvPr>
            <p:cNvSpPr txBox="1"/>
            <p:nvPr/>
          </p:nvSpPr>
          <p:spPr>
            <a:xfrm>
              <a:off x="7976274" y="2516544"/>
              <a:ext cx="2370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Caller info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D1872F-8B14-4583-8C85-EBD8436F4EFD}"/>
              </a:ext>
            </a:extLst>
          </p:cNvPr>
          <p:cNvGrpSpPr/>
          <p:nvPr/>
        </p:nvGrpSpPr>
        <p:grpSpPr>
          <a:xfrm>
            <a:off x="0" y="0"/>
            <a:ext cx="36927095" cy="2315513"/>
            <a:chOff x="0" y="0"/>
            <a:chExt cx="36927095" cy="2315513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08DD6242-C44D-48EC-A0FA-BDFF38E3C012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0" y="4794"/>
              <a:ext cx="12383587" cy="2310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t-BR" sz="3200" u="sng" dirty="0"/>
                <a:t>Caller-saved regs</a:t>
              </a:r>
            </a:p>
            <a:p>
              <a:pPr lvl="1"/>
              <a:r>
                <a:rPr lang="pt-BR" sz="3200" dirty="0">
                  <a:latin typeface="Consolas" panose="020B0609020204030204" pitchFamily="49" charset="0"/>
                </a:rPr>
                <a:t>%rdi%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%rsi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%rdx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%rcx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%r8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%r9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%r10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%r11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%rax</a:t>
              </a:r>
            </a:p>
            <a:p>
              <a:pPr lvl="1"/>
              <a:r>
                <a:rPr lang="pt-BR" sz="3200" dirty="0"/>
                <a:t>Can be overwritten by callee, so if the caller wants to preserve their value, must do so *before* invoking callee</a:t>
              </a:r>
              <a:endParaRPr lang="en-US" sz="3200" dirty="0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3765CF8D-EC25-4096-BC24-C4C5C985BB4C}"/>
                </a:ext>
              </a:extLst>
            </p:cNvPr>
            <p:cNvSpPr txBox="1">
              <a:spLocks/>
            </p:cNvSpPr>
            <p:nvPr/>
          </p:nvSpPr>
          <p:spPr>
            <a:xfrm>
              <a:off x="24543508" y="4794"/>
              <a:ext cx="12383587" cy="2310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3200" u="sng" dirty="0" err="1"/>
                <a:t>Callee</a:t>
              </a:r>
              <a:r>
                <a:rPr lang="en-US" sz="3200" u="sng" dirty="0"/>
                <a:t>-saved regs</a:t>
              </a:r>
            </a:p>
            <a:p>
              <a:pPr lvl="1"/>
              <a:r>
                <a:rPr lang="pt-BR" sz="3200" dirty="0">
                  <a:latin typeface="Consolas" panose="020B0609020204030204" pitchFamily="49" charset="0"/>
                </a:rPr>
                <a:t>%rbp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%rbx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%r12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%r13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%r14</a:t>
              </a:r>
              <a:r>
                <a:rPr lang="pt-BR" sz="3200" dirty="0"/>
                <a:t>, </a:t>
              </a:r>
              <a:r>
                <a:rPr lang="pt-BR" sz="3200" dirty="0">
                  <a:latin typeface="Consolas" panose="020B0609020204030204" pitchFamily="49" charset="0"/>
                </a:rPr>
                <a:t>%r15</a:t>
              </a:r>
            </a:p>
            <a:p>
              <a:pPr lvl="1"/>
              <a:r>
                <a:rPr lang="pt-BR" sz="3200" dirty="0"/>
                <a:t>Assumed by caller to *not* be modified by callee, so callee must push old values on the stack *before* updating these registers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0B13A62-625F-429F-8500-16F021BFA8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829"/>
            <a:stretch/>
          </p:blipFill>
          <p:spPr>
            <a:xfrm>
              <a:off x="0" y="0"/>
              <a:ext cx="12192000" cy="213772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433B217-6AF1-4A58-96E5-0DC8E69FC4A4}"/>
              </a:ext>
            </a:extLst>
          </p:cNvPr>
          <p:cNvSpPr/>
          <p:nvPr/>
        </p:nvSpPr>
        <p:spPr>
          <a:xfrm>
            <a:off x="7370396" y="1892678"/>
            <a:ext cx="4897642" cy="50321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//Code at start of function.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//Save old </a:t>
            </a:r>
            <a:r>
              <a:rPr lang="en-US" sz="2400" dirty="0" err="1">
                <a:latin typeface="Consolas" panose="020B0609020204030204" pitchFamily="49" charset="0"/>
              </a:rPr>
              <a:t>breakpointer</a:t>
            </a:r>
            <a:r>
              <a:rPr lang="en-US" sz="2400" dirty="0">
                <a:latin typeface="Consolas" panose="020B0609020204030204" pitchFamily="49" charset="0"/>
              </a:rPr>
              <a:t>.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pushq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rbp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movq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rsp</a:t>
            </a:r>
            <a:r>
              <a:rPr lang="en-US" sz="2400" dirty="0">
                <a:latin typeface="Consolas" panose="020B0609020204030204" pitchFamily="49" charset="0"/>
              </a:rPr>
              <a:t>, %</a:t>
            </a:r>
            <a:r>
              <a:rPr lang="en-US" sz="2400" dirty="0" err="1">
                <a:latin typeface="Consolas" panose="020B0609020204030204" pitchFamily="49" charset="0"/>
              </a:rPr>
              <a:t>rbp</a:t>
            </a:r>
            <a:endParaRPr lang="en-US" sz="2400" dirty="0">
              <a:latin typeface="Consolas" panose="020B0609020204030204" pitchFamily="49" charset="0"/>
            </a:endParaRP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//Assume that function needs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//to overwrite </a:t>
            </a:r>
            <a:r>
              <a:rPr lang="en-US" sz="2400" dirty="0" err="1">
                <a:latin typeface="Consolas" panose="020B0609020204030204" pitchFamily="49" charset="0"/>
              </a:rPr>
              <a:t>callee</a:t>
            </a:r>
            <a:r>
              <a:rPr lang="en-US" sz="2400" dirty="0">
                <a:latin typeface="Consolas" panose="020B0609020204030204" pitchFamily="49" charset="0"/>
              </a:rPr>
              <a:t>-saved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//%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 and %r12.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pushq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pushq</a:t>
            </a:r>
            <a:r>
              <a:rPr lang="en-US" sz="2400" dirty="0">
                <a:latin typeface="Consolas" panose="020B0609020204030204" pitchFamily="49" charset="0"/>
              </a:rPr>
              <a:t> %r12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//Allocate local vars.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subq</a:t>
            </a:r>
            <a:r>
              <a:rPr lang="en-US" sz="2400" dirty="0">
                <a:latin typeface="Consolas" panose="020B0609020204030204" pitchFamily="49" charset="0"/>
              </a:rPr>
              <a:t> $0x10, %</a:t>
            </a:r>
            <a:r>
              <a:rPr lang="en-US" sz="2400" dirty="0" err="1">
                <a:latin typeface="Consolas" panose="020B0609020204030204" pitchFamily="49" charset="0"/>
              </a:rPr>
              <a:t>rsp</a:t>
            </a:r>
            <a:endParaRPr lang="en-US" sz="2400" dirty="0">
              <a:latin typeface="Consolas" panose="020B0609020204030204" pitchFamily="49" charset="0"/>
            </a:endParaRP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//Rest of function . . 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349EA-7347-470F-99EE-40A5DEA34832}"/>
              </a:ext>
            </a:extLst>
          </p:cNvPr>
          <p:cNvSpPr/>
          <p:nvPr/>
        </p:nvSpPr>
        <p:spPr>
          <a:xfrm>
            <a:off x="7415084" y="3558548"/>
            <a:ext cx="4722323" cy="1975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812849-C946-4632-953E-699CA4D0F3E2}"/>
              </a:ext>
            </a:extLst>
          </p:cNvPr>
          <p:cNvSpPr/>
          <p:nvPr/>
        </p:nvSpPr>
        <p:spPr>
          <a:xfrm>
            <a:off x="7414532" y="5611017"/>
            <a:ext cx="4318848" cy="1246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77556E-17 L -1.00455 2.77556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455 2.77556E-17 L -2.00455 2.77556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  <p:bldP spid="2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15291"/>
            <a:ext cx="10515600" cy="3944983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How can a processor efficiently execute instructions?</a:t>
            </a:r>
          </a:p>
        </p:txBody>
      </p:sp>
    </p:spTree>
    <p:extLst>
      <p:ext uri="{BB962C8B-B14F-4D97-AF65-F5344CB8AC3E}">
        <p14:creationId xmlns:p14="http://schemas.microsoft.com/office/powerpoint/2010/main" val="38463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67945"/>
            <a:ext cx="8660130" cy="1325563"/>
          </a:xfrm>
        </p:spPr>
        <p:txBody>
          <a:bodyPr/>
          <a:lstStyle/>
          <a:p>
            <a:r>
              <a:rPr lang="en-US" dirty="0"/>
              <a:t>Pipelining: The Need for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" y="1128395"/>
            <a:ext cx="854583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Vin Diesel needs more cars because VIN DIESEL</a:t>
            </a:r>
          </a:p>
          <a:p>
            <a:r>
              <a:rPr lang="en-US" sz="3200" dirty="0"/>
              <a:t>A single car must be constructed in stages</a:t>
            </a:r>
          </a:p>
          <a:p>
            <a:pPr lvl="1"/>
            <a:r>
              <a:rPr lang="en-US" sz="2800" dirty="0"/>
              <a:t>Build the floorboard</a:t>
            </a:r>
          </a:p>
          <a:p>
            <a:pPr lvl="1"/>
            <a:r>
              <a:rPr lang="en-US" sz="2800" dirty="0"/>
              <a:t>Build the frame</a:t>
            </a:r>
          </a:p>
          <a:p>
            <a:pPr lvl="1"/>
            <a:r>
              <a:rPr lang="en-US" sz="2800" dirty="0"/>
              <a:t>Attach floorboard to frame</a:t>
            </a:r>
          </a:p>
          <a:p>
            <a:pPr lvl="1"/>
            <a:r>
              <a:rPr lang="en-US" sz="2800" dirty="0"/>
              <a:t>Install engine</a:t>
            </a:r>
          </a:p>
          <a:p>
            <a:pPr lvl="1"/>
            <a:r>
              <a:rPr lang="en-US" sz="2800" dirty="0"/>
              <a:t>I DON’T KNOW HOW CARS ARE MADE BUT             YOU GET THE POINT</a:t>
            </a:r>
          </a:p>
          <a:p>
            <a:r>
              <a:rPr lang="en-US" sz="3200" dirty="0"/>
              <a:t>Q: How do you design the car factory?</a:t>
            </a:r>
          </a:p>
        </p:txBody>
      </p:sp>
      <p:pic>
        <p:nvPicPr>
          <p:cNvPr id="1026" name="Picture 2" descr="http://www.pngmart.com/files/2/Vin-Diesel-Transparent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18" y="0"/>
            <a:ext cx="6357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02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495"/>
            <a:ext cx="10515600" cy="835025"/>
          </a:xfrm>
        </p:spPr>
        <p:txBody>
          <a:bodyPr/>
          <a:lstStyle/>
          <a:p>
            <a:r>
              <a:rPr lang="en-US" dirty="0"/>
              <a:t>Factory Design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628650"/>
            <a:ext cx="11235690" cy="6103620"/>
          </a:xfrm>
        </p:spPr>
        <p:txBody>
          <a:bodyPr>
            <a:normAutofit/>
          </a:bodyPr>
          <a:lstStyle/>
          <a:p>
            <a:r>
              <a:rPr lang="en-US" sz="3200" dirty="0"/>
              <a:t>Suppose that building a car requires three tasks that must be performed in serial (i.e., the tasks cannot be overlapped)</a:t>
            </a:r>
          </a:p>
          <a:p>
            <a:r>
              <a:rPr lang="en-US" sz="3200" dirty="0"/>
              <a:t>Further suppose that each task takes the same amount of time</a:t>
            </a:r>
          </a:p>
          <a:p>
            <a:r>
              <a:rPr lang="en-US" sz="3200" dirty="0"/>
              <a:t>We can design a single, complex robot that can perform all of the tasks</a:t>
            </a:r>
          </a:p>
          <a:p>
            <a:endParaRPr lang="en-US" sz="44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factory will build one car every three time units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2082" y="3276517"/>
            <a:ext cx="3152627" cy="2769544"/>
            <a:chOff x="242082" y="3276517"/>
            <a:chExt cx="3152627" cy="2769544"/>
          </a:xfrm>
        </p:grpSpPr>
        <p:pic>
          <p:nvPicPr>
            <p:cNvPr id="2054" name="Picture 6" descr="http://hondanews.com/media_storage/GIF/06TLChassis_4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31499">
              <a:off x="913490" y="4654499"/>
              <a:ext cx="1049024" cy="139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808" y="3337560"/>
              <a:ext cx="2343901" cy="20355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2082" y="3276517"/>
              <a:ext cx="109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75304" y="3276516"/>
            <a:ext cx="3933695" cy="2849964"/>
            <a:chOff x="3675304" y="3276516"/>
            <a:chExt cx="3933695" cy="28499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92097">
              <a:off x="5265098" y="3337561"/>
              <a:ext cx="2343901" cy="2035580"/>
            </a:xfrm>
            <a:prstGeom prst="rect">
              <a:avLst/>
            </a:prstGeom>
          </p:spPr>
        </p:pic>
        <p:pic>
          <p:nvPicPr>
            <p:cNvPr id="2052" name="Picture 4" descr="http://www.maserati-indy.co.uk/quattroporte/qp-chassis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1859">
              <a:off x="3786943" y="4342805"/>
              <a:ext cx="2993796" cy="134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37956" y="3276516"/>
              <a:ext cx="109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675304" y="3337561"/>
              <a:ext cx="0" cy="278891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809624" y="3276516"/>
            <a:ext cx="4230083" cy="2959211"/>
            <a:chOff x="7809624" y="3276516"/>
            <a:chExt cx="4230083" cy="29592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438349" flipH="1">
              <a:off x="8543756" y="3283599"/>
              <a:ext cx="2343901" cy="20355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1989" y="5017770"/>
              <a:ext cx="2697718" cy="12179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833830" y="3276516"/>
              <a:ext cx="10976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t=2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809624" y="3337561"/>
              <a:ext cx="0" cy="278891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37658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3495"/>
            <a:ext cx="10515600" cy="835025"/>
          </a:xfrm>
        </p:spPr>
        <p:txBody>
          <a:bodyPr/>
          <a:lstStyle/>
          <a:p>
            <a:r>
              <a:rPr lang="en-US" dirty="0"/>
              <a:t>Factory Design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29" y="594360"/>
            <a:ext cx="11571077" cy="2549516"/>
          </a:xfrm>
        </p:spPr>
        <p:txBody>
          <a:bodyPr>
            <a:normAutofit/>
          </a:bodyPr>
          <a:lstStyle/>
          <a:p>
            <a:r>
              <a:rPr lang="en-US" sz="3200" dirty="0"/>
              <a:t>Alternatively, we can build three simple robots, each of which performs one task</a:t>
            </a:r>
          </a:p>
          <a:p>
            <a:r>
              <a:rPr lang="en-US" sz="3200" dirty="0"/>
              <a:t>The robots can work in parallel, performing their tasks on </a:t>
            </a:r>
            <a:r>
              <a:rPr lang="en-US" sz="3200" i="1" dirty="0"/>
              <a:t>different cars </a:t>
            </a:r>
            <a:r>
              <a:rPr lang="en-US" sz="3200" dirty="0"/>
              <a:t>simultaneously</a:t>
            </a:r>
          </a:p>
          <a:p>
            <a:r>
              <a:rPr lang="en-US" sz="3200" dirty="0"/>
              <a:t>Once the factory ramps up, it can make one car every time unit!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70" y="3094602"/>
            <a:ext cx="1375389" cy="9752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29" y="3159931"/>
            <a:ext cx="994452" cy="9201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019835"/>
            <a:ext cx="1211580" cy="10452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3921" y="4801188"/>
            <a:ext cx="9072289" cy="592359"/>
            <a:chOff x="2513921" y="4801188"/>
            <a:chExt cx="9072289" cy="592359"/>
          </a:xfrm>
        </p:grpSpPr>
        <p:sp>
          <p:nvSpPr>
            <p:cNvPr id="24" name="TextBox 23"/>
            <p:cNvSpPr txBox="1"/>
            <p:nvPr/>
          </p:nvSpPr>
          <p:spPr>
            <a:xfrm>
              <a:off x="2513921" y="4801190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46170" y="4808772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8935" y="4801189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791700" y="4801188"/>
              <a:ext cx="1794510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3921" y="4116283"/>
            <a:ext cx="9072289" cy="589995"/>
            <a:chOff x="2513921" y="4116283"/>
            <a:chExt cx="9072289" cy="589995"/>
          </a:xfrm>
        </p:grpSpPr>
        <p:sp>
          <p:nvSpPr>
            <p:cNvPr id="4" name="TextBox 3"/>
            <p:cNvSpPr txBox="1"/>
            <p:nvPr/>
          </p:nvSpPr>
          <p:spPr>
            <a:xfrm>
              <a:off x="2513921" y="4116284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46170" y="4121503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18935" y="4116284"/>
              <a:ext cx="1794510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91700" y="4116283"/>
              <a:ext cx="1794510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01811" y="6168144"/>
            <a:ext cx="9094942" cy="599941"/>
            <a:chOff x="2501811" y="6168144"/>
            <a:chExt cx="9094942" cy="599941"/>
          </a:xfrm>
        </p:grpSpPr>
        <p:sp>
          <p:nvSpPr>
            <p:cNvPr id="26" name="TextBox 25"/>
            <p:cNvSpPr txBox="1"/>
            <p:nvPr/>
          </p:nvSpPr>
          <p:spPr>
            <a:xfrm>
              <a:off x="2501811" y="616814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46170" y="6183310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8935" y="6168145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02243" y="6168144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304" y="5198425"/>
            <a:ext cx="11562906" cy="1569660"/>
            <a:chOff x="23304" y="5198425"/>
            <a:chExt cx="11562906" cy="1569660"/>
          </a:xfrm>
        </p:grpSpPr>
        <p:sp>
          <p:nvSpPr>
            <p:cNvPr id="25" name="TextBox 24"/>
            <p:cNvSpPr txBox="1"/>
            <p:nvPr/>
          </p:nvSpPr>
          <p:spPr>
            <a:xfrm>
              <a:off x="2502151" y="5488459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6170" y="5496041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18935" y="5488459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91700" y="5484008"/>
              <a:ext cx="179451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Car 0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304" y="5198425"/>
              <a:ext cx="24110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 factory has ramped up: the pipeline is now full!</a:t>
              </a:r>
            </a:p>
          </p:txBody>
        </p:sp>
        <p:sp>
          <p:nvSpPr>
            <p:cNvPr id="6" name="Arrow: Right 5"/>
            <p:cNvSpPr/>
            <p:nvPr/>
          </p:nvSpPr>
          <p:spPr>
            <a:xfrm>
              <a:off x="2251710" y="5600700"/>
              <a:ext cx="480060" cy="41301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5565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235"/>
            <a:ext cx="10515600" cy="835025"/>
          </a:xfrm>
        </p:spPr>
        <p:txBody>
          <a:bodyPr/>
          <a:lstStyle/>
          <a:p>
            <a:r>
              <a:rPr lang="en-US" dirty="0"/>
              <a:t>Pipelining a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994410"/>
            <a:ext cx="11235690" cy="586359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Executing an instruction requires five steps to be performed</a:t>
            </a:r>
          </a:p>
          <a:p>
            <a:pPr lvl="1"/>
            <a:r>
              <a:rPr lang="en-US" sz="2800" dirty="0"/>
              <a:t>Fetch: Pull the instruction from RAM into the processor</a:t>
            </a:r>
          </a:p>
          <a:p>
            <a:pPr lvl="1"/>
            <a:r>
              <a:rPr lang="en-US" sz="2800" dirty="0"/>
              <a:t>Decode: Determine the type of the instruction and extract the operands (e.g., the register indices, the immediate value, etc.)</a:t>
            </a:r>
          </a:p>
          <a:p>
            <a:pPr lvl="1"/>
            <a:r>
              <a:rPr lang="en-US" sz="2800" dirty="0"/>
              <a:t>Execute: If necessary, perform the arithmetic operation that is associated with the instruction</a:t>
            </a:r>
          </a:p>
          <a:p>
            <a:pPr lvl="1"/>
            <a:r>
              <a:rPr lang="en-US" sz="2800" dirty="0"/>
              <a:t>Memory: If necessary, read or write a value from/to RAM</a:t>
            </a:r>
          </a:p>
          <a:p>
            <a:pPr lvl="1"/>
            <a:r>
              <a:rPr lang="en-US" sz="2800" dirty="0"/>
              <a:t>Writeback: If necessary, update a register with the result of an arithmetic operation or a RAM read</a:t>
            </a:r>
          </a:p>
          <a:p>
            <a:r>
              <a:rPr lang="en-US" sz="3200" dirty="0"/>
              <a:t>Place each step in its own hardware stage</a:t>
            </a:r>
          </a:p>
          <a:p>
            <a:pPr lvl="1"/>
            <a:r>
              <a:rPr lang="en-US" sz="2800" dirty="0"/>
              <a:t>This increases the number of instructions finished per time unit, as in the car example</a:t>
            </a:r>
          </a:p>
          <a:p>
            <a:r>
              <a:rPr lang="en-US" sz="3200" dirty="0"/>
              <a:t>A processor’s clock frequency is the rate at which its pipeline completes instructions</a:t>
            </a:r>
          </a:p>
        </p:txBody>
      </p:sp>
    </p:spTree>
    <p:extLst>
      <p:ext uri="{BB962C8B-B14F-4D97-AF65-F5344CB8AC3E}">
        <p14:creationId xmlns:p14="http://schemas.microsoft.com/office/powerpoint/2010/main" val="4879126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/>
          <p:cNvSpPr txBox="1"/>
          <p:nvPr/>
        </p:nvSpPr>
        <p:spPr>
          <a:xfrm>
            <a:off x="6583591" y="10583"/>
            <a:ext cx="560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Processors: From the View of a Master Programmer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58C8E8-C553-4E19-9904-DCBF463499D2}"/>
              </a:ext>
            </a:extLst>
          </p:cNvPr>
          <p:cNvGrpSpPr/>
          <p:nvPr/>
        </p:nvGrpSpPr>
        <p:grpSpPr>
          <a:xfrm>
            <a:off x="151197" y="170603"/>
            <a:ext cx="12017887" cy="6536733"/>
            <a:chOff x="151197" y="170603"/>
            <a:chExt cx="12017887" cy="6536733"/>
          </a:xfrm>
        </p:grpSpPr>
        <p:grpSp>
          <p:nvGrpSpPr>
            <p:cNvPr id="3" name="Group 2"/>
            <p:cNvGrpSpPr/>
            <p:nvPr/>
          </p:nvGrpSpPr>
          <p:grpSpPr>
            <a:xfrm>
              <a:off x="151197" y="170603"/>
              <a:ext cx="12017887" cy="6536733"/>
              <a:chOff x="151197" y="170603"/>
              <a:chExt cx="12017887" cy="6536733"/>
            </a:xfrm>
          </p:grpSpPr>
          <p:cxnSp>
            <p:nvCxnSpPr>
              <p:cNvPr id="134" name="Straight Arrow Connector 133"/>
              <p:cNvCxnSpPr>
                <a:cxnSpLocks/>
              </p:cNvCxnSpPr>
              <p:nvPr/>
            </p:nvCxnSpPr>
            <p:spPr>
              <a:xfrm flipV="1">
                <a:off x="3065312" y="6342132"/>
                <a:ext cx="3141298" cy="15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cxnSpLocks/>
              </p:cNvCxnSpPr>
              <p:nvPr/>
            </p:nvCxnSpPr>
            <p:spPr>
              <a:xfrm>
                <a:off x="9308752" y="6355528"/>
                <a:ext cx="1810059" cy="1295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cxnSpLocks/>
              </p:cNvCxnSpPr>
              <p:nvPr/>
            </p:nvCxnSpPr>
            <p:spPr>
              <a:xfrm>
                <a:off x="5762946" y="4534256"/>
                <a:ext cx="44274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>
                <a:cxnSpLocks/>
              </p:cNvCxnSpPr>
              <p:nvPr/>
            </p:nvCxnSpPr>
            <p:spPr>
              <a:xfrm flipV="1">
                <a:off x="6012902" y="4528127"/>
                <a:ext cx="0" cy="9307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cxnSpLocks/>
              </p:cNvCxnSpPr>
              <p:nvPr/>
            </p:nvCxnSpPr>
            <p:spPr>
              <a:xfrm>
                <a:off x="5762946" y="4191423"/>
                <a:ext cx="44274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>
                <a:cxnSpLocks/>
              </p:cNvCxnSpPr>
              <p:nvPr/>
            </p:nvCxnSpPr>
            <p:spPr>
              <a:xfrm flipV="1">
                <a:off x="11561897" y="4976571"/>
                <a:ext cx="149097" cy="2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cxnSpLocks/>
              </p:cNvCxnSpPr>
              <p:nvPr/>
            </p:nvCxnSpPr>
            <p:spPr>
              <a:xfrm>
                <a:off x="2091690" y="2388870"/>
                <a:ext cx="25005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>
                <a:cxnSpLocks/>
              </p:cNvCxnSpPr>
              <p:nvPr/>
            </p:nvCxnSpPr>
            <p:spPr>
              <a:xfrm flipV="1">
                <a:off x="10796225" y="4967618"/>
                <a:ext cx="298038" cy="229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cxnSpLocks/>
              </p:cNvCxnSpPr>
              <p:nvPr/>
            </p:nvCxnSpPr>
            <p:spPr>
              <a:xfrm flipV="1">
                <a:off x="2184963" y="4553347"/>
                <a:ext cx="406167" cy="45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cxnSpLocks/>
              </p:cNvCxnSpPr>
              <p:nvPr/>
            </p:nvCxnSpPr>
            <p:spPr>
              <a:xfrm>
                <a:off x="3101292" y="2383380"/>
                <a:ext cx="3851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6152228" y="1657349"/>
                <a:ext cx="584775" cy="4777740"/>
                <a:chOff x="3485228" y="1440180"/>
                <a:chExt cx="584775" cy="477774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3531870" y="1440180"/>
                  <a:ext cx="491490" cy="47777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 rot="16200000">
                  <a:off x="2657476" y="3536662"/>
                  <a:ext cx="2240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ID/EX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8785860" y="1657349"/>
                <a:ext cx="584775" cy="4777740"/>
                <a:chOff x="3496658" y="1440180"/>
                <a:chExt cx="584775" cy="477774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531870" y="1440180"/>
                  <a:ext cx="491490" cy="47777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2668906" y="3536662"/>
                  <a:ext cx="2240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EX/MEM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1034556" y="1668775"/>
                <a:ext cx="584775" cy="4777740"/>
                <a:chOff x="3473798" y="1440180"/>
                <a:chExt cx="584775" cy="477774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3531870" y="1440180"/>
                  <a:ext cx="491490" cy="47777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 rot="16200000">
                  <a:off x="2646046" y="3536662"/>
                  <a:ext cx="224028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MEM/WB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097280" y="1794510"/>
                <a:ext cx="1131570" cy="1188720"/>
                <a:chOff x="1737360" y="3120390"/>
                <a:chExt cx="1131570" cy="1188720"/>
              </a:xfrm>
            </p:grpSpPr>
            <p:sp>
              <p:nvSpPr>
                <p:cNvPr id="16" name="Arrow: Chevron 15"/>
                <p:cNvSpPr/>
                <p:nvPr/>
              </p:nvSpPr>
              <p:spPr>
                <a:xfrm>
                  <a:off x="1737360" y="3120390"/>
                  <a:ext cx="1131570" cy="1188720"/>
                </a:xfrm>
                <a:prstGeom prst="chevro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243228" y="3264961"/>
                  <a:ext cx="59331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+</a:t>
                  </a:r>
                </a:p>
              </p:txBody>
            </p:sp>
          </p:grpSp>
          <p:cxnSp>
            <p:nvCxnSpPr>
              <p:cNvPr id="21" name="Straight Arrow Connector 20"/>
              <p:cNvCxnSpPr>
                <a:cxnSpLocks/>
              </p:cNvCxnSpPr>
              <p:nvPr/>
            </p:nvCxnSpPr>
            <p:spPr>
              <a:xfrm>
                <a:off x="852518" y="2046742"/>
                <a:ext cx="48491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cxnSpLocks/>
              </p:cNvCxnSpPr>
              <p:nvPr/>
            </p:nvCxnSpPr>
            <p:spPr>
              <a:xfrm>
                <a:off x="620419" y="2727641"/>
                <a:ext cx="714583" cy="127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cxnSpLocks/>
                <a:stCxn id="29" idx="0"/>
              </p:cNvCxnSpPr>
              <p:nvPr/>
            </p:nvCxnSpPr>
            <p:spPr>
              <a:xfrm flipH="1" flipV="1">
                <a:off x="620419" y="2727641"/>
                <a:ext cx="8013" cy="5756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842835" y="3314693"/>
                <a:ext cx="1756102" cy="1485897"/>
                <a:chOff x="3452108" y="1440180"/>
                <a:chExt cx="696736" cy="477774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554730" y="1440180"/>
                  <a:ext cx="491490" cy="47777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452108" y="3146173"/>
                  <a:ext cx="696736" cy="14844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Memory</a:t>
                  </a:r>
                </a:p>
              </p:txBody>
            </p:sp>
          </p:grpSp>
          <p:cxnSp>
            <p:nvCxnSpPr>
              <p:cNvPr id="37" name="Straight Arrow Connector 36"/>
              <p:cNvCxnSpPr>
                <a:cxnSpLocks/>
              </p:cNvCxnSpPr>
              <p:nvPr/>
            </p:nvCxnSpPr>
            <p:spPr>
              <a:xfrm flipV="1">
                <a:off x="695324" y="3623310"/>
                <a:ext cx="406167" cy="458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280065" y="3303268"/>
                <a:ext cx="696736" cy="1485897"/>
                <a:chOff x="3452108" y="1440180"/>
                <a:chExt cx="696736" cy="477774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554730" y="1440180"/>
                  <a:ext cx="491490" cy="47777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452108" y="2888910"/>
                  <a:ext cx="696736" cy="18802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IP</a:t>
                  </a: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877404" y="3423255"/>
                <a:ext cx="10877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Addr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55851" y="4280920"/>
                <a:ext cx="769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Instr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365090" y="1668790"/>
                <a:ext cx="2639931" cy="3583564"/>
                <a:chOff x="4348070" y="720100"/>
                <a:chExt cx="2639931" cy="3583564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4454323" y="720100"/>
                  <a:ext cx="2394212" cy="358356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4767199" y="3801667"/>
                  <a:ext cx="17561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Registers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412840" y="770064"/>
                  <a:ext cx="19536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Read reg0 </a:t>
                  </a:r>
                  <a:r>
                    <a:rPr lang="en-US" sz="24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idx</a:t>
                  </a:r>
                  <a:endPara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393790" y="1208214"/>
                  <a:ext cx="19536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Read reg1 </a:t>
                  </a:r>
                  <a:r>
                    <a:rPr lang="en-US" sz="24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idx</a:t>
                  </a:r>
                  <a:endPara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348070" y="1929436"/>
                  <a:ext cx="19536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Write </a:t>
                  </a:r>
                  <a:r>
                    <a:rPr lang="en-US" sz="24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reg</a:t>
                  </a:r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</a:t>
                  </a:r>
                  <a:r>
                    <a:rPr lang="en-US" sz="24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idx</a:t>
                  </a:r>
                  <a:endParaRPr lang="en-US" sz="24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351879" y="2321866"/>
                  <a:ext cx="215941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Write </a:t>
                  </a:r>
                  <a:r>
                    <a:rPr lang="en-US" sz="24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reg</a:t>
                  </a:r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data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034331" y="3008024"/>
                  <a:ext cx="19536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Read data 0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015281" y="3389024"/>
                  <a:ext cx="19536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Read data 1</a:t>
                  </a:r>
                </a:p>
              </p:txBody>
            </p:sp>
          </p:grpSp>
          <p:sp>
            <p:nvSpPr>
              <p:cNvPr id="56" name="Oval 55"/>
              <p:cNvSpPr/>
              <p:nvPr/>
            </p:nvSpPr>
            <p:spPr>
              <a:xfrm>
                <a:off x="3682114" y="5302002"/>
                <a:ext cx="1997213" cy="7262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593718" y="5302807"/>
                <a:ext cx="21633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Sign extend</a:t>
                </a:r>
              </a:p>
              <a:p>
                <a:pPr algn="ctr"/>
                <a:r>
                  <a:rPr lang="en-US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imm</a:t>
                </a:r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to 64-bit</a:t>
                </a:r>
              </a:p>
            </p:txBody>
          </p:sp>
          <p:cxnSp>
            <p:nvCxnSpPr>
              <p:cNvPr id="58" name="Straight Arrow Connector 57"/>
              <p:cNvCxnSpPr>
                <a:cxnSpLocks/>
              </p:cNvCxnSpPr>
              <p:nvPr/>
            </p:nvCxnSpPr>
            <p:spPr>
              <a:xfrm>
                <a:off x="3028573" y="5604340"/>
                <a:ext cx="653541" cy="62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cxnSpLocks/>
              </p:cNvCxnSpPr>
              <p:nvPr/>
            </p:nvCxnSpPr>
            <p:spPr>
              <a:xfrm>
                <a:off x="5679327" y="5610612"/>
                <a:ext cx="51954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cxnSpLocks/>
              </p:cNvCxnSpPr>
              <p:nvPr/>
            </p:nvCxnSpPr>
            <p:spPr>
              <a:xfrm>
                <a:off x="3093611" y="1945230"/>
                <a:ext cx="39291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2513678" y="1657348"/>
                <a:ext cx="584775" cy="4777742"/>
                <a:chOff x="3462368" y="1440178"/>
                <a:chExt cx="584775" cy="4777742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531870" y="1440180"/>
                  <a:ext cx="491490" cy="47777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 rot="16200000">
                  <a:off x="1365886" y="3536660"/>
                  <a:ext cx="47777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Current instruction register</a:t>
                  </a:r>
                </a:p>
              </p:txBody>
            </p:sp>
          </p:grpSp>
          <p:cxnSp>
            <p:nvCxnSpPr>
              <p:cNvPr id="68" name="Straight Arrow Connector 67"/>
              <p:cNvCxnSpPr>
                <a:cxnSpLocks/>
              </p:cNvCxnSpPr>
              <p:nvPr/>
            </p:nvCxnSpPr>
            <p:spPr>
              <a:xfrm>
                <a:off x="2330717" y="1307602"/>
                <a:ext cx="28069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cxnSpLocks/>
              </p:cNvCxnSpPr>
              <p:nvPr/>
            </p:nvCxnSpPr>
            <p:spPr>
              <a:xfrm flipH="1" flipV="1">
                <a:off x="2342155" y="1307602"/>
                <a:ext cx="1432" cy="10812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187923" y="750180"/>
                <a:ext cx="26716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Next sequential IP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583180" y="981069"/>
                <a:ext cx="491490" cy="6877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7461391" y="4217968"/>
                <a:ext cx="1131570" cy="1283526"/>
                <a:chOff x="2024057" y="2916507"/>
                <a:chExt cx="1131570" cy="1283526"/>
              </a:xfrm>
            </p:grpSpPr>
            <p:sp>
              <p:nvSpPr>
                <p:cNvPr id="83" name="Arrow: Chevron 82"/>
                <p:cNvSpPr/>
                <p:nvPr/>
              </p:nvSpPr>
              <p:spPr>
                <a:xfrm>
                  <a:off x="2024057" y="2916507"/>
                  <a:ext cx="1131570" cy="1283526"/>
                </a:xfrm>
                <a:prstGeom prst="chevro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 rot="16200000">
                  <a:off x="2243228" y="3264961"/>
                  <a:ext cx="10094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ALU</a:t>
                  </a:r>
                </a:p>
              </p:txBody>
            </p:sp>
          </p:grpSp>
          <p:cxnSp>
            <p:nvCxnSpPr>
              <p:cNvPr id="86" name="Straight Arrow Connector 85"/>
              <p:cNvCxnSpPr>
                <a:cxnSpLocks/>
              </p:cNvCxnSpPr>
              <p:nvPr/>
            </p:nvCxnSpPr>
            <p:spPr>
              <a:xfrm flipV="1">
                <a:off x="3303118" y="638612"/>
                <a:ext cx="344279" cy="14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>
                <a:cxnSpLocks/>
              </p:cNvCxnSpPr>
              <p:nvPr/>
            </p:nvCxnSpPr>
            <p:spPr>
              <a:xfrm>
                <a:off x="7129502" y="4557116"/>
                <a:ext cx="0" cy="25339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cxnSpLocks/>
              </p:cNvCxnSpPr>
              <p:nvPr/>
            </p:nvCxnSpPr>
            <p:spPr>
              <a:xfrm>
                <a:off x="6687287" y="4557116"/>
                <a:ext cx="442471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>
                <a:cxnSpLocks/>
              </p:cNvCxnSpPr>
              <p:nvPr/>
            </p:nvCxnSpPr>
            <p:spPr>
              <a:xfrm>
                <a:off x="7426183" y="5120582"/>
                <a:ext cx="404815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/>
              <p:cNvGrpSpPr>
                <a:grpSpLocks noChangeAspect="1"/>
              </p:cNvGrpSpPr>
              <p:nvPr/>
            </p:nvGrpSpPr>
            <p:grpSpPr>
              <a:xfrm>
                <a:off x="6854190" y="4788659"/>
                <a:ext cx="564227" cy="630594"/>
                <a:chOff x="8037253" y="2752620"/>
                <a:chExt cx="633384" cy="707886"/>
              </a:xfrm>
            </p:grpSpPr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8037253" y="2789871"/>
                  <a:ext cx="633384" cy="6333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8083897" y="2752620"/>
                  <a:ext cx="54946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?</a:t>
                  </a:r>
                </a:p>
              </p:txBody>
            </p:sp>
          </p:grpSp>
          <p:cxnSp>
            <p:nvCxnSpPr>
              <p:cNvPr id="106" name="Straight Arrow Connector 105"/>
              <p:cNvCxnSpPr>
                <a:cxnSpLocks/>
              </p:cNvCxnSpPr>
              <p:nvPr/>
            </p:nvCxnSpPr>
            <p:spPr>
              <a:xfrm flipV="1">
                <a:off x="7372611" y="4617233"/>
                <a:ext cx="449614" cy="423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cxnSpLocks/>
              </p:cNvCxnSpPr>
              <p:nvPr/>
            </p:nvCxnSpPr>
            <p:spPr>
              <a:xfrm flipV="1">
                <a:off x="6687803" y="4217968"/>
                <a:ext cx="671468" cy="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cxnSpLocks/>
              </p:cNvCxnSpPr>
              <p:nvPr/>
            </p:nvCxnSpPr>
            <p:spPr>
              <a:xfrm flipV="1">
                <a:off x="7372611" y="4217968"/>
                <a:ext cx="0" cy="4035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cxnSpLocks/>
              </p:cNvCxnSpPr>
              <p:nvPr/>
            </p:nvCxnSpPr>
            <p:spPr>
              <a:xfrm flipV="1">
                <a:off x="151197" y="4013385"/>
                <a:ext cx="229152" cy="458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>
                <a:cxnSpLocks/>
              </p:cNvCxnSpPr>
              <p:nvPr/>
            </p:nvCxnSpPr>
            <p:spPr>
              <a:xfrm flipV="1">
                <a:off x="158145" y="182880"/>
                <a:ext cx="990" cy="385190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>
                <a:cxnSpLocks/>
              </p:cNvCxnSpPr>
              <p:nvPr/>
            </p:nvCxnSpPr>
            <p:spPr>
              <a:xfrm flipV="1">
                <a:off x="8592961" y="4861636"/>
                <a:ext cx="230999" cy="2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oup 136"/>
              <p:cNvGrpSpPr/>
              <p:nvPr/>
            </p:nvGrpSpPr>
            <p:grpSpPr>
              <a:xfrm>
                <a:off x="9362709" y="4754393"/>
                <a:ext cx="1756102" cy="1506750"/>
                <a:chOff x="9888489" y="4937273"/>
                <a:chExt cx="1756102" cy="1506750"/>
              </a:xfrm>
            </p:grpSpPr>
            <p:grpSp>
              <p:nvGrpSpPr>
                <p:cNvPr id="120" name="Group 119"/>
                <p:cNvGrpSpPr/>
                <p:nvPr/>
              </p:nvGrpSpPr>
              <p:grpSpPr>
                <a:xfrm>
                  <a:off x="9888489" y="4956209"/>
                  <a:ext cx="1756102" cy="1485897"/>
                  <a:chOff x="3452108" y="1528899"/>
                  <a:chExt cx="696736" cy="4777740"/>
                </a:xfrm>
              </p:grpSpPr>
              <p:sp>
                <p:nvSpPr>
                  <p:cNvPr id="121" name="Rectangle 120"/>
                  <p:cNvSpPr/>
                  <p:nvPr/>
                </p:nvSpPr>
                <p:spPr>
                  <a:xfrm>
                    <a:off x="3554731" y="1528899"/>
                    <a:ext cx="491490" cy="477774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3452108" y="2662967"/>
                    <a:ext cx="696736" cy="14844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t>Memory</a:t>
                    </a:r>
                  </a:p>
                </p:txBody>
              </p:sp>
            </p:grpSp>
            <p:sp>
              <p:nvSpPr>
                <p:cNvPr id="123" name="TextBox 122"/>
                <p:cNvSpPr txBox="1"/>
                <p:nvPr/>
              </p:nvSpPr>
              <p:spPr>
                <a:xfrm>
                  <a:off x="10100501" y="5710588"/>
                  <a:ext cx="73941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Addr</a:t>
                  </a:r>
                  <a:endPara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0087041" y="6043913"/>
                  <a:ext cx="10277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WrData</a:t>
                  </a:r>
                  <a:endPara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10416106" y="4937273"/>
                  <a:ext cx="10277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err="1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RdData</a:t>
                  </a:r>
                  <a:endPara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cxnSp>
            <p:nvCxnSpPr>
              <p:cNvPr id="138" name="Straight Arrow Connector 137"/>
              <p:cNvCxnSpPr>
                <a:cxnSpLocks/>
              </p:cNvCxnSpPr>
              <p:nvPr/>
            </p:nvCxnSpPr>
            <p:spPr>
              <a:xfrm flipV="1">
                <a:off x="9317945" y="6125223"/>
                <a:ext cx="298038" cy="229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cxnSpLocks/>
              </p:cNvCxnSpPr>
              <p:nvPr/>
            </p:nvCxnSpPr>
            <p:spPr>
              <a:xfrm flipV="1">
                <a:off x="6697127" y="6128772"/>
                <a:ext cx="2123945" cy="89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cxnSpLocks/>
              </p:cNvCxnSpPr>
              <p:nvPr/>
            </p:nvCxnSpPr>
            <p:spPr>
              <a:xfrm>
                <a:off x="5995496" y="6140202"/>
                <a:ext cx="210801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Left Bracket 149"/>
              <p:cNvSpPr/>
              <p:nvPr/>
            </p:nvSpPr>
            <p:spPr>
              <a:xfrm>
                <a:off x="5921928" y="5459948"/>
                <a:ext cx="101219" cy="322114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Arrow Connector 150"/>
              <p:cNvCxnSpPr>
                <a:cxnSpLocks/>
              </p:cNvCxnSpPr>
              <p:nvPr/>
            </p:nvCxnSpPr>
            <p:spPr>
              <a:xfrm flipV="1">
                <a:off x="6007271" y="5783168"/>
                <a:ext cx="0" cy="3561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>
                <a:cxnSpLocks/>
              </p:cNvCxnSpPr>
              <p:nvPr/>
            </p:nvCxnSpPr>
            <p:spPr>
              <a:xfrm flipV="1">
                <a:off x="9390368" y="5759833"/>
                <a:ext cx="230999" cy="2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cxnSpLocks/>
              </p:cNvCxnSpPr>
              <p:nvPr/>
            </p:nvCxnSpPr>
            <p:spPr>
              <a:xfrm flipV="1">
                <a:off x="9401342" y="3763023"/>
                <a:ext cx="5144" cy="199681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cxnSpLocks/>
              </p:cNvCxnSpPr>
              <p:nvPr/>
            </p:nvCxnSpPr>
            <p:spPr>
              <a:xfrm flipV="1">
                <a:off x="9312877" y="4865903"/>
                <a:ext cx="101143" cy="2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cxnSpLocks/>
              </p:cNvCxnSpPr>
              <p:nvPr/>
            </p:nvCxnSpPr>
            <p:spPr>
              <a:xfrm>
                <a:off x="9399269" y="3763023"/>
                <a:ext cx="1699033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cxnSpLocks/>
              </p:cNvCxnSpPr>
              <p:nvPr/>
            </p:nvCxnSpPr>
            <p:spPr>
              <a:xfrm flipV="1">
                <a:off x="3214985" y="3485435"/>
                <a:ext cx="268182" cy="2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>
                <a:cxnSpLocks/>
              </p:cNvCxnSpPr>
              <p:nvPr/>
            </p:nvCxnSpPr>
            <p:spPr>
              <a:xfrm flipV="1">
                <a:off x="3289051" y="3109904"/>
                <a:ext cx="197000" cy="2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>
                <a:cxnSpLocks/>
              </p:cNvCxnSpPr>
              <p:nvPr/>
            </p:nvCxnSpPr>
            <p:spPr>
              <a:xfrm flipV="1">
                <a:off x="11914562" y="3778216"/>
                <a:ext cx="3816" cy="166936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cxnSpLocks/>
              </p:cNvCxnSpPr>
              <p:nvPr/>
            </p:nvCxnSpPr>
            <p:spPr>
              <a:xfrm flipV="1">
                <a:off x="11702422" y="4977645"/>
                <a:ext cx="3816" cy="5108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>
                <a:cxnSpLocks/>
              </p:cNvCxnSpPr>
              <p:nvPr/>
            </p:nvCxnSpPr>
            <p:spPr>
              <a:xfrm flipV="1">
                <a:off x="11584663" y="3767468"/>
                <a:ext cx="346178" cy="5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>
                <a:cxnSpLocks/>
              </p:cNvCxnSpPr>
              <p:nvPr/>
            </p:nvCxnSpPr>
            <p:spPr>
              <a:xfrm flipV="1">
                <a:off x="3204167" y="3478896"/>
                <a:ext cx="1092" cy="200551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Left Bracket 187"/>
              <p:cNvSpPr/>
              <p:nvPr/>
            </p:nvSpPr>
            <p:spPr>
              <a:xfrm flipH="1">
                <a:off x="3200992" y="5471699"/>
                <a:ext cx="101219" cy="322114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Arrow Connector 191"/>
              <p:cNvCxnSpPr>
                <a:cxnSpLocks/>
              </p:cNvCxnSpPr>
              <p:nvPr/>
            </p:nvCxnSpPr>
            <p:spPr>
              <a:xfrm flipV="1">
                <a:off x="3169456" y="6490320"/>
                <a:ext cx="3596" cy="2099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>
                <a:cxnSpLocks/>
              </p:cNvCxnSpPr>
              <p:nvPr/>
            </p:nvCxnSpPr>
            <p:spPr>
              <a:xfrm>
                <a:off x="3171724" y="6690630"/>
                <a:ext cx="8728339" cy="164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cxnSpLocks/>
              </p:cNvCxnSpPr>
              <p:nvPr/>
            </p:nvCxnSpPr>
            <p:spPr>
              <a:xfrm flipV="1">
                <a:off x="11886970" y="5918183"/>
                <a:ext cx="0" cy="78915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/>
              <p:cNvGrpSpPr>
                <a:grpSpLocks noChangeAspect="1"/>
              </p:cNvGrpSpPr>
              <p:nvPr/>
            </p:nvGrpSpPr>
            <p:grpSpPr>
              <a:xfrm>
                <a:off x="11604857" y="5397636"/>
                <a:ext cx="564227" cy="630594"/>
                <a:chOff x="8037253" y="2752620"/>
                <a:chExt cx="633384" cy="707886"/>
              </a:xfrm>
            </p:grpSpPr>
            <p:sp>
              <p:nvSpPr>
                <p:cNvPr id="110" name="Oval 109"/>
                <p:cNvSpPr>
                  <a:spLocks noChangeAspect="1"/>
                </p:cNvSpPr>
                <p:nvPr/>
              </p:nvSpPr>
              <p:spPr>
                <a:xfrm>
                  <a:off x="8037253" y="2789871"/>
                  <a:ext cx="633384" cy="6333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8083897" y="2752620"/>
                  <a:ext cx="54946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?</a:t>
                  </a:r>
                </a:p>
              </p:txBody>
            </p:sp>
          </p:grpSp>
          <p:cxnSp>
            <p:nvCxnSpPr>
              <p:cNvPr id="112" name="Straight Arrow Connector 111"/>
              <p:cNvCxnSpPr>
                <a:cxnSpLocks/>
              </p:cNvCxnSpPr>
              <p:nvPr/>
            </p:nvCxnSpPr>
            <p:spPr>
              <a:xfrm>
                <a:off x="6685935" y="5625435"/>
                <a:ext cx="442471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>
                <a:cxnSpLocks/>
              </p:cNvCxnSpPr>
              <p:nvPr/>
            </p:nvCxnSpPr>
            <p:spPr>
              <a:xfrm flipV="1">
                <a:off x="7133927" y="5395372"/>
                <a:ext cx="6550" cy="21687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Left Bracket 125"/>
              <p:cNvSpPr/>
              <p:nvPr/>
            </p:nvSpPr>
            <p:spPr>
              <a:xfrm flipH="1">
                <a:off x="3176862" y="6180673"/>
                <a:ext cx="101219" cy="322114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Arrow Connector 126"/>
              <p:cNvCxnSpPr>
                <a:cxnSpLocks/>
              </p:cNvCxnSpPr>
              <p:nvPr/>
            </p:nvCxnSpPr>
            <p:spPr>
              <a:xfrm flipV="1">
                <a:off x="3193886" y="5787463"/>
                <a:ext cx="3596" cy="39295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cxnSpLocks/>
              </p:cNvCxnSpPr>
              <p:nvPr/>
            </p:nvCxnSpPr>
            <p:spPr>
              <a:xfrm flipV="1">
                <a:off x="6700937" y="6338322"/>
                <a:ext cx="2123945" cy="89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cxnSpLocks/>
              </p:cNvCxnSpPr>
              <p:nvPr/>
            </p:nvCxnSpPr>
            <p:spPr>
              <a:xfrm flipV="1">
                <a:off x="3287987" y="3115501"/>
                <a:ext cx="1092" cy="22598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Left Bracket 143"/>
              <p:cNvSpPr/>
              <p:nvPr/>
            </p:nvSpPr>
            <p:spPr>
              <a:xfrm flipH="1">
                <a:off x="3341962" y="5361209"/>
                <a:ext cx="101219" cy="322114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Left Bracket 144"/>
              <p:cNvSpPr/>
              <p:nvPr/>
            </p:nvSpPr>
            <p:spPr>
              <a:xfrm flipH="1">
                <a:off x="3340692" y="6104473"/>
                <a:ext cx="101219" cy="322114"/>
              </a:xfrm>
              <a:prstGeom prst="lef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Arrow Connector 145"/>
              <p:cNvCxnSpPr>
                <a:cxnSpLocks/>
              </p:cNvCxnSpPr>
              <p:nvPr/>
            </p:nvCxnSpPr>
            <p:spPr>
              <a:xfrm flipV="1">
                <a:off x="3346286" y="5691854"/>
                <a:ext cx="3596" cy="4089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cxnSpLocks/>
              </p:cNvCxnSpPr>
              <p:nvPr/>
            </p:nvCxnSpPr>
            <p:spPr>
              <a:xfrm flipH="1" flipV="1">
                <a:off x="3278641" y="5367400"/>
                <a:ext cx="168133" cy="20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cxnSpLocks/>
              </p:cNvCxnSpPr>
              <p:nvPr/>
            </p:nvCxnSpPr>
            <p:spPr>
              <a:xfrm flipV="1">
                <a:off x="3344716" y="6413575"/>
                <a:ext cx="3596" cy="1881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cxnSpLocks/>
              </p:cNvCxnSpPr>
              <p:nvPr/>
            </p:nvCxnSpPr>
            <p:spPr>
              <a:xfrm>
                <a:off x="3334392" y="6591570"/>
                <a:ext cx="8387762" cy="164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cxnSpLocks/>
              </p:cNvCxnSpPr>
              <p:nvPr/>
            </p:nvCxnSpPr>
            <p:spPr>
              <a:xfrm flipV="1">
                <a:off x="11711476" y="6391260"/>
                <a:ext cx="3596" cy="2099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cxnSpLocks/>
              </p:cNvCxnSpPr>
              <p:nvPr/>
            </p:nvCxnSpPr>
            <p:spPr>
              <a:xfrm flipV="1">
                <a:off x="11574597" y="6373571"/>
                <a:ext cx="149097" cy="2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>
                <a:off x="3267401" y="5973455"/>
                <a:ext cx="26716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Write </a:t>
                </a:r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reg</a:t>
                </a:r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idx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>
                <a:off x="3512483" y="433259"/>
                <a:ext cx="679098" cy="801198"/>
                <a:chOff x="1667796" y="3070605"/>
                <a:chExt cx="1201136" cy="1238505"/>
              </a:xfrm>
            </p:grpSpPr>
            <p:sp>
              <p:nvSpPr>
                <p:cNvPr id="129" name="Arrow: Chevron 128"/>
                <p:cNvSpPr/>
                <p:nvPr/>
              </p:nvSpPr>
              <p:spPr>
                <a:xfrm>
                  <a:off x="1667796" y="3120390"/>
                  <a:ext cx="1201136" cy="1188720"/>
                </a:xfrm>
                <a:prstGeom prst="chevro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2243229" y="3070605"/>
                  <a:ext cx="593318" cy="11894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4413661" y="651513"/>
                <a:ext cx="1659695" cy="400110"/>
                <a:chOff x="7659781" y="411483"/>
                <a:chExt cx="1659695" cy="400110"/>
              </a:xfrm>
            </p:grpSpPr>
            <p:sp>
              <p:nvSpPr>
                <p:cNvPr id="136" name="Oval 135"/>
                <p:cNvSpPr>
                  <a:spLocks noChangeAspect="1"/>
                </p:cNvSpPr>
                <p:nvPr/>
              </p:nvSpPr>
              <p:spPr>
                <a:xfrm>
                  <a:off x="7659781" y="423959"/>
                  <a:ext cx="1612235" cy="34908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691931" y="411483"/>
                  <a:ext cx="162754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Conditions?</a:t>
                  </a:r>
                </a:p>
              </p:txBody>
            </p:sp>
          </p:grpSp>
          <p:cxnSp>
            <p:nvCxnSpPr>
              <p:cNvPr id="141" name="Straight Arrow Connector 140"/>
              <p:cNvCxnSpPr>
                <a:cxnSpLocks/>
              </p:cNvCxnSpPr>
              <p:nvPr/>
            </p:nvCxnSpPr>
            <p:spPr>
              <a:xfrm flipH="1" flipV="1">
                <a:off x="162945" y="175260"/>
                <a:ext cx="5033973" cy="736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cxnSpLocks/>
              </p:cNvCxnSpPr>
              <p:nvPr/>
            </p:nvCxnSpPr>
            <p:spPr>
              <a:xfrm flipH="1" flipV="1">
                <a:off x="5195486" y="170603"/>
                <a:ext cx="1432" cy="50151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>
                <a:cxnSpLocks/>
              </p:cNvCxnSpPr>
              <p:nvPr/>
            </p:nvCxnSpPr>
            <p:spPr>
              <a:xfrm flipV="1">
                <a:off x="3079977" y="1305362"/>
                <a:ext cx="226680" cy="14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>
                <a:cxnSpLocks/>
              </p:cNvCxnSpPr>
              <p:nvPr/>
            </p:nvCxnSpPr>
            <p:spPr>
              <a:xfrm flipV="1">
                <a:off x="3302211" y="641876"/>
                <a:ext cx="0" cy="6762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cxnSpLocks/>
              </p:cNvCxnSpPr>
              <p:nvPr/>
            </p:nvCxnSpPr>
            <p:spPr>
              <a:xfrm flipV="1">
                <a:off x="3417742" y="1008182"/>
                <a:ext cx="305530" cy="14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cxnSpLocks/>
              </p:cNvCxnSpPr>
              <p:nvPr/>
            </p:nvCxnSpPr>
            <p:spPr>
              <a:xfrm flipV="1">
                <a:off x="3431751" y="1001286"/>
                <a:ext cx="0" cy="46796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>
                <a:cxnSpLocks/>
              </p:cNvCxnSpPr>
              <p:nvPr/>
            </p:nvCxnSpPr>
            <p:spPr>
              <a:xfrm flipV="1">
                <a:off x="4196159" y="844313"/>
                <a:ext cx="222214" cy="14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>
                <a:cxnSpLocks/>
              </p:cNvCxnSpPr>
              <p:nvPr/>
            </p:nvCxnSpPr>
            <p:spPr>
              <a:xfrm flipV="1">
                <a:off x="3435557" y="1457762"/>
                <a:ext cx="391821" cy="14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3458578" y="1259317"/>
                <a:ext cx="2671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Sign-extended </a:t>
                </a:r>
                <a:r>
                  <a:rPr lang="en-US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imm</a:t>
                </a:r>
                <a:endParaRPr lang="en-US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514292" y="2652554"/>
                <a:ext cx="1359436" cy="1558926"/>
                <a:chOff x="6514292" y="2652554"/>
                <a:chExt cx="1359436" cy="1558926"/>
              </a:xfrm>
            </p:grpSpPr>
            <p:sp>
              <p:nvSpPr>
                <p:cNvPr id="170" name="TextBox 169"/>
                <p:cNvSpPr txBox="1"/>
                <p:nvPr/>
              </p:nvSpPr>
              <p:spPr>
                <a:xfrm>
                  <a:off x="6514292" y="2652554"/>
                  <a:ext cx="1359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Opcode</a:t>
                  </a:r>
                </a:p>
              </p:txBody>
            </p:sp>
            <p:cxnSp>
              <p:nvCxnSpPr>
                <p:cNvPr id="177" name="Straight Arrow Connector 176"/>
                <p:cNvCxnSpPr>
                  <a:cxnSpLocks/>
                </p:cNvCxnSpPr>
                <p:nvPr/>
              </p:nvCxnSpPr>
              <p:spPr>
                <a:xfrm>
                  <a:off x="7761962" y="3014927"/>
                  <a:ext cx="0" cy="119655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>
                  <a:cxnSpLocks/>
                </p:cNvCxnSpPr>
                <p:nvPr/>
              </p:nvCxnSpPr>
              <p:spPr>
                <a:xfrm flipV="1">
                  <a:off x="6697068" y="3031631"/>
                  <a:ext cx="1055100" cy="57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6A51F16-7B50-4AC9-81B6-53BCFFD44796}"/>
                </a:ext>
              </a:extLst>
            </p:cNvPr>
            <p:cNvGrpSpPr/>
            <p:nvPr/>
          </p:nvGrpSpPr>
          <p:grpSpPr>
            <a:xfrm>
              <a:off x="187923" y="1804256"/>
              <a:ext cx="801949" cy="623039"/>
              <a:chOff x="8185297" y="484460"/>
              <a:chExt cx="801949" cy="623039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818D239-79FD-413F-A334-D550B3E3B383}"/>
                  </a:ext>
                </a:extLst>
              </p:cNvPr>
              <p:cNvSpPr txBox="1"/>
              <p:nvPr/>
            </p:nvSpPr>
            <p:spPr>
              <a:xfrm>
                <a:off x="8192376" y="484460"/>
                <a:ext cx="794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Instr</a:t>
                </a:r>
                <a:endPara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DC51DD5-C577-4E24-8C2A-ECC21743DDC8}"/>
                  </a:ext>
                </a:extLst>
              </p:cNvPr>
              <p:cNvSpPr txBox="1"/>
              <p:nvPr/>
            </p:nvSpPr>
            <p:spPr>
              <a:xfrm>
                <a:off x="8185297" y="707389"/>
                <a:ext cx="7948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size</a:t>
                </a:r>
              </a:p>
            </p:txBody>
          </p:sp>
        </p:grp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12FBD526-E6E3-4D3F-905E-24DC846950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3110" y="864131"/>
              <a:ext cx="0" cy="3703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2BBCF54A-373E-4093-AF1E-6142CAF0C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9089" y="1221680"/>
              <a:ext cx="0" cy="6441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1B61394F-1CC9-48DA-9E78-932CB0D2AE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6483" y="1234458"/>
              <a:ext cx="93195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F3029207-8BB9-4AF7-80DB-1C2FB0D8F1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48436" y="1854551"/>
              <a:ext cx="1682994" cy="7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02EF607D-96C9-42E9-91CD-EFF92E84D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1429" y="1844594"/>
              <a:ext cx="0" cy="3027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7226656" y="607712"/>
            <a:ext cx="4973888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//IP=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 of </a:t>
            </a:r>
            <a:r>
              <a:rPr lang="en-US" sz="2300" dirty="0" err="1">
                <a:latin typeface="Consolas" panose="020B0609020204030204" pitchFamily="49" charset="0"/>
              </a:rPr>
              <a:t>addq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  <a:p>
            <a:r>
              <a:rPr lang="en-US" sz="2300" dirty="0">
                <a:latin typeface="Consolas" panose="020B0609020204030204" pitchFamily="49" charset="0"/>
              </a:rPr>
              <a:t>//Fetch </a:t>
            </a:r>
            <a:r>
              <a:rPr lang="en-US" sz="2300" dirty="0" err="1">
                <a:latin typeface="Consolas" panose="020B0609020204030204" pitchFamily="49" charset="0"/>
              </a:rPr>
              <a:t>addq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r>
              <a:rPr lang="en-US" sz="2300" dirty="0">
                <a:latin typeface="Consolas" panose="020B0609020204030204" pitchFamily="49" charset="0"/>
              </a:rPr>
              <a:t>, increment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//IP to next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84507" y="-11681"/>
            <a:ext cx="581054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Fetch:addq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4" name="TextBox 183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7CF6ED5-A2AD-4DCA-8672-E0A675AE141A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2DBD568-526B-4623-9AAE-E70F0D9C4F85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5FD1FDD-1910-4440-AE33-CCAC149D815A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27DD51F-BC6C-4F80-90E5-CFA708AF4F68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EFF1618E-A817-4064-BA99-CE94C7BE8694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C8891432-286C-42C9-8A08-0F5C7A5A0D65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1570D82-F99B-43F5-B488-C62560F12CFF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DB94DBB8-517E-4000-A388-90F04090D125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2192000" cy="9257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Processors: From the View of a Terrible Programmer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6690" y="858229"/>
            <a:ext cx="4909868" cy="3325577"/>
            <a:chOff x="186690" y="858229"/>
            <a:chExt cx="4909868" cy="3325577"/>
          </a:xfrm>
        </p:grpSpPr>
        <p:sp>
          <p:nvSpPr>
            <p:cNvPr id="31" name="TextBox 30"/>
            <p:cNvSpPr txBox="1"/>
            <p:nvPr/>
          </p:nvSpPr>
          <p:spPr>
            <a:xfrm>
              <a:off x="1083334" y="3537475"/>
              <a:ext cx="3116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Source code</a:t>
              </a:r>
            </a:p>
          </p:txBody>
        </p:sp>
        <p:pic>
          <p:nvPicPr>
            <p:cNvPr id="1026" name="Picture 2" descr="Source Code, Code, Programming, C, Coding, Digit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90" y="858229"/>
              <a:ext cx="4909868" cy="277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56228" y="4178204"/>
            <a:ext cx="4570112" cy="2639238"/>
            <a:chOff x="156228" y="4178204"/>
            <a:chExt cx="4570112" cy="2639238"/>
          </a:xfrm>
        </p:grpSpPr>
        <p:sp>
          <p:nvSpPr>
            <p:cNvPr id="7" name="Arrow: Right 6"/>
            <p:cNvSpPr/>
            <p:nvPr/>
          </p:nvSpPr>
          <p:spPr>
            <a:xfrm rot="5400000">
              <a:off x="2346921" y="4079925"/>
              <a:ext cx="589405" cy="7859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228" y="4197908"/>
              <a:ext cx="2354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Compilation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5012" y="4862492"/>
              <a:ext cx="4013224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addq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 %r11, %r12</a:t>
              </a:r>
            </a:p>
            <a:p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movq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 8(%</a:t>
              </a:r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rbx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), %r9</a:t>
              </a:r>
            </a:p>
            <a:p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cmpq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 %</a:t>
              </a:r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rax</a:t>
              </a:r>
              <a:r>
                <a:rPr lang="en-US" sz="2800" dirty="0">
                  <a:latin typeface="Consolas" panose="020B0609020204030204" pitchFamily="49" charset="0"/>
                  <a:cs typeface="Segoe UI Light" panose="020B0502040204020203" pitchFamily="34" charset="0"/>
                </a:rPr>
                <a:t>, %</a:t>
              </a:r>
              <a:r>
                <a:rPr lang="en-US" sz="2800" dirty="0" err="1">
                  <a:latin typeface="Consolas" panose="020B0609020204030204" pitchFamily="49" charset="0"/>
                  <a:cs typeface="Segoe UI Light" panose="020B0502040204020203" pitchFamily="34" charset="0"/>
                </a:rPr>
                <a:t>rbx</a:t>
              </a:r>
              <a:endParaRPr lang="en-US" sz="2800" dirty="0">
                <a:latin typeface="Consolas" panose="020B0609020204030204" pitchFamily="49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906" y="6171111"/>
              <a:ext cx="4169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Machine instructions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05502" y="2970718"/>
            <a:ext cx="7293177" cy="3846723"/>
            <a:chOff x="5005502" y="2970718"/>
            <a:chExt cx="7293177" cy="3846723"/>
          </a:xfrm>
        </p:grpSpPr>
        <p:sp>
          <p:nvSpPr>
            <p:cNvPr id="12" name="TextBox 11"/>
            <p:cNvSpPr txBox="1"/>
            <p:nvPr/>
          </p:nvSpPr>
          <p:spPr>
            <a:xfrm>
              <a:off x="5923902" y="6171110"/>
              <a:ext cx="6374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 HARDWARE MAGIC OCCURS</a:t>
              </a:r>
            </a:p>
          </p:txBody>
        </p:sp>
        <p:pic>
          <p:nvPicPr>
            <p:cNvPr id="1028" name="Picture 4" descr="http://68.media.tumblr.com/7c69c2a7acafee26226a1768fd5709ca/tumblr_nblvhvsqmy1rxkqbso1_50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" t="17045" r="3654" b="5023"/>
            <a:stretch/>
          </p:blipFill>
          <p:spPr bwMode="auto">
            <a:xfrm>
              <a:off x="6261865" y="2970718"/>
              <a:ext cx="3358642" cy="3440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rrow: Right 13"/>
            <p:cNvSpPr/>
            <p:nvPr/>
          </p:nvSpPr>
          <p:spPr>
            <a:xfrm>
              <a:off x="5005502" y="6031477"/>
              <a:ext cx="992197" cy="7859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01675" y="1178559"/>
            <a:ext cx="1963452" cy="1193027"/>
            <a:chOff x="6801675" y="1178559"/>
            <a:chExt cx="1963452" cy="11930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1565">
              <a:off x="7216061" y="1178559"/>
              <a:ext cx="1225613" cy="92714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801675" y="1786811"/>
              <a:ext cx="19634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Letter “m”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627351" y="1342863"/>
            <a:ext cx="2008737" cy="1398536"/>
            <a:chOff x="8627351" y="1342863"/>
            <a:chExt cx="2008737" cy="13985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7768" y="1342863"/>
              <a:ext cx="1719597" cy="75662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627351" y="1801168"/>
              <a:ext cx="2008737" cy="940231"/>
              <a:chOff x="8627351" y="1915468"/>
              <a:chExt cx="2008737" cy="94023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8672636" y="1915468"/>
                <a:ext cx="1963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Drawing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627351" y="2270924"/>
                <a:ext cx="1963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of bird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0059047" y="652663"/>
            <a:ext cx="2134648" cy="2495881"/>
            <a:chOff x="10059047" y="652663"/>
            <a:chExt cx="2134648" cy="24958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4432" y="652663"/>
              <a:ext cx="1835244" cy="203210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59047" y="2728083"/>
              <a:ext cx="2134648" cy="42046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330933" y="3080482"/>
            <a:ext cx="2701290" cy="3167004"/>
            <a:chOff x="9330933" y="3080482"/>
            <a:chExt cx="2701290" cy="3167004"/>
          </a:xfrm>
        </p:grpSpPr>
        <p:sp>
          <p:nvSpPr>
            <p:cNvPr id="32" name="TextBox 31"/>
            <p:cNvSpPr txBox="1"/>
            <p:nvPr/>
          </p:nvSpPr>
          <p:spPr>
            <a:xfrm>
              <a:off x="9330933" y="3080482"/>
              <a:ext cx="2701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ANSWERS</a:t>
              </a:r>
            </a:p>
          </p:txBody>
        </p:sp>
        <p:sp>
          <p:nvSpPr>
            <p:cNvPr id="34" name="Arrow: Right 33"/>
            <p:cNvSpPr/>
            <p:nvPr/>
          </p:nvSpPr>
          <p:spPr>
            <a:xfrm rot="16200000">
              <a:off x="9425706" y="4568411"/>
              <a:ext cx="2572186" cy="78596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0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/>
          <p:cNvSpPr txBox="1"/>
          <p:nvPr/>
        </p:nvSpPr>
        <p:spPr>
          <a:xfrm>
            <a:off x="7042139" y="607712"/>
            <a:ext cx="5158405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//Read reg0=%r8   Read reg1=%r9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//Write reg=%r9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//Opcode=add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327586" y="-11681"/>
            <a:ext cx="5867464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Decode:addq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BF2CAA3-F8EE-483D-A624-6B9236E57200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0160D30-DA4D-4091-AF9A-982D3DD2720F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395F97E-5DB5-4C69-9923-0F168310D637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E4F1A6B-3D31-40B7-9E2E-0D5720FE0AD0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B2E54322-1A57-4898-AA0A-AF15481AD289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D2F3D7CC-BA7F-4025-B942-5C62D9FE5B76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DCF4C0F6-148B-4E77-AE2C-41E8E7643ABF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0A00693C-33E6-43E0-8A01-4A1CD9EDECDC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9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762946" y="-11681"/>
            <a:ext cx="6432103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Execute:addq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//Calculate read data 0 +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          read data 1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B093935-ACBC-4CE1-B20B-1292467AEE4F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1791BAA2-195B-4A8C-95D9-512A1305F1C4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0F9F9F4-4CD9-4770-BBF2-7C5EFC1229BB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E3804C5-9AF6-43AE-8415-25C918C14802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D728CF1-11A4-40E5-A2D6-74FE2651B982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2846218-B6A2-4DE1-8A09-AC3DC5A2BC02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81F5B27-2E18-4013-BD68-3C19B9968D86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9E9516C-22C4-4F58-B09E-7062871D344B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100794" y="-11681"/>
            <a:ext cx="6094255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Memory:addq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//Nothing to do here; all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//operands are registers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9BDA1E6-BBFC-4A79-AEE3-A384A2A57ABD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F87FF1A-4868-401B-9045-BE2206F33CD7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AC3A8CA-129C-4606-9660-C7D6AA1E90FA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6BF9A8DC-1A1C-4A27-991F-060267D854F7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E070E9C2-4BEB-4E89-8323-78AD234D93ED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99194B26-14F0-451A-BB7E-8BA8786A0C88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04ECB2A-3BDE-41AA-AC0D-3959E11077E1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914E2A4D-EE25-4020-9F82-7E557379DD80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3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192666" y="-11681"/>
            <a:ext cx="7002383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nsolas" panose="020B0609020204030204" pitchFamily="49" charset="0"/>
              </a:rPr>
              <a:t>Writeback: </a:t>
            </a:r>
            <a:r>
              <a:rPr lang="en-US" sz="4000" dirty="0" err="1">
                <a:latin typeface="Consolas" panose="020B0609020204030204" pitchFamily="49" charset="0"/>
              </a:rPr>
              <a:t>addq</a:t>
            </a:r>
            <a:r>
              <a:rPr lang="en-US" sz="4000" dirty="0">
                <a:latin typeface="Consolas" panose="020B0609020204030204" pitchFamily="49" charset="0"/>
              </a:rPr>
              <a:t> %r8, %r9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556466" y="607712"/>
            <a:ext cx="3644077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//Update %r9 with the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//result of the add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3C2F43D-2EEC-4A73-8948-8B48C5A64FA5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F2DCFF5-B490-469E-9036-2E25F65F6B25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C0E29E2-974F-4DB4-AABC-A0A5B3CD26E9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AE1CCD3B-5B9A-4F90-830B-1FA4B1FF3A75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15315264-E509-495B-8111-23C5F148D506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3691710D-C63C-46CD-BE3F-2B3CBB588E9D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EF6911D8-B334-42C4-9D65-8965337010DF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CCDFC5BF-F736-46CF-899C-EE67619377EB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6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73B3-C79B-4621-925E-E0930391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3" y="2766218"/>
            <a:ext cx="11678194" cy="1325563"/>
          </a:xfrm>
        </p:spPr>
        <p:txBody>
          <a:bodyPr>
            <a:normAutofit/>
          </a:bodyPr>
          <a:lstStyle/>
          <a:p>
            <a:r>
              <a:rPr lang="en-US" sz="6000" dirty="0"/>
              <a:t>A NEW INSTRUCTION ARRIVES</a:t>
            </a:r>
          </a:p>
        </p:txBody>
      </p:sp>
    </p:spTree>
    <p:extLst>
      <p:ext uri="{BB962C8B-B14F-4D97-AF65-F5344CB8AC3E}">
        <p14:creationId xmlns:p14="http://schemas.microsoft.com/office/powerpoint/2010/main" val="22555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7997871" y="607712"/>
            <a:ext cx="4202672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//IP=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 of mov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  <a:p>
            <a:r>
              <a:rPr lang="en-US" sz="2300" dirty="0">
                <a:latin typeface="Consolas" panose="020B0609020204030204" pitchFamily="49" charset="0"/>
              </a:rPr>
              <a:t>//Fetch mov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r>
              <a:rPr lang="en-US" sz="23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//increment IP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571911" y="-11681"/>
            <a:ext cx="6623137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Fetch:mov</a:t>
            </a:r>
            <a:r>
              <a:rPr lang="en-US" sz="4000" dirty="0">
                <a:latin typeface="Consolas" panose="020B0609020204030204" pitchFamily="49" charset="0"/>
              </a:rPr>
              <a:t> 8(%r10), %r11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4" name="TextBox 183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B6BB4EE-A1A7-4C72-9ED7-EC8D05091342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F39A4E3-4FB8-4F8C-AB5C-F22E99EB624A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5AC3C0D-7C05-42F6-B158-10F3B6743985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1A79E4-C552-4359-A183-1BC835536590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CDBA59C8-B12B-49F2-8F39-ECA3857463EE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AF67C215-3FD3-446A-9168-E54E2E8F7B06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F9E7E6EC-2831-404F-BD49-0DAF87B29EF5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9C12E1E8-D6BB-4B84-8192-219FE63D9584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/>
          <p:cNvSpPr txBox="1"/>
          <p:nvPr/>
        </p:nvSpPr>
        <p:spPr>
          <a:xfrm>
            <a:off x="7023674" y="607712"/>
            <a:ext cx="5176869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//Read reg0=%r10	Write reg=%r11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</a:t>
            </a:r>
            <a:r>
              <a:rPr lang="en-US" sz="2300" dirty="0" err="1">
                <a:latin typeface="Consolas" panose="020B0609020204030204" pitchFamily="49" charset="0"/>
              </a:rPr>
              <a:t>Imm</a:t>
            </a:r>
            <a:r>
              <a:rPr lang="en-US" sz="2300" dirty="0">
                <a:latin typeface="Consolas" panose="020B0609020204030204" pitchFamily="49" charset="0"/>
              </a:rPr>
              <a:t>=8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//Opcode=mov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639508" y="-11681"/>
            <a:ext cx="6555542" cy="67710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latin typeface="Consolas" panose="020B0609020204030204" pitchFamily="49" charset="0"/>
              </a:rPr>
              <a:t>Decode:mov</a:t>
            </a:r>
            <a:r>
              <a:rPr lang="en-US" sz="3800" dirty="0">
                <a:latin typeface="Consolas" panose="020B0609020204030204" pitchFamily="49" charset="0"/>
              </a:rPr>
              <a:t> 8(%r10), %r11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DEB46FA-F3B3-4751-A689-F91833B3F2A5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A0ADF21-0A27-4041-B38B-AC81C91218B2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B082413-8941-4D58-A5BB-B477A06A4300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AB5DBBE-5DF3-43A6-8D36-73C169ECEA7B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392F7E0-4BD3-4A08-AAFC-DCDE20E7F6C9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6CB86988-1850-4B0C-88B1-06E18441D691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9FEDE44-40F0-4609-8569-408971CD38F8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F0C19F90-7393-4BD2-AAA4-4B6B07ADED74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679327" y="-11681"/>
            <a:ext cx="651572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nsolas" panose="020B0609020204030204" pitchFamily="49" charset="0"/>
              </a:rPr>
              <a:t>Execute:mov</a:t>
            </a:r>
            <a:r>
              <a:rPr lang="en-US" sz="3600" dirty="0">
                <a:latin typeface="Consolas" panose="020B0609020204030204" pitchFamily="49" charset="0"/>
              </a:rPr>
              <a:t> 8(%r10), %r11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//Calculate the mem 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: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  %r10 + 8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6BC57D0-784C-43B4-AD14-64B1185E7E2C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0D3DB1B-3FB8-4632-AEAF-2D61ED6C2DD7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CAEEE1D-D32A-4CC7-9A67-F98C4EE25A62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0B51F4B-5003-4BFB-8B72-017DC6D59C8C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98C30B2-6411-462B-A155-FB093791017F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3FA14820-C582-4FF6-9622-613BF2CBD8D0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5442A3D-4A6B-4FC0-8ABA-7B422FAB4AC8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AAAE784-C3FA-4C3D-8F7F-59D8932754D1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865555" y="-11681"/>
            <a:ext cx="6329494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nsolas" panose="020B0609020204030204" pitchFamily="49" charset="0"/>
              </a:rPr>
              <a:t>Memory:mov</a:t>
            </a:r>
            <a:r>
              <a:rPr lang="en-US" sz="3600" dirty="0">
                <a:latin typeface="Consolas" panose="020B0609020204030204" pitchFamily="49" charset="0"/>
              </a:rPr>
              <a:t> 8(%r10), %r11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961928" y="607712"/>
            <a:ext cx="42386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//Ask the memory hardware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//to fetch data at 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endParaRPr lang="en-US" sz="2300" dirty="0">
              <a:latin typeface="Consolas" panose="020B0609020204030204" pitchFamily="49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A400131-4CB6-491C-89C6-122399A62BD5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B8C430F-3033-40B4-B916-36DCE8BD716A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531400E5-8657-42E9-A849-BBCE39E41E0B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B90757D-1B40-4930-9A3F-49A5CFC33DAF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39A71BE-4BEB-4881-8BDD-E03C6811566A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E8200981-ADB9-48A5-86A1-D391A4A3746D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157DBF55-F343-4AA6-A06A-14E4B229852C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83FB3EAA-75C8-4F15-9577-D9C574BE1777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540321" y="-11681"/>
            <a:ext cx="6654728" cy="615553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Consolas" panose="020B0609020204030204" pitchFamily="49" charset="0"/>
              </a:rPr>
              <a:t>Writeback:mov</a:t>
            </a:r>
            <a:r>
              <a:rPr lang="en-US" sz="3400" dirty="0">
                <a:latin typeface="Consolas" panose="020B0609020204030204" pitchFamily="49" charset="0"/>
              </a:rPr>
              <a:t> 8(%r10), %r11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480128" y="568523"/>
            <a:ext cx="372041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//Update %r11 with the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//value from memory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F8B8553-2E29-4032-9456-84EBC2A78CD8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70ECE946-9E26-48F7-AFD3-43003BF91644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F888EC3-CB4A-4F59-89A4-B54B76F5B098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749A252-42D2-4768-BD78-C0A2CB315848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926DF94-40CD-4388-A54C-9C2D07C3E030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5122875C-F373-4F4B-B837-26C330ED7A9E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7D06574-039B-4F63-961A-B30219BD0629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FC7E9AF6-5655-4DFD-BF10-EA59F255FD5F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49"/>
            <a:ext cx="12179512" cy="1325563"/>
          </a:xfrm>
        </p:spPr>
        <p:txBody>
          <a:bodyPr/>
          <a:lstStyle/>
          <a:p>
            <a:r>
              <a:rPr lang="en-US" dirty="0"/>
              <a:t>Processors: From the View of</a:t>
            </a:r>
            <a:br>
              <a:rPr lang="en-US" dirty="0"/>
            </a:br>
            <a:r>
              <a:rPr lang="en-US" dirty="0"/>
              <a:t>a Mediocre Programmer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" y="2354580"/>
            <a:ext cx="5166360" cy="14744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431573" y="2161360"/>
            <a:ext cx="1203667" cy="4305298"/>
            <a:chOff x="7631723" y="1676400"/>
            <a:chExt cx="826477" cy="4305298"/>
          </a:xfrm>
        </p:grpSpPr>
        <p:sp>
          <p:nvSpPr>
            <p:cNvPr id="5" name="Rounded Rectangle 6"/>
            <p:cNvSpPr/>
            <p:nvPr/>
          </p:nvSpPr>
          <p:spPr bwMode="auto">
            <a:xfrm>
              <a:off x="7696200" y="1676400"/>
              <a:ext cx="685800" cy="430529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31723" y="3682371"/>
              <a:ext cx="826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+mn-lt"/>
                </a:rPr>
                <a:t>RAM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9574" y="2483239"/>
            <a:ext cx="4980277" cy="548640"/>
            <a:chOff x="1566834" y="2934788"/>
            <a:chExt cx="4980277" cy="548640"/>
          </a:xfrm>
        </p:grpSpPr>
        <p:grpSp>
          <p:nvGrpSpPr>
            <p:cNvPr id="12" name="Group 11"/>
            <p:cNvGrpSpPr/>
            <p:nvPr/>
          </p:nvGrpSpPr>
          <p:grpSpPr>
            <a:xfrm>
              <a:off x="4099198" y="2934788"/>
              <a:ext cx="2447913" cy="548640"/>
              <a:chOff x="1414434" y="2782388"/>
              <a:chExt cx="2447913" cy="548640"/>
            </a:xfrm>
          </p:grpSpPr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1414434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>
                <a:off x="2047525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>
                <a:off x="2680616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3313707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566834" y="2934788"/>
              <a:ext cx="2447913" cy="548640"/>
              <a:chOff x="1414434" y="2782388"/>
              <a:chExt cx="2447913" cy="548640"/>
            </a:xfrm>
          </p:grpSpPr>
          <p:sp>
            <p:nvSpPr>
              <p:cNvPr id="14" name="Rectangle 13"/>
              <p:cNvSpPr>
                <a:spLocks noChangeAspect="1"/>
              </p:cNvSpPr>
              <p:nvPr/>
            </p:nvSpPr>
            <p:spPr bwMode="auto">
              <a:xfrm>
                <a:off x="1414434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 bwMode="auto">
              <a:xfrm>
                <a:off x="2047525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 bwMode="auto">
              <a:xfrm>
                <a:off x="2680616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>
                <a:off x="3313707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629574" y="3138559"/>
            <a:ext cx="4980277" cy="548640"/>
            <a:chOff x="1566834" y="2934788"/>
            <a:chExt cx="4980277" cy="548640"/>
          </a:xfrm>
        </p:grpSpPr>
        <p:grpSp>
          <p:nvGrpSpPr>
            <p:cNvPr id="20" name="Group 19"/>
            <p:cNvGrpSpPr/>
            <p:nvPr/>
          </p:nvGrpSpPr>
          <p:grpSpPr>
            <a:xfrm>
              <a:off x="4099198" y="2934788"/>
              <a:ext cx="2447913" cy="548640"/>
              <a:chOff x="1414434" y="2782388"/>
              <a:chExt cx="2447913" cy="548640"/>
            </a:xfrm>
          </p:grpSpPr>
          <p:sp>
            <p:nvSpPr>
              <p:cNvPr id="26" name="Rectangle 25"/>
              <p:cNvSpPr>
                <a:spLocks noChangeAspect="1"/>
              </p:cNvSpPr>
              <p:nvPr/>
            </p:nvSpPr>
            <p:spPr bwMode="auto">
              <a:xfrm>
                <a:off x="1414434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 bwMode="auto">
              <a:xfrm>
                <a:off x="2047525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2680616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29" name="Rectangle 28"/>
              <p:cNvSpPr>
                <a:spLocks noChangeAspect="1"/>
              </p:cNvSpPr>
              <p:nvPr/>
            </p:nvSpPr>
            <p:spPr bwMode="auto">
              <a:xfrm>
                <a:off x="3313707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566834" y="2934788"/>
              <a:ext cx="2447913" cy="548640"/>
              <a:chOff x="1414434" y="2782388"/>
              <a:chExt cx="2447913" cy="548640"/>
            </a:xfrm>
          </p:grpSpPr>
          <p:sp>
            <p:nvSpPr>
              <p:cNvPr id="22" name="Rectangle 21"/>
              <p:cNvSpPr>
                <a:spLocks noChangeAspect="1"/>
              </p:cNvSpPr>
              <p:nvPr/>
            </p:nvSpPr>
            <p:spPr bwMode="auto">
              <a:xfrm>
                <a:off x="1414434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 bwMode="auto">
              <a:xfrm>
                <a:off x="2047525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/>
              <p:cNvSpPr>
                <a:spLocks noChangeAspect="1"/>
              </p:cNvSpPr>
              <p:nvPr/>
            </p:nvSpPr>
            <p:spPr bwMode="auto">
              <a:xfrm>
                <a:off x="2680616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>
                <a:off x="3313707" y="2782388"/>
                <a:ext cx="548640" cy="5486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ＭＳ Ｐゴシック" pitchFamily="-96" charset="-128"/>
                </a:endParaRPr>
              </a:p>
            </p:txBody>
          </p:sp>
        </p:grpSp>
      </p:grp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5164081" y="3986891"/>
            <a:ext cx="548640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ea typeface="ＭＳ Ｐゴシック" pitchFamily="-96" charset="-128"/>
              </a:rPr>
              <a:t>IP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96" charset="-128"/>
            </a:endParaRPr>
          </a:p>
        </p:txBody>
      </p:sp>
      <p:sp>
        <p:nvSpPr>
          <p:cNvPr id="31" name="Arrow: Chevron 30"/>
          <p:cNvSpPr/>
          <p:nvPr/>
        </p:nvSpPr>
        <p:spPr>
          <a:xfrm rot="5400000">
            <a:off x="855760" y="3866351"/>
            <a:ext cx="1366235" cy="2008997"/>
          </a:xfrm>
          <a:prstGeom prst="chevro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38184" y="3829050"/>
            <a:ext cx="10506" cy="63300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37679" y="3821972"/>
            <a:ext cx="10506" cy="63300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4186197" y="4647498"/>
            <a:ext cx="1528802" cy="7931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Instruction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 to execute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96" charset="-128"/>
            </a:endParaRPr>
          </a:p>
        </p:txBody>
      </p:sp>
      <p:cxnSp>
        <p:nvCxnSpPr>
          <p:cNvPr id="38" name="Straight Arrow Connector 37"/>
          <p:cNvCxnSpPr>
            <a:endCxn id="31" idx="0"/>
          </p:cNvCxnSpPr>
          <p:nvPr/>
        </p:nvCxnSpPr>
        <p:spPr>
          <a:xfrm flipH="1" flipV="1">
            <a:off x="2543376" y="4529291"/>
            <a:ext cx="618562" cy="624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131820" y="5044089"/>
            <a:ext cx="1054378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137598" y="4529291"/>
            <a:ext cx="5652" cy="514798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712722" y="4261211"/>
            <a:ext cx="170606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886450" y="3031879"/>
            <a:ext cx="63902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886450" y="3031879"/>
            <a:ext cx="0" cy="1229332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7" idx="3"/>
          </p:cNvCxnSpPr>
          <p:nvPr/>
        </p:nvCxnSpPr>
        <p:spPr>
          <a:xfrm flipH="1">
            <a:off x="5714999" y="5044089"/>
            <a:ext cx="336659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051658" y="3138559"/>
            <a:ext cx="7766" cy="1905530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059424" y="3138559"/>
            <a:ext cx="473817" cy="0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2662" y="4837649"/>
            <a:ext cx="849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ALU</a:t>
            </a:r>
          </a:p>
        </p:txBody>
      </p:sp>
      <p:cxnSp>
        <p:nvCxnSpPr>
          <p:cNvPr id="68" name="Straight Arrow Connector 67"/>
          <p:cNvCxnSpPr>
            <a:endCxn id="32" idx="1"/>
          </p:cNvCxnSpPr>
          <p:nvPr/>
        </p:nvCxnSpPr>
        <p:spPr>
          <a:xfrm>
            <a:off x="163086" y="3081058"/>
            <a:ext cx="385554" cy="1075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59964" y="3081058"/>
            <a:ext cx="3122" cy="3122826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548415" y="5553967"/>
            <a:ext cx="1892" cy="670171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163086" y="6203884"/>
            <a:ext cx="1373899" cy="9836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548415" y="6203884"/>
            <a:ext cx="4963739" cy="19673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018938" y="176088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Registers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F701F7-F637-4173-B7BF-37E87F84FA2C}"/>
              </a:ext>
            </a:extLst>
          </p:cNvPr>
          <p:cNvGrpSpPr/>
          <p:nvPr/>
        </p:nvGrpSpPr>
        <p:grpSpPr>
          <a:xfrm>
            <a:off x="7196335" y="2331645"/>
            <a:ext cx="1766549" cy="4526026"/>
            <a:chOff x="7196335" y="2331645"/>
            <a:chExt cx="1766549" cy="4526026"/>
          </a:xfrm>
        </p:grpSpPr>
        <p:sp>
          <p:nvSpPr>
            <p:cNvPr id="101" name="TextBox 100"/>
            <p:cNvSpPr txBox="1"/>
            <p:nvPr/>
          </p:nvSpPr>
          <p:spPr>
            <a:xfrm>
              <a:off x="7196335" y="6334451"/>
              <a:ext cx="1766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Devices</a:t>
              </a:r>
            </a:p>
          </p:txBody>
        </p:sp>
        <p:pic>
          <p:nvPicPr>
            <p:cNvPr id="97" name="Picture 6" descr="http://icons.iconarchive.com/icons/icons8/windows-8/128/Computer-Hardware-Keyboard-ico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48520" y="3251444"/>
              <a:ext cx="984466" cy="98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8" descr="http://simpleicon.com/wp-content/uploads/mous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212" y="2331645"/>
              <a:ext cx="628649" cy="628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8139" y="5495575"/>
              <a:ext cx="702942" cy="851451"/>
            </a:xfrm>
            <a:prstGeom prst="rect">
              <a:avLst/>
            </a:prstGeom>
          </p:spPr>
        </p:pic>
        <p:pic>
          <p:nvPicPr>
            <p:cNvPr id="100" name="Picture 2" descr="http://simpleicon.com/wp-content/uploads/antenna-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629" y="4535896"/>
              <a:ext cx="700874" cy="700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" name="Straight Arrow Connector 101"/>
          <p:cNvCxnSpPr/>
          <p:nvPr/>
        </p:nvCxnSpPr>
        <p:spPr>
          <a:xfrm>
            <a:off x="4947180" y="6594545"/>
            <a:ext cx="2545406" cy="1798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Left Bracket 103"/>
          <p:cNvSpPr/>
          <p:nvPr/>
        </p:nvSpPr>
        <p:spPr>
          <a:xfrm>
            <a:off x="4732139" y="5985680"/>
            <a:ext cx="215041" cy="436408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Arrow Connector 104"/>
          <p:cNvCxnSpPr>
            <a:stCxn id="37" idx="2"/>
          </p:cNvCxnSpPr>
          <p:nvPr/>
        </p:nvCxnSpPr>
        <p:spPr>
          <a:xfrm>
            <a:off x="4950598" y="5440680"/>
            <a:ext cx="0" cy="545000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4960502" y="6422088"/>
            <a:ext cx="2" cy="172457"/>
          </a:xfrm>
          <a:prstGeom prst="straightConnector1">
            <a:avLst/>
          </a:prstGeom>
          <a:ln w="2222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ontent Placeholder 2"/>
          <p:cNvSpPr>
            <a:spLocks noGrp="1"/>
          </p:cNvSpPr>
          <p:nvPr>
            <p:ph idx="1"/>
          </p:nvPr>
        </p:nvSpPr>
        <p:spPr>
          <a:xfrm>
            <a:off x="8342804" y="1123569"/>
            <a:ext cx="3864839" cy="5599494"/>
          </a:xfrm>
        </p:spPr>
        <p:txBody>
          <a:bodyPr>
            <a:noAutofit/>
          </a:bodyPr>
          <a:lstStyle/>
          <a:p>
            <a:r>
              <a:rPr lang="en-US" sz="2400" dirty="0"/>
              <a:t>Program instructions live in RAM</a:t>
            </a:r>
          </a:p>
          <a:p>
            <a:r>
              <a:rPr lang="en-US" sz="2400" dirty="0"/>
              <a:t>IP (“instruction pointer”) register points to memory address of next instruction to fetch and execute</a:t>
            </a:r>
          </a:p>
          <a:p>
            <a:r>
              <a:rPr lang="en-US" sz="2400" dirty="0"/>
              <a:t>Arithmetic logic unit (ALU)</a:t>
            </a:r>
          </a:p>
          <a:p>
            <a:pPr lvl="1"/>
            <a:r>
              <a:rPr lang="en-US" sz="2200" dirty="0"/>
              <a:t>Inputs are register values</a:t>
            </a:r>
          </a:p>
          <a:p>
            <a:pPr lvl="1"/>
            <a:r>
              <a:rPr lang="en-US" sz="2200" dirty="0"/>
              <a:t>Performs operation on inputs (e.g., add, divide)</a:t>
            </a:r>
          </a:p>
          <a:p>
            <a:pPr lvl="1"/>
            <a:r>
              <a:rPr lang="en-US" sz="2200" dirty="0"/>
              <a:t>Writes result to output register or memory address</a:t>
            </a:r>
          </a:p>
          <a:p>
            <a:r>
              <a:rPr lang="en-US" sz="2400" dirty="0"/>
              <a:t>Some instructions cause devices to perform actions</a:t>
            </a:r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8333426" y="1136632"/>
            <a:ext cx="3692428" cy="50187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Registers versus RAM</a:t>
            </a:r>
          </a:p>
          <a:p>
            <a:pPr lvl="1"/>
            <a:r>
              <a:rPr lang="en-US" sz="2300" dirty="0"/>
              <a:t>Registers are orders of magnitude faster for ALU to access (0.3ns versus 120ns)</a:t>
            </a:r>
          </a:p>
          <a:p>
            <a:pPr lvl="1"/>
            <a:r>
              <a:rPr lang="en-US" sz="2300" dirty="0"/>
              <a:t>RAM is orders of magnitude larger (a few dozen registers versus GBs of RAM)</a:t>
            </a:r>
          </a:p>
          <a:p>
            <a:r>
              <a:rPr lang="en-US" sz="2700" dirty="0"/>
              <a:t>Register size defines the “-bit” part of a CPU</a:t>
            </a:r>
          </a:p>
          <a:p>
            <a:pPr lvl="1"/>
            <a:r>
              <a:rPr lang="en-US" sz="2300" dirty="0"/>
              <a:t>Ex: 64-bit architectures have 64-bit-large registers</a:t>
            </a:r>
          </a:p>
        </p:txBody>
      </p:sp>
    </p:spTree>
    <p:extLst>
      <p:ext uri="{BB962C8B-B14F-4D97-AF65-F5344CB8AC3E}">
        <p14:creationId xmlns:p14="http://schemas.microsoft.com/office/powerpoint/2010/main" val="147927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uiExpand="1" build="p"/>
      <p:bldP spid="118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9F62-6ADA-4E97-87DB-6D5E29F2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1"/>
            <a:ext cx="10515600" cy="810534"/>
          </a:xfrm>
        </p:spPr>
        <p:txBody>
          <a:bodyPr/>
          <a:lstStyle/>
          <a:p>
            <a:r>
              <a:rPr lang="en-US" dirty="0"/>
              <a:t>x86-64: Branches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9E49-E243-4DB6-8800-B63DC200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757648"/>
            <a:ext cx="11131731" cy="6374673"/>
          </a:xfrm>
        </p:spPr>
        <p:txBody>
          <a:bodyPr>
            <a:normAutofit/>
          </a:bodyPr>
          <a:lstStyle/>
          <a:p>
            <a:r>
              <a:rPr lang="en-US" sz="3200" dirty="0"/>
              <a:t>Most arithmetic instructions (e.g., </a:t>
            </a:r>
            <a:r>
              <a:rPr lang="en-US" sz="3200" dirty="0">
                <a:latin typeface="Consolas" panose="020B0609020204030204" pitchFamily="49" charset="0"/>
              </a:rPr>
              <a:t>add</a:t>
            </a:r>
            <a:r>
              <a:rPr lang="en-US" sz="3200" dirty="0"/>
              <a:t>, </a:t>
            </a:r>
            <a:r>
              <a:rPr lang="en-US" sz="3200" dirty="0">
                <a:latin typeface="Consolas" panose="020B0609020204030204" pitchFamily="49" charset="0"/>
              </a:rPr>
              <a:t>sub</a:t>
            </a:r>
            <a:r>
              <a:rPr lang="en-US" sz="3200" dirty="0"/>
              <a:t>) set condition flags to 1 if certain conditions are true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ZF</a:t>
            </a:r>
            <a:r>
              <a:rPr lang="en-US" sz="2800" dirty="0"/>
              <a:t>: Result was zero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CF</a:t>
            </a:r>
            <a:r>
              <a:rPr lang="en-US" sz="2800" dirty="0"/>
              <a:t>: Result generated a carry-out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SF</a:t>
            </a:r>
            <a:r>
              <a:rPr lang="en-US" sz="2800" dirty="0"/>
              <a:t>: Result was negative (i.e., sign bit was set)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OF</a:t>
            </a:r>
            <a:r>
              <a:rPr lang="en-US" sz="2800" dirty="0"/>
              <a:t>: Result caused overflow</a:t>
            </a:r>
          </a:p>
          <a:p>
            <a:r>
              <a:rPr lang="en-US" sz="3200" dirty="0" err="1">
                <a:latin typeface="Consolas" panose="020B0609020204030204" pitchFamily="49" charset="0"/>
              </a:rPr>
              <a:t>cmp</a:t>
            </a:r>
            <a:r>
              <a:rPr lang="en-US" sz="3200" dirty="0"/>
              <a:t> and </a:t>
            </a:r>
            <a:r>
              <a:rPr lang="en-US" sz="3200" dirty="0">
                <a:latin typeface="Consolas" panose="020B0609020204030204" pitchFamily="49" charset="0"/>
              </a:rPr>
              <a:t>test</a:t>
            </a:r>
            <a:r>
              <a:rPr lang="en-US" sz="3200" dirty="0"/>
              <a:t> also set flags without updating registers</a:t>
            </a:r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cmp</a:t>
            </a:r>
            <a:r>
              <a:rPr lang="en-US" sz="2800" dirty="0">
                <a:latin typeface="Consolas" panose="020B0609020204030204" pitchFamily="49" charset="0"/>
              </a:rPr>
              <a:t> %x, %y</a:t>
            </a:r>
            <a:r>
              <a:rPr lang="en-US" sz="2800" dirty="0"/>
              <a:t>: Set flags using </a:t>
            </a:r>
            <a:r>
              <a:rPr lang="en-US" sz="2800" dirty="0">
                <a:latin typeface="Consolas" panose="020B0609020204030204" pitchFamily="49" charset="0"/>
              </a:rPr>
              <a:t>%y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</a:rPr>
              <a:t>–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</a:rPr>
              <a:t>%x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test %x, %y</a:t>
            </a:r>
            <a:r>
              <a:rPr lang="en-US" sz="2800" dirty="0"/>
              <a:t>: Set flags using </a:t>
            </a:r>
            <a:r>
              <a:rPr lang="en-US" sz="2800" dirty="0">
                <a:latin typeface="Consolas" panose="020B0609020204030204" pitchFamily="49" charset="0"/>
              </a:rPr>
              <a:t>%x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</a:rPr>
              <a:t>&amp;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</a:rPr>
              <a:t>%y </a:t>
            </a:r>
            <a:r>
              <a:rPr lang="en-US" sz="2800" dirty="0"/>
              <a:t>(i.e., using logical and)</a:t>
            </a:r>
          </a:p>
          <a:p>
            <a:r>
              <a:rPr lang="en-US" sz="3200" dirty="0"/>
              <a:t>Conditional jump instruction </a:t>
            </a:r>
            <a:r>
              <a:rPr lang="en-US" sz="3200" dirty="0" err="1">
                <a:latin typeface="Consolas" panose="020B0609020204030204" pitchFamily="49" charset="0"/>
              </a:rPr>
              <a:t>j</a:t>
            </a:r>
            <a:r>
              <a:rPr lang="en-US" sz="3200" i="1" dirty="0" err="1">
                <a:latin typeface="Consolas" panose="020B0609020204030204" pitchFamily="49" charset="0"/>
              </a:rPr>
              <a:t>XXX</a:t>
            </a:r>
            <a:r>
              <a:rPr lang="en-US" sz="3200" dirty="0">
                <a:latin typeface="Consolas" panose="020B0609020204030204" pitchFamily="49" charset="0"/>
              </a:rPr>
              <a:t> offset </a:t>
            </a:r>
            <a:r>
              <a:rPr lang="en-US" sz="3200" dirty="0"/>
              <a:t>jumps to </a:t>
            </a:r>
            <a:r>
              <a:rPr lang="en-US" sz="3200" dirty="0">
                <a:latin typeface="Consolas" panose="020B0609020204030204" pitchFamily="49" charset="0"/>
              </a:rPr>
              <a:t>%</a:t>
            </a:r>
            <a:r>
              <a:rPr lang="en-US" sz="3200" dirty="0" err="1">
                <a:latin typeface="Consolas" panose="020B0609020204030204" pitchFamily="49" charset="0"/>
              </a:rPr>
              <a:t>rip+offset</a:t>
            </a:r>
            <a:r>
              <a:rPr lang="en-US" sz="3200" dirty="0"/>
              <a:t> if certain flag conditions are true</a:t>
            </a:r>
          </a:p>
          <a:p>
            <a:pPr lvl="1"/>
            <a:r>
              <a:rPr lang="en-US" sz="2800" dirty="0"/>
              <a:t>Ex: </a:t>
            </a:r>
            <a:r>
              <a:rPr lang="en-US" sz="2800" dirty="0" err="1">
                <a:latin typeface="Consolas" panose="020B0609020204030204" pitchFamily="49" charset="0"/>
              </a:rPr>
              <a:t>jz</a:t>
            </a:r>
            <a:r>
              <a:rPr lang="en-US" sz="2800" dirty="0">
                <a:latin typeface="Consolas" panose="020B0609020204030204" pitchFamily="49" charset="0"/>
              </a:rPr>
              <a:t> offset</a:t>
            </a:r>
            <a:r>
              <a:rPr lang="en-US" sz="2800" dirty="0"/>
              <a:t> jumps if </a:t>
            </a:r>
            <a:r>
              <a:rPr lang="en-US" sz="2800" dirty="0">
                <a:latin typeface="Consolas" panose="020B0609020204030204" pitchFamily="49" charset="0"/>
              </a:rPr>
              <a:t>ZF</a:t>
            </a:r>
            <a:r>
              <a:rPr lang="en-US" sz="2800" dirty="0"/>
              <a:t> is set</a:t>
            </a:r>
          </a:p>
          <a:p>
            <a:pPr lvl="1"/>
            <a:r>
              <a:rPr lang="en-US" sz="2800" dirty="0"/>
              <a:t>Ex: </a:t>
            </a:r>
            <a:r>
              <a:rPr lang="en-US" sz="2800" dirty="0" err="1">
                <a:latin typeface="Consolas" panose="020B0609020204030204" pitchFamily="49" charset="0"/>
              </a:rPr>
              <a:t>js</a:t>
            </a:r>
            <a:r>
              <a:rPr lang="en-US" sz="2800" dirty="0">
                <a:latin typeface="Consolas" panose="020B0609020204030204" pitchFamily="49" charset="0"/>
              </a:rPr>
              <a:t> offset</a:t>
            </a:r>
            <a:r>
              <a:rPr lang="en-US" sz="2800" dirty="0"/>
              <a:t> jumps if </a:t>
            </a:r>
            <a:r>
              <a:rPr lang="en-US" sz="2800" dirty="0">
                <a:latin typeface="Consolas" panose="020B0609020204030204" pitchFamily="49" charset="0"/>
              </a:rPr>
              <a:t>SF</a:t>
            </a:r>
            <a:r>
              <a:rPr lang="en-US" sz="2800" dirty="0"/>
              <a:t> is set</a:t>
            </a:r>
          </a:p>
        </p:txBody>
      </p:sp>
    </p:spTree>
    <p:extLst>
      <p:ext uri="{BB962C8B-B14F-4D97-AF65-F5344CB8AC3E}">
        <p14:creationId xmlns:p14="http://schemas.microsoft.com/office/powerpoint/2010/main" val="2008969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169"/>
          <p:cNvSpPr txBox="1"/>
          <p:nvPr/>
        </p:nvSpPr>
        <p:spPr>
          <a:xfrm>
            <a:off x="7997871" y="607712"/>
            <a:ext cx="4202672" cy="115416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//IP=</a:t>
            </a:r>
            <a:r>
              <a:rPr lang="en-US" sz="2300" dirty="0" err="1">
                <a:latin typeface="Consolas" panose="020B0609020204030204" pitchFamily="49" charset="0"/>
              </a:rPr>
              <a:t>addr</a:t>
            </a:r>
            <a:r>
              <a:rPr lang="en-US" sz="2300" dirty="0">
                <a:latin typeface="Consolas" panose="020B0609020204030204" pitchFamily="49" charset="0"/>
              </a:rPr>
              <a:t> of </a:t>
            </a:r>
            <a:r>
              <a:rPr lang="en-US" sz="2300" dirty="0" err="1">
                <a:latin typeface="Consolas" panose="020B0609020204030204" pitchFamily="49" charset="0"/>
              </a:rPr>
              <a:t>jz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endParaRPr lang="en-US" sz="2300" dirty="0">
              <a:latin typeface="Consolas" panose="020B0609020204030204" pitchFamily="49" charset="0"/>
            </a:endParaRPr>
          </a:p>
          <a:p>
            <a:r>
              <a:rPr lang="en-US" sz="2300" dirty="0">
                <a:latin typeface="Consolas" panose="020B0609020204030204" pitchFamily="49" charset="0"/>
              </a:rPr>
              <a:t>//Fetch </a:t>
            </a:r>
            <a:r>
              <a:rPr lang="en-US" sz="2300" dirty="0" err="1">
                <a:latin typeface="Consolas" panose="020B0609020204030204" pitchFamily="49" charset="0"/>
              </a:rPr>
              <a:t>jz</a:t>
            </a:r>
            <a:r>
              <a:rPr lang="en-US" sz="2300" dirty="0">
                <a:latin typeface="Consolas" panose="020B0609020204030204" pitchFamily="49" charset="0"/>
              </a:rPr>
              <a:t> </a:t>
            </a:r>
            <a:r>
              <a:rPr lang="en-US" sz="2300" dirty="0" err="1">
                <a:latin typeface="Consolas" panose="020B0609020204030204" pitchFamily="49" charset="0"/>
              </a:rPr>
              <a:t>instr</a:t>
            </a:r>
            <a:r>
              <a:rPr lang="en-US" sz="2300" dirty="0">
                <a:latin typeface="Consolas" panose="020B0609020204030204" pitchFamily="49" charset="0"/>
              </a:rPr>
              <a:t> and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//increment IP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992377" y="-11681"/>
            <a:ext cx="4202672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Fetch:jz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grpSp>
        <p:nvGrpSpPr>
          <p:cNvPr id="179" name="Group 178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4" name="TextBox 183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5" name="Straight Arrow Connector 184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5CAFFC8-10BD-49D1-9570-C11F43B03A26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DC64E80-EE4F-4EBD-BB84-6EB008394362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55C8BC5-B323-408A-AA88-82610ACDF151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EBC4398-F3B3-4487-B978-0AD6ECCDBC66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71BD3C2B-18FA-4BAB-B50E-49EA79F1D583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EC0974A-711C-47FB-88E7-8A6DC2B858A5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1DE90BE6-1DB9-441F-B85A-AF125674E875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72EAA97C-637E-4089-BAC0-69D273671DBE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5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176"/>
          <p:cNvSpPr txBox="1"/>
          <p:nvPr/>
        </p:nvSpPr>
        <p:spPr>
          <a:xfrm>
            <a:off x="7397488" y="607712"/>
            <a:ext cx="4803056" cy="80021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//If ZF is 1, set next IP to</a:t>
            </a:r>
          </a:p>
          <a:p>
            <a:r>
              <a:rPr lang="en-US" sz="2300" dirty="0">
                <a:latin typeface="Consolas" panose="020B0609020204030204" pitchFamily="49" charset="0"/>
              </a:rPr>
              <a:t>//    IP + </a:t>
            </a:r>
            <a:r>
              <a:rPr lang="en-US" sz="2300" dirty="0" err="1">
                <a:latin typeface="Consolas" panose="020B0609020204030204" pitchFamily="49" charset="0"/>
              </a:rPr>
              <a:t>signExtend</a:t>
            </a:r>
            <a:r>
              <a:rPr lang="en-US" sz="2300" dirty="0">
                <a:latin typeface="Consolas" panose="020B0609020204030204" pitchFamily="49" charset="0"/>
              </a:rPr>
              <a:t>($0x40)</a:t>
            </a:r>
          </a:p>
        </p:txBody>
      </p:sp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385212" y="-11681"/>
            <a:ext cx="4809838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Decode:jz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53059A2-D799-46B2-9D23-3CDC6034BE79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61A14E-B3BB-4C1C-880E-7A2E7A0CCC7E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88F553A-7CF8-43DE-B97B-4BCE24B096C7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66243BC-9EED-4498-B11E-9A7915CE308D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C30144E-2AF2-4BAB-9A00-6BD07142B7EF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AE7A9852-39F3-40AC-A48F-3C8F04FDC223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9E7065DA-9939-418D-ABB0-B36BC4DA1BB0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E6799874-8266-4A87-815E-50F138294A7C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461391" y="-11681"/>
            <a:ext cx="4733658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onsolas" panose="020B0609020204030204" pitchFamily="49" charset="0"/>
              </a:rPr>
              <a:t>Execute:jz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749790" y="607712"/>
            <a:ext cx="2450754" cy="44627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//Does nothing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3AD4A5F-F6F3-4A57-B3DC-B32DFA56125E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DC7991A-3164-4D47-87D2-8D71697A5EDF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3D3372F-52F9-46F0-864A-769BF549D867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BD0CE92C-B554-448B-9D39-314047ABA584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E05D071-35B4-4D42-B90A-E9B728D22802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41ADC4CF-DAC4-4445-9965-8D71239D7A4C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8332B407-D64C-4305-B1F8-205E436768B4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E28F31B-3679-415B-89CC-88FE0B4397D8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4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461391" y="-11681"/>
            <a:ext cx="4733658" cy="70788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onsolas" panose="020B0609020204030204" pitchFamily="49" charset="0"/>
              </a:rPr>
              <a:t>Memory: </a:t>
            </a:r>
            <a:r>
              <a:rPr lang="en-US" sz="4000" dirty="0" err="1">
                <a:latin typeface="Consolas" panose="020B0609020204030204" pitchFamily="49" charset="0"/>
              </a:rPr>
              <a:t>jz</a:t>
            </a:r>
            <a:r>
              <a:rPr lang="en-US" sz="4000" dirty="0">
                <a:latin typeface="Consolas" panose="020B0609020204030204" pitchFamily="49" charset="0"/>
              </a:rPr>
              <a:t> $0x40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9749790" y="607712"/>
            <a:ext cx="2450754" cy="44627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//Does nothing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6F56DCE-2A5E-4EF6-B28C-9CFFCE190CD8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1117071-670E-4BBF-91B0-1FEFFD76AFB1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7D619DB-976A-405C-B512-9FAAB33760F0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5BD84A01-1FDF-4099-8064-86CF66C90F6B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B515361A-F3D8-4808-9DB1-8F8CEFE8C724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2B0D23FA-CDB4-4371-90EB-65FBBC9443ED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B9EBE3D9-31E0-4BC2-8AE3-7702C7817129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E246EF31-5FD9-4D17-86AF-A0B839E26DC1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traight Arrow Connector 133"/>
          <p:cNvCxnSpPr>
            <a:cxnSpLocks/>
          </p:cNvCxnSpPr>
          <p:nvPr/>
        </p:nvCxnSpPr>
        <p:spPr>
          <a:xfrm flipV="1">
            <a:off x="3065312" y="6342132"/>
            <a:ext cx="3141298" cy="1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cxnSpLocks/>
          </p:cNvCxnSpPr>
          <p:nvPr/>
        </p:nvCxnSpPr>
        <p:spPr>
          <a:xfrm>
            <a:off x="9308752" y="6355528"/>
            <a:ext cx="1810059" cy="1295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5762946" y="4534256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cxnSpLocks/>
          </p:cNvCxnSpPr>
          <p:nvPr/>
        </p:nvCxnSpPr>
        <p:spPr>
          <a:xfrm flipV="1">
            <a:off x="6012902" y="4528127"/>
            <a:ext cx="0" cy="93076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>
            <a:off x="5762946" y="4191423"/>
            <a:ext cx="4427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cxnSpLocks/>
          </p:cNvCxnSpPr>
          <p:nvPr/>
        </p:nvCxnSpPr>
        <p:spPr>
          <a:xfrm flipV="1">
            <a:off x="11561897" y="4976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cxnSpLocks/>
          </p:cNvCxnSpPr>
          <p:nvPr/>
        </p:nvCxnSpPr>
        <p:spPr>
          <a:xfrm>
            <a:off x="2091690" y="2388870"/>
            <a:ext cx="250057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cxnSpLocks/>
          </p:cNvCxnSpPr>
          <p:nvPr/>
        </p:nvCxnSpPr>
        <p:spPr>
          <a:xfrm flipV="1">
            <a:off x="10796225" y="4967618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cxnSpLocks/>
          </p:cNvCxnSpPr>
          <p:nvPr/>
        </p:nvCxnSpPr>
        <p:spPr>
          <a:xfrm flipV="1">
            <a:off x="2184963" y="4553347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3101292" y="2383380"/>
            <a:ext cx="3851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152228" y="1657349"/>
            <a:ext cx="584775" cy="4777740"/>
            <a:chOff x="3485228" y="1440180"/>
            <a:chExt cx="584775" cy="4777740"/>
          </a:xfrm>
        </p:grpSpPr>
        <p:sp>
          <p:nvSpPr>
            <p:cNvPr id="8" name="Rectangle 7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265747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ID/EX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85860" y="1657349"/>
            <a:ext cx="584775" cy="4777740"/>
            <a:chOff x="3496658" y="1440180"/>
            <a:chExt cx="584775" cy="4777740"/>
          </a:xfrm>
        </p:grpSpPr>
        <p:sp>
          <p:nvSpPr>
            <p:cNvPr id="11" name="Rectangle 10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66890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EX/MEM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034556" y="1668775"/>
            <a:ext cx="584775" cy="4777740"/>
            <a:chOff x="3473798" y="1440180"/>
            <a:chExt cx="584775" cy="4777740"/>
          </a:xfrm>
        </p:grpSpPr>
        <p:sp>
          <p:nvSpPr>
            <p:cNvPr id="14" name="Rectangle 1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646046" y="3536662"/>
              <a:ext cx="224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MEM/WB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7280" y="1794510"/>
            <a:ext cx="1131570" cy="1188720"/>
            <a:chOff x="1737360" y="3120390"/>
            <a:chExt cx="1131570" cy="1188720"/>
          </a:xfrm>
        </p:grpSpPr>
        <p:sp>
          <p:nvSpPr>
            <p:cNvPr id="16" name="Arrow: Chevron 15"/>
            <p:cNvSpPr/>
            <p:nvPr/>
          </p:nvSpPr>
          <p:spPr>
            <a:xfrm>
              <a:off x="1737360" y="3120390"/>
              <a:ext cx="1131570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3228" y="3264961"/>
              <a:ext cx="59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852518" y="2046742"/>
            <a:ext cx="4849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620419" y="2727641"/>
            <a:ext cx="714583" cy="127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9" idx="0"/>
          </p:cNvCxnSpPr>
          <p:nvPr/>
        </p:nvCxnSpPr>
        <p:spPr>
          <a:xfrm flipH="1" flipV="1">
            <a:off x="620419" y="2727641"/>
            <a:ext cx="8013" cy="575627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42835" y="3314693"/>
            <a:ext cx="1756102" cy="1485897"/>
            <a:chOff x="3452108" y="1440180"/>
            <a:chExt cx="696736" cy="4777740"/>
          </a:xfrm>
        </p:grpSpPr>
        <p:sp>
          <p:nvSpPr>
            <p:cNvPr id="35" name="Rectangle 34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52108" y="3146173"/>
              <a:ext cx="696736" cy="1484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Memory</a:t>
              </a:r>
            </a:p>
          </p:txBody>
        </p:sp>
      </p:grp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95324" y="3623310"/>
            <a:ext cx="406167" cy="4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0065" y="3303268"/>
            <a:ext cx="696736" cy="1485897"/>
            <a:chOff x="3452108" y="1440180"/>
            <a:chExt cx="696736" cy="4777740"/>
          </a:xfrm>
        </p:grpSpPr>
        <p:sp>
          <p:nvSpPr>
            <p:cNvPr id="29" name="Rectangle 28"/>
            <p:cNvSpPr/>
            <p:nvPr/>
          </p:nvSpPr>
          <p:spPr>
            <a:xfrm>
              <a:off x="355473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52108" y="2888910"/>
              <a:ext cx="696736" cy="188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IP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77404" y="3423255"/>
            <a:ext cx="1087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55851" y="4280920"/>
            <a:ext cx="76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Instr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365090" y="1668790"/>
            <a:ext cx="2639931" cy="3583564"/>
            <a:chOff x="4348070" y="720100"/>
            <a:chExt cx="2639931" cy="3583564"/>
          </a:xfrm>
        </p:grpSpPr>
        <p:sp>
          <p:nvSpPr>
            <p:cNvPr id="47" name="Rectangle 46"/>
            <p:cNvSpPr/>
            <p:nvPr/>
          </p:nvSpPr>
          <p:spPr>
            <a:xfrm>
              <a:off x="4454323" y="720100"/>
              <a:ext cx="2394212" cy="35835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199" y="3801667"/>
              <a:ext cx="1756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Registers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12840" y="77006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reg0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393790" y="120821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reg1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8070" y="1929436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idx</a:t>
              </a:r>
              <a:endPara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51879" y="2321866"/>
              <a:ext cx="215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Write </a:t>
              </a:r>
              <a:r>
                <a:rPr lang="en-US" sz="24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reg</a:t>
              </a:r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data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34331" y="3008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015281" y="3389024"/>
              <a:ext cx="1953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Read data 1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682114" y="5302002"/>
            <a:ext cx="1997213" cy="7262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593718" y="5302807"/>
            <a:ext cx="216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 extend</a:t>
            </a:r>
          </a:p>
          <a:p>
            <a:pPr algn="ctr"/>
            <a:r>
              <a:rPr lang="en-US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64-bit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3028573" y="5604340"/>
            <a:ext cx="653541" cy="627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679327" y="5610612"/>
            <a:ext cx="51954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3093611" y="1945230"/>
            <a:ext cx="3929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513678" y="1657348"/>
            <a:ext cx="584775" cy="4777742"/>
            <a:chOff x="3462368" y="1440178"/>
            <a:chExt cx="584775" cy="4777742"/>
          </a:xfrm>
        </p:grpSpPr>
        <p:sp>
          <p:nvSpPr>
            <p:cNvPr id="4" name="Rectangle 3"/>
            <p:cNvSpPr/>
            <p:nvPr/>
          </p:nvSpPr>
          <p:spPr>
            <a:xfrm>
              <a:off x="3531870" y="1440180"/>
              <a:ext cx="491490" cy="4777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365886" y="3536660"/>
              <a:ext cx="4777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Current instruction register</a:t>
              </a:r>
            </a:p>
          </p:txBody>
        </p:sp>
      </p:grp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2330717" y="1307602"/>
            <a:ext cx="28069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</p:cNvCxnSpPr>
          <p:nvPr/>
        </p:nvCxnSpPr>
        <p:spPr>
          <a:xfrm flipH="1" flipV="1">
            <a:off x="2342155" y="1307602"/>
            <a:ext cx="1432" cy="10812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7923" y="750180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Next sequential IP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583180" y="981069"/>
            <a:ext cx="491490" cy="6877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461391" y="4217968"/>
            <a:ext cx="1131570" cy="1283526"/>
            <a:chOff x="2024057" y="2916507"/>
            <a:chExt cx="1131570" cy="1283526"/>
          </a:xfrm>
        </p:grpSpPr>
        <p:sp>
          <p:nvSpPr>
            <p:cNvPr id="83" name="Arrow: Chevron 82"/>
            <p:cNvSpPr/>
            <p:nvPr/>
          </p:nvSpPr>
          <p:spPr>
            <a:xfrm>
              <a:off x="2024057" y="2916507"/>
              <a:ext cx="1131570" cy="1283526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2243228" y="3264961"/>
              <a:ext cx="1009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ALU</a:t>
              </a:r>
            </a:p>
          </p:txBody>
        </p:sp>
      </p:grpSp>
      <p:cxnSp>
        <p:nvCxnSpPr>
          <p:cNvPr id="86" name="Straight Arrow Connector 85"/>
          <p:cNvCxnSpPr>
            <a:cxnSpLocks/>
          </p:cNvCxnSpPr>
          <p:nvPr/>
        </p:nvCxnSpPr>
        <p:spPr>
          <a:xfrm flipV="1">
            <a:off x="3303118" y="638612"/>
            <a:ext cx="344279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cxnSpLocks/>
          </p:cNvCxnSpPr>
          <p:nvPr/>
        </p:nvCxnSpPr>
        <p:spPr>
          <a:xfrm>
            <a:off x="7129502" y="4557116"/>
            <a:ext cx="0" cy="25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</p:cNvCxnSpPr>
          <p:nvPr/>
        </p:nvCxnSpPr>
        <p:spPr>
          <a:xfrm>
            <a:off x="6687287" y="4557116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</p:cNvCxnSpPr>
          <p:nvPr/>
        </p:nvCxnSpPr>
        <p:spPr>
          <a:xfrm>
            <a:off x="7426183" y="5120582"/>
            <a:ext cx="4048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>
            <a:grpSpLocks noChangeAspect="1"/>
          </p:cNvGrpSpPr>
          <p:nvPr/>
        </p:nvGrpSpPr>
        <p:grpSpPr>
          <a:xfrm>
            <a:off x="6854190" y="4788659"/>
            <a:ext cx="564227" cy="630594"/>
            <a:chOff x="8037253" y="2752620"/>
            <a:chExt cx="633384" cy="707886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06" name="Straight Arrow Connector 105"/>
          <p:cNvCxnSpPr>
            <a:cxnSpLocks/>
          </p:cNvCxnSpPr>
          <p:nvPr/>
        </p:nvCxnSpPr>
        <p:spPr>
          <a:xfrm flipV="1">
            <a:off x="7372611" y="4617233"/>
            <a:ext cx="449614" cy="4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cxnSpLocks/>
          </p:cNvCxnSpPr>
          <p:nvPr/>
        </p:nvCxnSpPr>
        <p:spPr>
          <a:xfrm flipV="1">
            <a:off x="6687803" y="4217968"/>
            <a:ext cx="67146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cxnSpLocks/>
          </p:cNvCxnSpPr>
          <p:nvPr/>
        </p:nvCxnSpPr>
        <p:spPr>
          <a:xfrm flipV="1">
            <a:off x="7372611" y="4217968"/>
            <a:ext cx="0" cy="40350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cxnSpLocks/>
          </p:cNvCxnSpPr>
          <p:nvPr/>
        </p:nvCxnSpPr>
        <p:spPr>
          <a:xfrm flipV="1">
            <a:off x="151197" y="4013385"/>
            <a:ext cx="229152" cy="458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cxnSpLocks/>
          </p:cNvCxnSpPr>
          <p:nvPr/>
        </p:nvCxnSpPr>
        <p:spPr>
          <a:xfrm flipV="1">
            <a:off x="158145" y="182880"/>
            <a:ext cx="990" cy="385190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cxnSpLocks/>
          </p:cNvCxnSpPr>
          <p:nvPr/>
        </p:nvCxnSpPr>
        <p:spPr>
          <a:xfrm flipV="1">
            <a:off x="8592961" y="4861636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9362709" y="4754393"/>
            <a:ext cx="1756102" cy="1506750"/>
            <a:chOff x="9888489" y="4937273"/>
            <a:chExt cx="1756102" cy="15067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9888489" y="4956209"/>
              <a:ext cx="1756102" cy="1485897"/>
              <a:chOff x="3452108" y="1528899"/>
              <a:chExt cx="696736" cy="477774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3554731" y="1528899"/>
                <a:ext cx="491490" cy="4777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452108" y="2662967"/>
                <a:ext cx="696736" cy="148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Memory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0100501" y="5710588"/>
              <a:ext cx="739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Addr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087041" y="604391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WrData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416106" y="4937273"/>
              <a:ext cx="1027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RdData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8" name="Straight Arrow Connector 137"/>
          <p:cNvCxnSpPr>
            <a:cxnSpLocks/>
          </p:cNvCxnSpPr>
          <p:nvPr/>
        </p:nvCxnSpPr>
        <p:spPr>
          <a:xfrm flipV="1">
            <a:off x="9317945" y="6125223"/>
            <a:ext cx="298038" cy="22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cxnSpLocks/>
          </p:cNvCxnSpPr>
          <p:nvPr/>
        </p:nvCxnSpPr>
        <p:spPr>
          <a:xfrm flipV="1">
            <a:off x="6697127" y="612877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5995496" y="6140202"/>
            <a:ext cx="2108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eft Bracket 149"/>
          <p:cNvSpPr/>
          <p:nvPr/>
        </p:nvSpPr>
        <p:spPr>
          <a:xfrm>
            <a:off x="5921928" y="5459948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Arrow Connector 150"/>
          <p:cNvCxnSpPr>
            <a:cxnSpLocks/>
          </p:cNvCxnSpPr>
          <p:nvPr/>
        </p:nvCxnSpPr>
        <p:spPr>
          <a:xfrm flipV="1">
            <a:off x="6007271" y="5783168"/>
            <a:ext cx="0" cy="35612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cxnSpLocks/>
          </p:cNvCxnSpPr>
          <p:nvPr/>
        </p:nvCxnSpPr>
        <p:spPr>
          <a:xfrm flipV="1">
            <a:off x="9390368" y="5759833"/>
            <a:ext cx="230999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cxnSpLocks/>
          </p:cNvCxnSpPr>
          <p:nvPr/>
        </p:nvCxnSpPr>
        <p:spPr>
          <a:xfrm flipV="1">
            <a:off x="9401342" y="3763023"/>
            <a:ext cx="5144" cy="19968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cxnSpLocks/>
          </p:cNvCxnSpPr>
          <p:nvPr/>
        </p:nvCxnSpPr>
        <p:spPr>
          <a:xfrm flipV="1">
            <a:off x="9312877" y="4865903"/>
            <a:ext cx="101143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cxnSpLocks/>
          </p:cNvCxnSpPr>
          <p:nvPr/>
        </p:nvCxnSpPr>
        <p:spPr>
          <a:xfrm>
            <a:off x="9399269" y="3763023"/>
            <a:ext cx="169903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 flipV="1">
            <a:off x="3214985" y="3485435"/>
            <a:ext cx="268182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cxnSpLocks/>
          </p:cNvCxnSpPr>
          <p:nvPr/>
        </p:nvCxnSpPr>
        <p:spPr>
          <a:xfrm flipV="1">
            <a:off x="3289051" y="3109904"/>
            <a:ext cx="197000" cy="25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cxnSpLocks/>
          </p:cNvCxnSpPr>
          <p:nvPr/>
        </p:nvCxnSpPr>
        <p:spPr>
          <a:xfrm flipV="1">
            <a:off x="11914562" y="3778216"/>
            <a:ext cx="3816" cy="166936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cxnSpLocks/>
          </p:cNvCxnSpPr>
          <p:nvPr/>
        </p:nvCxnSpPr>
        <p:spPr>
          <a:xfrm flipV="1">
            <a:off x="11702422" y="4977645"/>
            <a:ext cx="3816" cy="510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cxnSpLocks/>
          </p:cNvCxnSpPr>
          <p:nvPr/>
        </p:nvCxnSpPr>
        <p:spPr>
          <a:xfrm flipV="1">
            <a:off x="11584663" y="3767468"/>
            <a:ext cx="346178" cy="57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/>
          </p:cNvCxnSpPr>
          <p:nvPr/>
        </p:nvCxnSpPr>
        <p:spPr>
          <a:xfrm flipV="1">
            <a:off x="3204167" y="3478896"/>
            <a:ext cx="1092" cy="200551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Left Bracket 187"/>
          <p:cNvSpPr/>
          <p:nvPr/>
        </p:nvSpPr>
        <p:spPr>
          <a:xfrm flipH="1">
            <a:off x="3200992" y="547169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2" name="Straight Arrow Connector 191"/>
          <p:cNvCxnSpPr>
            <a:cxnSpLocks/>
          </p:cNvCxnSpPr>
          <p:nvPr/>
        </p:nvCxnSpPr>
        <p:spPr>
          <a:xfrm flipV="1">
            <a:off x="3169456" y="649032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cxnSpLocks/>
          </p:cNvCxnSpPr>
          <p:nvPr/>
        </p:nvCxnSpPr>
        <p:spPr>
          <a:xfrm>
            <a:off x="3171724" y="6690630"/>
            <a:ext cx="8728339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cxnSpLocks/>
          </p:cNvCxnSpPr>
          <p:nvPr/>
        </p:nvCxnSpPr>
        <p:spPr>
          <a:xfrm flipV="1">
            <a:off x="11886970" y="5918183"/>
            <a:ext cx="0" cy="78915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>
            <a:grpSpLocks noChangeAspect="1"/>
          </p:cNvGrpSpPr>
          <p:nvPr/>
        </p:nvGrpSpPr>
        <p:grpSpPr>
          <a:xfrm>
            <a:off x="11604857" y="5397636"/>
            <a:ext cx="564227" cy="630594"/>
            <a:chOff x="8037253" y="2752620"/>
            <a:chExt cx="633384" cy="707886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8037253" y="2789871"/>
              <a:ext cx="633384" cy="633384"/>
            </a:xfrm>
            <a:prstGeom prst="ellipse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083897" y="2752620"/>
              <a:ext cx="549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?</a:t>
              </a:r>
            </a:p>
          </p:txBody>
        </p:sp>
      </p:grpSp>
      <p:cxnSp>
        <p:nvCxnSpPr>
          <p:cNvPr id="112" name="Straight Arrow Connector 111"/>
          <p:cNvCxnSpPr>
            <a:cxnSpLocks/>
          </p:cNvCxnSpPr>
          <p:nvPr/>
        </p:nvCxnSpPr>
        <p:spPr>
          <a:xfrm>
            <a:off x="6685935" y="5625435"/>
            <a:ext cx="442471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cxnSpLocks/>
          </p:cNvCxnSpPr>
          <p:nvPr/>
        </p:nvCxnSpPr>
        <p:spPr>
          <a:xfrm flipV="1">
            <a:off x="7133927" y="5395372"/>
            <a:ext cx="6550" cy="216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Left Bracket 125"/>
          <p:cNvSpPr/>
          <p:nvPr/>
        </p:nvSpPr>
        <p:spPr>
          <a:xfrm flipH="1">
            <a:off x="3176862" y="61806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Arrow Connector 126"/>
          <p:cNvCxnSpPr>
            <a:cxnSpLocks/>
          </p:cNvCxnSpPr>
          <p:nvPr/>
        </p:nvCxnSpPr>
        <p:spPr>
          <a:xfrm flipV="1">
            <a:off x="3193886" y="5787463"/>
            <a:ext cx="3596" cy="39295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cxnSpLocks/>
          </p:cNvCxnSpPr>
          <p:nvPr/>
        </p:nvCxnSpPr>
        <p:spPr>
          <a:xfrm flipV="1">
            <a:off x="6700937" y="6338322"/>
            <a:ext cx="2123945" cy="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cxnSpLocks/>
          </p:cNvCxnSpPr>
          <p:nvPr/>
        </p:nvCxnSpPr>
        <p:spPr>
          <a:xfrm flipV="1">
            <a:off x="3287987" y="3115501"/>
            <a:ext cx="1092" cy="22598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Left Bracket 143"/>
          <p:cNvSpPr/>
          <p:nvPr/>
        </p:nvSpPr>
        <p:spPr>
          <a:xfrm flipH="1">
            <a:off x="3341962" y="5361209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ket 144"/>
          <p:cNvSpPr/>
          <p:nvPr/>
        </p:nvSpPr>
        <p:spPr>
          <a:xfrm flipH="1">
            <a:off x="3340692" y="6104473"/>
            <a:ext cx="101219" cy="322114"/>
          </a:xfrm>
          <a:prstGeom prst="lef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>
            <a:cxnSpLocks/>
          </p:cNvCxnSpPr>
          <p:nvPr/>
        </p:nvCxnSpPr>
        <p:spPr>
          <a:xfrm flipV="1">
            <a:off x="3346286" y="5691854"/>
            <a:ext cx="3596" cy="40891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cxnSpLocks/>
          </p:cNvCxnSpPr>
          <p:nvPr/>
        </p:nvCxnSpPr>
        <p:spPr>
          <a:xfrm flipH="1" flipV="1">
            <a:off x="3278641" y="5367400"/>
            <a:ext cx="168133" cy="20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cxnSpLocks/>
          </p:cNvCxnSpPr>
          <p:nvPr/>
        </p:nvCxnSpPr>
        <p:spPr>
          <a:xfrm flipV="1">
            <a:off x="3344716" y="6413575"/>
            <a:ext cx="3596" cy="18817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cxnSpLocks/>
          </p:cNvCxnSpPr>
          <p:nvPr/>
        </p:nvCxnSpPr>
        <p:spPr>
          <a:xfrm>
            <a:off x="3334392" y="6591570"/>
            <a:ext cx="8387762" cy="1645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cxnSpLocks/>
          </p:cNvCxnSpPr>
          <p:nvPr/>
        </p:nvCxnSpPr>
        <p:spPr>
          <a:xfrm flipV="1">
            <a:off x="11711476" y="6391260"/>
            <a:ext cx="3596" cy="2099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cxnSpLocks/>
          </p:cNvCxnSpPr>
          <p:nvPr/>
        </p:nvCxnSpPr>
        <p:spPr>
          <a:xfrm flipV="1">
            <a:off x="11574597" y="6373571"/>
            <a:ext cx="149097" cy="25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267401" y="5973455"/>
            <a:ext cx="267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Write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reg</a:t>
            </a: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idx</a:t>
            </a: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3512483" y="433259"/>
            <a:ext cx="679098" cy="801198"/>
            <a:chOff x="1667796" y="3070605"/>
            <a:chExt cx="1201136" cy="1238505"/>
          </a:xfrm>
        </p:grpSpPr>
        <p:sp>
          <p:nvSpPr>
            <p:cNvPr id="129" name="Arrow: Chevron 128"/>
            <p:cNvSpPr/>
            <p:nvPr/>
          </p:nvSpPr>
          <p:spPr>
            <a:xfrm>
              <a:off x="1667796" y="3120390"/>
              <a:ext cx="1201136" cy="1188720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43229" y="3070605"/>
              <a:ext cx="593318" cy="1189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+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13661" y="651513"/>
            <a:ext cx="1659695" cy="400110"/>
            <a:chOff x="7659781" y="411483"/>
            <a:chExt cx="1659695" cy="400110"/>
          </a:xfrm>
        </p:grpSpPr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659781" y="423959"/>
              <a:ext cx="1612235" cy="3490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91931" y="411483"/>
              <a:ext cx="16275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Conditions?</a:t>
              </a:r>
            </a:p>
          </p:txBody>
        </p:sp>
      </p:grpSp>
      <p:cxnSp>
        <p:nvCxnSpPr>
          <p:cNvPr id="141" name="Straight Arrow Connector 140"/>
          <p:cNvCxnSpPr>
            <a:cxnSpLocks/>
          </p:cNvCxnSpPr>
          <p:nvPr/>
        </p:nvCxnSpPr>
        <p:spPr>
          <a:xfrm flipH="1" flipV="1">
            <a:off x="162945" y="175260"/>
            <a:ext cx="5033973" cy="7369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cxnSpLocks/>
          </p:cNvCxnSpPr>
          <p:nvPr/>
        </p:nvCxnSpPr>
        <p:spPr>
          <a:xfrm flipH="1" flipV="1">
            <a:off x="5195486" y="170603"/>
            <a:ext cx="1432" cy="501513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cxnSpLocks/>
          </p:cNvCxnSpPr>
          <p:nvPr/>
        </p:nvCxnSpPr>
        <p:spPr>
          <a:xfrm flipV="1">
            <a:off x="3079977" y="1305362"/>
            <a:ext cx="226680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/>
          </p:cNvCxnSpPr>
          <p:nvPr/>
        </p:nvCxnSpPr>
        <p:spPr>
          <a:xfrm flipV="1">
            <a:off x="3302211" y="641876"/>
            <a:ext cx="0" cy="676244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cxnSpLocks/>
          </p:cNvCxnSpPr>
          <p:nvPr/>
        </p:nvCxnSpPr>
        <p:spPr>
          <a:xfrm flipV="1">
            <a:off x="3417742" y="1008182"/>
            <a:ext cx="305530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flipV="1">
            <a:off x="3431751" y="1001286"/>
            <a:ext cx="0" cy="46796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/>
          </p:cNvCxnSpPr>
          <p:nvPr/>
        </p:nvCxnSpPr>
        <p:spPr>
          <a:xfrm flipV="1">
            <a:off x="4196159" y="844313"/>
            <a:ext cx="222214" cy="146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/>
          </p:cNvCxnSpPr>
          <p:nvPr/>
        </p:nvCxnSpPr>
        <p:spPr>
          <a:xfrm flipV="1">
            <a:off x="3435557" y="1457762"/>
            <a:ext cx="391821" cy="14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458578" y="1259317"/>
            <a:ext cx="267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Sign-extended </a:t>
            </a:r>
            <a:r>
              <a:rPr lang="en-US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imm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161075" y="-11681"/>
            <a:ext cx="5033973" cy="66172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00" dirty="0">
                <a:latin typeface="Consolas" panose="020B0609020204030204" pitchFamily="49" charset="0"/>
              </a:rPr>
              <a:t>Writeback:</a:t>
            </a:r>
            <a:r>
              <a:rPr lang="en-US" sz="3600" dirty="0">
                <a:latin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</a:rPr>
              <a:t>jz</a:t>
            </a:r>
            <a:r>
              <a:rPr lang="en-US" sz="3600" dirty="0">
                <a:latin typeface="Consolas" panose="020B0609020204030204" pitchFamily="49" charset="0"/>
              </a:rPr>
              <a:t> $0x40</a:t>
            </a:r>
            <a:endParaRPr lang="en-US" sz="3700" dirty="0">
              <a:latin typeface="Consolas" panose="020B0609020204030204" pitchFamily="49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6514292" y="2652554"/>
            <a:ext cx="1359436" cy="1558926"/>
            <a:chOff x="6514292" y="2652554"/>
            <a:chExt cx="1359436" cy="1558926"/>
          </a:xfrm>
        </p:grpSpPr>
        <p:sp>
          <p:nvSpPr>
            <p:cNvPr id="185" name="TextBox 184"/>
            <p:cNvSpPr txBox="1"/>
            <p:nvPr/>
          </p:nvSpPr>
          <p:spPr>
            <a:xfrm>
              <a:off x="6514292" y="2652554"/>
              <a:ext cx="1359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Opcode</a:t>
              </a:r>
            </a:p>
          </p:txBody>
        </p:sp>
        <p:cxnSp>
          <p:nvCxnSpPr>
            <p:cNvPr id="187" name="Straight Arrow Connector 186"/>
            <p:cNvCxnSpPr>
              <a:cxnSpLocks/>
            </p:cNvCxnSpPr>
            <p:nvPr/>
          </p:nvCxnSpPr>
          <p:spPr>
            <a:xfrm>
              <a:off x="7761962" y="3014927"/>
              <a:ext cx="0" cy="1196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cxnSpLocks/>
            </p:cNvCxnSpPr>
            <p:nvPr/>
          </p:nvCxnSpPr>
          <p:spPr>
            <a:xfrm flipV="1">
              <a:off x="6697068" y="3031631"/>
              <a:ext cx="1055100" cy="5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TextBox 162"/>
          <p:cNvSpPr txBox="1"/>
          <p:nvPr/>
        </p:nvSpPr>
        <p:spPr>
          <a:xfrm>
            <a:off x="9749790" y="607712"/>
            <a:ext cx="2450754" cy="446276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Consolas" panose="020B0609020204030204" pitchFamily="49" charset="0"/>
              </a:rPr>
              <a:t>//Does nothing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B97AD71-1516-4DB2-8F79-3CE0A8C74DE6}"/>
              </a:ext>
            </a:extLst>
          </p:cNvPr>
          <p:cNvGrpSpPr/>
          <p:nvPr/>
        </p:nvGrpSpPr>
        <p:grpSpPr>
          <a:xfrm>
            <a:off x="189618" y="1804256"/>
            <a:ext cx="801949" cy="623039"/>
            <a:chOff x="8185297" y="484460"/>
            <a:chExt cx="801949" cy="62303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B167C2FA-A49B-4970-8534-77118F7555C1}"/>
                </a:ext>
              </a:extLst>
            </p:cNvPr>
            <p:cNvSpPr txBox="1"/>
            <p:nvPr/>
          </p:nvSpPr>
          <p:spPr>
            <a:xfrm>
              <a:off x="8192376" y="484460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66A5BD5-3CE7-4879-8910-B875E700E365}"/>
                </a:ext>
              </a:extLst>
            </p:cNvPr>
            <p:cNvSpPr txBox="1"/>
            <p:nvPr/>
          </p:nvSpPr>
          <p:spPr>
            <a:xfrm>
              <a:off x="8185297" y="707389"/>
              <a:ext cx="7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size</a:t>
              </a:r>
            </a:p>
          </p:txBody>
        </p:sp>
      </p:grp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7FB843D1-D48C-46A8-8B44-11EB2F025111}"/>
              </a:ext>
            </a:extLst>
          </p:cNvPr>
          <p:cNvCxnSpPr>
            <a:cxnSpLocks/>
          </p:cNvCxnSpPr>
          <p:nvPr/>
        </p:nvCxnSpPr>
        <p:spPr>
          <a:xfrm flipV="1">
            <a:off x="6024805" y="864131"/>
            <a:ext cx="0" cy="37032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6A153ADC-DA48-4522-9421-3785C04198CD}"/>
              </a:ext>
            </a:extLst>
          </p:cNvPr>
          <p:cNvCxnSpPr>
            <a:cxnSpLocks/>
          </p:cNvCxnSpPr>
          <p:nvPr/>
        </p:nvCxnSpPr>
        <p:spPr>
          <a:xfrm flipV="1">
            <a:off x="6950784" y="1221680"/>
            <a:ext cx="0" cy="64419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DC4A6C3-B8F7-4F9C-B06F-99701038B27A}"/>
              </a:ext>
            </a:extLst>
          </p:cNvPr>
          <p:cNvCxnSpPr>
            <a:cxnSpLocks/>
          </p:cNvCxnSpPr>
          <p:nvPr/>
        </p:nvCxnSpPr>
        <p:spPr>
          <a:xfrm flipH="1">
            <a:off x="6018178" y="1234458"/>
            <a:ext cx="931953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013FAD38-AF00-4315-93E7-7A55665446A9}"/>
              </a:ext>
            </a:extLst>
          </p:cNvPr>
          <p:cNvCxnSpPr>
            <a:cxnSpLocks/>
          </p:cNvCxnSpPr>
          <p:nvPr/>
        </p:nvCxnSpPr>
        <p:spPr>
          <a:xfrm flipH="1" flipV="1">
            <a:off x="6950131" y="1854551"/>
            <a:ext cx="1682994" cy="74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E013DE56-2BEB-4FD5-9964-B44A9B328BA3}"/>
              </a:ext>
            </a:extLst>
          </p:cNvPr>
          <p:cNvCxnSpPr>
            <a:cxnSpLocks/>
          </p:cNvCxnSpPr>
          <p:nvPr/>
        </p:nvCxnSpPr>
        <p:spPr>
          <a:xfrm flipV="1">
            <a:off x="8633124" y="1844594"/>
            <a:ext cx="0" cy="302796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4" y="762635"/>
            <a:ext cx="11981580" cy="1363345"/>
          </a:xfrm>
        </p:spPr>
        <p:txBody>
          <a:bodyPr>
            <a:normAutofit/>
          </a:bodyPr>
          <a:lstStyle/>
          <a:p>
            <a:r>
              <a:rPr lang="en-US" dirty="0"/>
              <a:t>We don’t know if a branch is taken until the end of the decode stage . . .</a:t>
            </a:r>
          </a:p>
          <a:p>
            <a:r>
              <a:rPr lang="en-US" dirty="0"/>
              <a:t>. . . which means that the fetch stage may have fetched the wrong instruction!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374" y="2237469"/>
            <a:ext cx="5752685" cy="2554545"/>
            <a:chOff x="6591715" y="4352019"/>
            <a:chExt cx="5752685" cy="2554545"/>
          </a:xfrm>
        </p:grpSpPr>
        <p:sp>
          <p:nvSpPr>
            <p:cNvPr id="9" name="TextBox 8"/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cmpq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%r8, %r9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jz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. . .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81075" y="3277156"/>
            <a:ext cx="6758525" cy="584775"/>
            <a:chOff x="5098195" y="3707686"/>
            <a:chExt cx="6758525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cmpq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1075" y="4046776"/>
            <a:ext cx="6758525" cy="584775"/>
            <a:chOff x="5098195" y="3707686"/>
            <a:chExt cx="6758525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5BFFC8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subq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cmpq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81075" y="1898916"/>
            <a:ext cx="6871955" cy="1193395"/>
            <a:chOff x="5281075" y="1898916"/>
            <a:chExt cx="6871955" cy="1193395"/>
          </a:xfrm>
        </p:grpSpPr>
        <p:grpSp>
          <p:nvGrpSpPr>
            <p:cNvPr id="16" name="Group 15"/>
            <p:cNvGrpSpPr/>
            <p:nvPr/>
          </p:nvGrpSpPr>
          <p:grpSpPr>
            <a:xfrm>
              <a:off x="5281075" y="2507536"/>
              <a:ext cx="6758525" cy="584775"/>
              <a:chOff x="5098195" y="3707686"/>
              <a:chExt cx="6758525" cy="58477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t=0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310114" y="1898918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IF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62299" y="1898917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ID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14484" y="1904263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EX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72045" y="1922761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940770" y="189891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WB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H="1">
            <a:off x="5189673" y="1872440"/>
            <a:ext cx="11430" cy="3015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071353" y="4554607"/>
            <a:ext cx="3949197" cy="1437736"/>
            <a:chOff x="8071353" y="4554607"/>
            <a:chExt cx="3949197" cy="1437736"/>
          </a:xfrm>
        </p:grpSpPr>
        <p:cxnSp>
          <p:nvCxnSpPr>
            <p:cNvPr id="41" name="Straight Arrow Connector 40"/>
            <p:cNvCxnSpPr>
              <a:cxnSpLocks/>
              <a:stCxn id="27" idx="2"/>
            </p:cNvCxnSpPr>
            <p:nvPr/>
          </p:nvCxnSpPr>
          <p:spPr>
            <a:xfrm>
              <a:off x="8071353" y="4554607"/>
              <a:ext cx="305989" cy="33344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152929" y="4792014"/>
              <a:ext cx="3867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We don’t know whether we should branch until the end of t=2 . . 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28584" y="4503420"/>
            <a:ext cx="8382210" cy="2347578"/>
            <a:chOff x="4028584" y="4503420"/>
            <a:chExt cx="8382210" cy="2347578"/>
          </a:xfrm>
        </p:grpSpPr>
        <p:grpSp>
          <p:nvGrpSpPr>
            <p:cNvPr id="52" name="Group 51"/>
            <p:cNvGrpSpPr/>
            <p:nvPr/>
          </p:nvGrpSpPr>
          <p:grpSpPr>
            <a:xfrm>
              <a:off x="6462855" y="4559826"/>
              <a:ext cx="5947939" cy="2186926"/>
              <a:chOff x="6462855" y="4559826"/>
              <a:chExt cx="5947939" cy="2186926"/>
            </a:xfrm>
          </p:grpSpPr>
          <p:cxnSp>
            <p:nvCxnSpPr>
              <p:cNvPr id="45" name="Straight Arrow Connector 44"/>
              <p:cNvCxnSpPr>
                <a:cxnSpLocks/>
                <a:stCxn id="26" idx="2"/>
              </p:cNvCxnSpPr>
              <p:nvPr/>
            </p:nvCxnSpPr>
            <p:spPr>
              <a:xfrm flipH="1">
                <a:off x="6584698" y="4559826"/>
                <a:ext cx="331546" cy="15666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462855" y="5915755"/>
                <a:ext cx="59479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. . . so we don’t know whether </a:t>
                </a:r>
                <a:r>
                  <a:rPr lang="en-US" sz="2400" dirty="0" err="1">
                    <a:latin typeface="Consolas" panose="020B0609020204030204" pitchFamily="49" charset="0"/>
                    <a:cs typeface="Segoe UI Light" panose="020B0502040204020203" pitchFamily="34" charset="0"/>
                  </a:rPr>
                  <a:t>movq</a:t>
                </a:r>
                <a:r>
                  <a:rPr lang="en-US" sz="24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should have been fetched until end of t=2!</a:t>
                </a:r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3"/>
            <a:srcRect b="25949"/>
            <a:stretch/>
          </p:blipFill>
          <p:spPr>
            <a:xfrm>
              <a:off x="4028584" y="4503420"/>
              <a:ext cx="2562616" cy="2347578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87478DA-94E6-430E-A787-3BF7B7517409}"/>
              </a:ext>
            </a:extLst>
          </p:cNvPr>
          <p:cNvGrpSpPr/>
          <p:nvPr/>
        </p:nvGrpSpPr>
        <p:grpSpPr>
          <a:xfrm>
            <a:off x="11374" y="7002"/>
            <a:ext cx="12192000" cy="6858000"/>
            <a:chOff x="0" y="0"/>
            <a:chExt cx="12192000" cy="685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5AE8FB5-F058-4B75-90B8-1B57ABB5886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1FF076E-833F-42BE-87BA-EFA1C873E2E9}"/>
                </a:ext>
              </a:extLst>
            </p:cNvPr>
            <p:cNvSpPr txBox="1"/>
            <p:nvPr/>
          </p:nvSpPr>
          <p:spPr>
            <a:xfrm>
              <a:off x="3138616" y="6113506"/>
              <a:ext cx="3126260" cy="507831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jz</a:t>
              </a:r>
              <a:r>
                <a:rPr lang="en-US" sz="27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27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27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11F294A-B5D8-4BD2-93BF-07DD61FD4D07}"/>
                </a:ext>
              </a:extLst>
            </p:cNvPr>
            <p:cNvSpPr txBox="1"/>
            <p:nvPr/>
          </p:nvSpPr>
          <p:spPr>
            <a:xfrm>
              <a:off x="6264876" y="6113506"/>
              <a:ext cx="2788510" cy="507831"/>
            </a:xfrm>
            <a:prstGeom prst="rect">
              <a:avLst/>
            </a:prstGeom>
            <a:solidFill>
              <a:srgbClr val="B7F0F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cmpq</a:t>
              </a:r>
              <a:r>
                <a:rPr lang="en-US" sz="2700" dirty="0">
                  <a:latin typeface="Consolas" panose="020B0609020204030204" pitchFamily="49" charset="0"/>
                  <a:cs typeface="Segoe UI" panose="020B0502040204020203" pitchFamily="34" charset="0"/>
                </a:rPr>
                <a:t> %r8, %r9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292085E-D081-4EC0-9375-3C8A514FD32F}"/>
                </a:ext>
              </a:extLst>
            </p:cNvPr>
            <p:cNvSpPr txBox="1"/>
            <p:nvPr/>
          </p:nvSpPr>
          <p:spPr>
            <a:xfrm>
              <a:off x="111211" y="6113506"/>
              <a:ext cx="3027405" cy="507831"/>
            </a:xfrm>
            <a:prstGeom prst="rect">
              <a:avLst/>
            </a:prstGeom>
            <a:solidFill>
              <a:srgbClr val="5BFFC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27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B422486-6FCD-4DB3-8CF9-15C295B67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984" y="145964"/>
              <a:ext cx="10608963" cy="59675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1969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762635"/>
            <a:ext cx="12031980" cy="2437765"/>
          </a:xfrm>
        </p:spPr>
        <p:txBody>
          <a:bodyPr>
            <a:normAutofit/>
          </a:bodyPr>
          <a:lstStyle/>
          <a:p>
            <a:r>
              <a:rPr lang="en-US" sz="3100" dirty="0"/>
              <a:t>One solution: Processor automatically inserts a </a:t>
            </a:r>
            <a:r>
              <a:rPr lang="en-US" sz="3100" dirty="0" err="1"/>
              <a:t>nop</a:t>
            </a:r>
            <a:r>
              <a:rPr lang="en-US" sz="3100" dirty="0"/>
              <a:t> after each branch</a:t>
            </a:r>
          </a:p>
          <a:p>
            <a:pPr lvl="1"/>
            <a:r>
              <a:rPr lang="en-US" sz="3000" dirty="0"/>
              <a:t>A </a:t>
            </a:r>
            <a:r>
              <a:rPr lang="en-US" sz="3000" dirty="0" err="1"/>
              <a:t>nop</a:t>
            </a:r>
            <a:r>
              <a:rPr lang="en-US" sz="3000" dirty="0"/>
              <a:t> (“no operation”) does not change the processor’s state</a:t>
            </a:r>
          </a:p>
          <a:p>
            <a:pPr lvl="1"/>
            <a:r>
              <a:rPr lang="en-US" sz="3000" dirty="0"/>
              <a:t>So, executing a </a:t>
            </a:r>
            <a:r>
              <a:rPr lang="en-US" sz="3000" dirty="0" err="1"/>
              <a:t>nop</a:t>
            </a:r>
            <a:r>
              <a:rPr lang="en-US" sz="3000" dirty="0"/>
              <a:t> never affects correctness (although it does slow down the program due to a wasted processor cycle)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11374" y="2866119"/>
            <a:ext cx="5752685" cy="2554545"/>
            <a:chOff x="6591715" y="4352019"/>
            <a:chExt cx="5752685" cy="2554545"/>
          </a:xfrm>
        </p:grpSpPr>
        <p:sp>
          <p:nvSpPr>
            <p:cNvPr id="82" name="TextBox 81"/>
            <p:cNvSpPr txBox="1"/>
            <p:nvPr/>
          </p:nvSpPr>
          <p:spPr>
            <a:xfrm>
              <a:off x="6591715" y="6284655"/>
              <a:ext cx="1164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: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590538" y="4352019"/>
              <a:ext cx="475386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cmpq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%r8, %r9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jz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</a:t>
              </a:r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lbl</a:t>
              </a:r>
              <a:endParaRPr lang="en-US" sz="3200" dirty="0">
                <a:latin typeface="Consolas" panose="020B0609020204030204" pitchFamily="49" charset="0"/>
                <a:cs typeface="Segoe UI" panose="020B0502040204020203" pitchFamily="34" charset="0"/>
              </a:endParaRP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subq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%r10, %r11</a:t>
              </a:r>
            </a:p>
            <a:p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. . .</a:t>
              </a:r>
            </a:p>
            <a:p>
              <a:r>
                <a:rPr lang="en-US" sz="3200" dirty="0" err="1">
                  <a:latin typeface="Consolas" panose="020B0609020204030204" pitchFamily="49" charset="0"/>
                  <a:cs typeface="Segoe UI" panose="020B0502040204020203" pitchFamily="34" charset="0"/>
                </a:rPr>
                <a:t>movq</a:t>
              </a:r>
              <a:r>
                <a:rPr lang="en-US" sz="3200" dirty="0">
                  <a:latin typeface="Consolas" panose="020B0609020204030204" pitchFamily="49" charset="0"/>
                  <a:cs typeface="Segoe UI" panose="020B0502040204020203" pitchFamily="34" charset="0"/>
                </a:rPr>
                <a:t> 8(%r9), %r12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>
            <a:off x="5262025" y="2641213"/>
            <a:ext cx="11430" cy="4064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87973" y="6004484"/>
            <a:ext cx="661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At beginning of t=3, IF uses output of ID from t=2 to fetch the appropriate instruction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E6B3725-7EEE-4F67-86C8-64D3C0AFF82C}"/>
              </a:ext>
            </a:extLst>
          </p:cNvPr>
          <p:cNvGrpSpPr/>
          <p:nvPr/>
        </p:nvGrpSpPr>
        <p:grpSpPr>
          <a:xfrm>
            <a:off x="5281075" y="3943366"/>
            <a:ext cx="6758525" cy="584775"/>
            <a:chOff x="5098195" y="3707686"/>
            <a:chExt cx="6758525" cy="58477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E5EDBFA-23A8-4CF4-BC84-D31F9C943325}"/>
                </a:ext>
              </a:extLst>
            </p:cNvPr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84E9AAD-7B4A-420C-B298-56883CB6EFA4}"/>
                </a:ext>
              </a:extLst>
            </p:cNvPr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86B63FF-3A57-43FD-919A-25479990EC45}"/>
                </a:ext>
              </a:extLst>
            </p:cNvPr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cmpq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A208C12-A5BC-45D8-8998-2FFB13CC3CB3}"/>
                </a:ext>
              </a:extLst>
            </p:cNvPr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F6FA6C7-096E-4BC8-8162-F596CC2FE4FA}"/>
                </a:ext>
              </a:extLst>
            </p:cNvPr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E9059EB-3BE2-4AFD-994E-E56E63C4AFA5}"/>
                </a:ext>
              </a:extLst>
            </p:cNvPr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2B812E7-A54B-46B6-A261-BAC4F7CB98E8}"/>
              </a:ext>
            </a:extLst>
          </p:cNvPr>
          <p:cNvGrpSpPr/>
          <p:nvPr/>
        </p:nvGrpSpPr>
        <p:grpSpPr>
          <a:xfrm>
            <a:off x="5281075" y="4712986"/>
            <a:ext cx="6758525" cy="584775"/>
            <a:chOff x="5098195" y="3707686"/>
            <a:chExt cx="6758525" cy="58477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59BF18B-1E22-42B4-9977-281A91E1D7BD}"/>
                </a:ext>
              </a:extLst>
            </p:cNvPr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t=2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E9E3CEA-1DB8-4727-8801-77DD7EC5F73F}"/>
                </a:ext>
              </a:extLst>
            </p:cNvPr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nop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7554802-8104-42EA-A025-FD3C2A355CAC}"/>
                </a:ext>
              </a:extLst>
            </p:cNvPr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C1F5F64-A464-4DA9-8E71-10570D71AC89}"/>
                </a:ext>
              </a:extLst>
            </p:cNvPr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cmpq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189669ED-2247-4D82-BB0F-5801FFAE02BE}"/>
                </a:ext>
              </a:extLst>
            </p:cNvPr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2D1B84B-3B31-4CEE-BE0F-3E568A93AE1D}"/>
                </a:ext>
              </a:extLst>
            </p:cNvPr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F085B0C-877E-4C83-B7BE-72A62AD80B83}"/>
              </a:ext>
            </a:extLst>
          </p:cNvPr>
          <p:cNvGrpSpPr/>
          <p:nvPr/>
        </p:nvGrpSpPr>
        <p:grpSpPr>
          <a:xfrm>
            <a:off x="5281075" y="2565126"/>
            <a:ext cx="6871955" cy="1193395"/>
            <a:chOff x="5281075" y="1898916"/>
            <a:chExt cx="6871955" cy="1193395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163C001-C7EA-4A63-9BCF-B794F834316D}"/>
                </a:ext>
              </a:extLst>
            </p:cNvPr>
            <p:cNvGrpSpPr/>
            <p:nvPr/>
          </p:nvGrpSpPr>
          <p:grpSpPr>
            <a:xfrm>
              <a:off x="5281075" y="2507536"/>
              <a:ext cx="6758525" cy="584775"/>
              <a:chOff x="5098195" y="3707686"/>
              <a:chExt cx="6758525" cy="584775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2B7F4C4-3C3F-4DA7-8395-79F52F757459}"/>
                  </a:ext>
                </a:extLst>
              </p:cNvPr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F264995-1B26-492C-9921-5EE11B50E58A}"/>
                  </a:ext>
                </a:extLst>
              </p:cNvPr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3BC57E2-3381-4120-A4AE-33266DC90560}"/>
                  </a:ext>
                </a:extLst>
              </p:cNvPr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1B4B57A-3E62-48F9-BA7F-BA0DCCA88DAB}"/>
                  </a:ext>
                </a:extLst>
              </p:cNvPr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8EE10CE-04BA-402B-80DC-F1D3DF503CDB}"/>
                  </a:ext>
                </a:extLst>
              </p:cNvPr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5BF83A8-6AC2-44F1-AB50-C6ED552783DD}"/>
                  </a:ext>
                </a:extLst>
              </p:cNvPr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5F94F8E-C5F4-4041-BCD5-6DD198DBCE05}"/>
                </a:ext>
              </a:extLst>
            </p:cNvPr>
            <p:cNvSpPr txBox="1"/>
            <p:nvPr/>
          </p:nvSpPr>
          <p:spPr>
            <a:xfrm>
              <a:off x="6310114" y="1898918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IF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F7CB9F8-07B2-41D0-B111-79CA8690CEDF}"/>
                </a:ext>
              </a:extLst>
            </p:cNvPr>
            <p:cNvSpPr txBox="1"/>
            <p:nvPr/>
          </p:nvSpPr>
          <p:spPr>
            <a:xfrm>
              <a:off x="7462299" y="1898917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ID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3809ABA-0EBC-44A1-AF58-390A17C3CF3C}"/>
                </a:ext>
              </a:extLst>
            </p:cNvPr>
            <p:cNvSpPr txBox="1"/>
            <p:nvPr/>
          </p:nvSpPr>
          <p:spPr>
            <a:xfrm>
              <a:off x="8614484" y="1904263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EX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DE02D4-F0F9-43B2-8006-927A00DCCA59}"/>
                </a:ext>
              </a:extLst>
            </p:cNvPr>
            <p:cNvSpPr txBox="1"/>
            <p:nvPr/>
          </p:nvSpPr>
          <p:spPr>
            <a:xfrm>
              <a:off x="9772045" y="1922761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424E54C-E5E7-4664-B22D-0295FBFEB4B5}"/>
                </a:ext>
              </a:extLst>
            </p:cNvPr>
            <p:cNvSpPr txBox="1"/>
            <p:nvPr/>
          </p:nvSpPr>
          <p:spPr>
            <a:xfrm>
              <a:off x="10940770" y="189891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WB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4418B31-0852-46F1-ACAF-E2C147520DB7}"/>
              </a:ext>
            </a:extLst>
          </p:cNvPr>
          <p:cNvGrpSpPr/>
          <p:nvPr/>
        </p:nvGrpSpPr>
        <p:grpSpPr>
          <a:xfrm>
            <a:off x="5281075" y="5345759"/>
            <a:ext cx="6758525" cy="657728"/>
            <a:chOff x="5281075" y="4679549"/>
            <a:chExt cx="6758525" cy="657728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E091FCB-70C5-4AD6-A1AE-96B8AC348B00}"/>
                </a:ext>
              </a:extLst>
            </p:cNvPr>
            <p:cNvGrpSpPr/>
            <p:nvPr/>
          </p:nvGrpSpPr>
          <p:grpSpPr>
            <a:xfrm>
              <a:off x="5281075" y="4752502"/>
              <a:ext cx="6758525" cy="584775"/>
              <a:chOff x="5098195" y="3707686"/>
              <a:chExt cx="6758525" cy="584775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BBDB7963-5AE9-4669-9D46-478E13215BB6}"/>
                  </a:ext>
                </a:extLst>
              </p:cNvPr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t=3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462261C-FCA4-409A-A49D-20071B0A130C}"/>
                  </a:ext>
                </a:extLst>
              </p:cNvPr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2036D68-496E-4350-AE6D-498AD554D7CD}"/>
                  </a:ext>
                </a:extLst>
              </p:cNvPr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nop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09C73527-9169-4C20-9BBA-BABACF33AAD6}"/>
                  </a:ext>
                </a:extLst>
              </p:cNvPr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jz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7D38ED9-684E-4530-BD53-C82540D2D957}"/>
                  </a:ext>
                </a:extLst>
              </p:cNvPr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0BF7D95-EE8D-4C63-98EC-B86CD2319F3B}"/>
                  </a:ext>
                </a:extLst>
              </p:cNvPr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6CF8C7D-63E0-4C3E-BA96-B084126EB7EE}"/>
                </a:ext>
              </a:extLst>
            </p:cNvPr>
            <p:cNvGrpSpPr/>
            <p:nvPr/>
          </p:nvGrpSpPr>
          <p:grpSpPr>
            <a:xfrm>
              <a:off x="6405900" y="4679549"/>
              <a:ext cx="1074836" cy="627610"/>
              <a:chOff x="4206238" y="5538651"/>
              <a:chExt cx="1074836" cy="627610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620A8B9-0C5B-4591-9E7E-CB08AE92E66C}"/>
                  </a:ext>
                </a:extLst>
              </p:cNvPr>
              <p:cNvSpPr txBox="1"/>
              <p:nvPr/>
            </p:nvSpPr>
            <p:spPr>
              <a:xfrm>
                <a:off x="4206239" y="5538651"/>
                <a:ext cx="10748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subq</a:t>
                </a:r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or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454AD3C-645A-4B6A-B4A8-5AB7F7B6D322}"/>
                  </a:ext>
                </a:extLst>
              </p:cNvPr>
              <p:cNvSpPr txBox="1"/>
              <p:nvPr/>
            </p:nvSpPr>
            <p:spPr>
              <a:xfrm>
                <a:off x="4206238" y="5766151"/>
                <a:ext cx="10748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movq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46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3" y="577281"/>
            <a:ext cx="12031980" cy="229760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100" dirty="0"/>
              <a:t>Modern processors use table-driven branch prediction</a:t>
            </a:r>
          </a:p>
          <a:p>
            <a:pPr lvl="1"/>
            <a:r>
              <a:rPr lang="en-US" sz="2600" dirty="0"/>
              <a:t>Key: Address of a branch instruction</a:t>
            </a:r>
          </a:p>
          <a:p>
            <a:pPr lvl="1"/>
            <a:r>
              <a:rPr lang="en-US" sz="2600" dirty="0"/>
              <a:t>Value: Prediction about whether the branch will be taken</a:t>
            </a:r>
          </a:p>
          <a:p>
            <a:r>
              <a:rPr lang="en-US" sz="3000" dirty="0"/>
              <a:t>When ID encounters a branch, ID consults the table to determine whether to feed IF the next sequential IP or the jump target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5323810" y="2641213"/>
            <a:ext cx="11430" cy="4064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87973" y="6165124"/>
            <a:ext cx="66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CORRECT PREDICTION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E6B3725-7EEE-4F67-86C8-64D3C0AFF82C}"/>
              </a:ext>
            </a:extLst>
          </p:cNvPr>
          <p:cNvGrpSpPr/>
          <p:nvPr/>
        </p:nvGrpSpPr>
        <p:grpSpPr>
          <a:xfrm>
            <a:off x="5281075" y="3943366"/>
            <a:ext cx="6758525" cy="584775"/>
            <a:chOff x="5098195" y="3707686"/>
            <a:chExt cx="6758525" cy="58477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E5EDBFA-23A8-4CF4-BC84-D31F9C943325}"/>
                </a:ext>
              </a:extLst>
            </p:cNvPr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84E9AAD-7B4A-420C-B298-56883CB6EFA4}"/>
                </a:ext>
              </a:extLst>
            </p:cNvPr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86B63FF-3A57-43FD-919A-25479990EC45}"/>
                </a:ext>
              </a:extLst>
            </p:cNvPr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cmpq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A208C12-A5BC-45D8-8998-2FFB13CC3CB3}"/>
                </a:ext>
              </a:extLst>
            </p:cNvPr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F6FA6C7-096E-4BC8-8162-F596CC2FE4FA}"/>
                </a:ext>
              </a:extLst>
            </p:cNvPr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E9059EB-3BE2-4AFD-994E-E56E63C4AFA5}"/>
                </a:ext>
              </a:extLst>
            </p:cNvPr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F085B0C-877E-4C83-B7BE-72A62AD80B83}"/>
              </a:ext>
            </a:extLst>
          </p:cNvPr>
          <p:cNvGrpSpPr/>
          <p:nvPr/>
        </p:nvGrpSpPr>
        <p:grpSpPr>
          <a:xfrm>
            <a:off x="5281075" y="2565126"/>
            <a:ext cx="6871955" cy="1193395"/>
            <a:chOff x="5281075" y="1898916"/>
            <a:chExt cx="6871955" cy="1193395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163C001-C7EA-4A63-9BCF-B794F834316D}"/>
                </a:ext>
              </a:extLst>
            </p:cNvPr>
            <p:cNvGrpSpPr/>
            <p:nvPr/>
          </p:nvGrpSpPr>
          <p:grpSpPr>
            <a:xfrm>
              <a:off x="5281075" y="2507536"/>
              <a:ext cx="6758525" cy="584775"/>
              <a:chOff x="5098195" y="3707686"/>
              <a:chExt cx="6758525" cy="584775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2B7F4C4-3C3F-4DA7-8395-79F52F757459}"/>
                  </a:ext>
                </a:extLst>
              </p:cNvPr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F264995-1B26-492C-9921-5EE11B50E58A}"/>
                  </a:ext>
                </a:extLst>
              </p:cNvPr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3BC57E2-3381-4120-A4AE-33266DC90560}"/>
                  </a:ext>
                </a:extLst>
              </p:cNvPr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1B4B57A-3E62-48F9-BA7F-BA0DCCA88DAB}"/>
                  </a:ext>
                </a:extLst>
              </p:cNvPr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8EE10CE-04BA-402B-80DC-F1D3DF503CDB}"/>
                  </a:ext>
                </a:extLst>
              </p:cNvPr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5BF83A8-6AC2-44F1-AB50-C6ED552783DD}"/>
                  </a:ext>
                </a:extLst>
              </p:cNvPr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5F94F8E-C5F4-4041-BCD5-6DD198DBCE05}"/>
                </a:ext>
              </a:extLst>
            </p:cNvPr>
            <p:cNvSpPr txBox="1"/>
            <p:nvPr/>
          </p:nvSpPr>
          <p:spPr>
            <a:xfrm>
              <a:off x="6310114" y="1898918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IF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F7CB9F8-07B2-41D0-B111-79CA8690CEDF}"/>
                </a:ext>
              </a:extLst>
            </p:cNvPr>
            <p:cNvSpPr txBox="1"/>
            <p:nvPr/>
          </p:nvSpPr>
          <p:spPr>
            <a:xfrm>
              <a:off x="7462299" y="1898917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ID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3809ABA-0EBC-44A1-AF58-390A17C3CF3C}"/>
                </a:ext>
              </a:extLst>
            </p:cNvPr>
            <p:cNvSpPr txBox="1"/>
            <p:nvPr/>
          </p:nvSpPr>
          <p:spPr>
            <a:xfrm>
              <a:off x="8614484" y="1904263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EX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DE02D4-F0F9-43B2-8006-927A00DCCA59}"/>
                </a:ext>
              </a:extLst>
            </p:cNvPr>
            <p:cNvSpPr txBox="1"/>
            <p:nvPr/>
          </p:nvSpPr>
          <p:spPr>
            <a:xfrm>
              <a:off x="9772045" y="1922761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424E54C-E5E7-4664-B22D-0295FBFEB4B5}"/>
                </a:ext>
              </a:extLst>
            </p:cNvPr>
            <p:cNvSpPr txBox="1"/>
            <p:nvPr/>
          </p:nvSpPr>
          <p:spPr>
            <a:xfrm>
              <a:off x="10940770" y="189891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WB</a:t>
              </a:r>
            </a:p>
          </p:txBody>
        </p: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BBBD0C4-F36E-4EDA-9BC7-08597C5F98DA}"/>
              </a:ext>
            </a:extLst>
          </p:cNvPr>
          <p:cNvSpPr txBox="1">
            <a:spLocks/>
          </p:cNvSpPr>
          <p:nvPr/>
        </p:nvSpPr>
        <p:spPr>
          <a:xfrm>
            <a:off x="24093" y="2676733"/>
            <a:ext cx="5366564" cy="33675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When EX encounters a branch:</a:t>
            </a:r>
          </a:p>
          <a:p>
            <a:pPr lvl="1"/>
            <a:r>
              <a:rPr lang="en-US" sz="2600" dirty="0"/>
              <a:t>EX resolves the branch test and updates the prediction table</a:t>
            </a:r>
          </a:p>
          <a:p>
            <a:pPr lvl="1"/>
            <a:r>
              <a:rPr lang="en-US" sz="2600" dirty="0"/>
              <a:t>Flushes the pipeline and resets IP if the previous prediction was wrong</a:t>
            </a:r>
          </a:p>
          <a:p>
            <a:pPr lvl="1"/>
            <a:endParaRPr lang="en-US" sz="2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64BD6A-0503-4E06-BAC8-884E1F5C6BC8}"/>
              </a:ext>
            </a:extLst>
          </p:cNvPr>
          <p:cNvGrpSpPr/>
          <p:nvPr/>
        </p:nvGrpSpPr>
        <p:grpSpPr>
          <a:xfrm>
            <a:off x="5281075" y="4646480"/>
            <a:ext cx="6758525" cy="651281"/>
            <a:chOff x="5281075" y="4646480"/>
            <a:chExt cx="6758525" cy="651281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2B812E7-A54B-46B6-A261-BAC4F7CB98E8}"/>
                </a:ext>
              </a:extLst>
            </p:cNvPr>
            <p:cNvGrpSpPr/>
            <p:nvPr/>
          </p:nvGrpSpPr>
          <p:grpSpPr>
            <a:xfrm>
              <a:off x="5281075" y="4712986"/>
              <a:ext cx="6758525" cy="584775"/>
              <a:chOff x="5098195" y="3707686"/>
              <a:chExt cx="6758525" cy="584775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59BF18B-1E22-42B4-9977-281A91E1D7BD}"/>
                  </a:ext>
                </a:extLst>
              </p:cNvPr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t=2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E9E3CEA-1DB8-4727-8801-77DD7EC5F73F}"/>
                  </a:ext>
                </a:extLst>
              </p:cNvPr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7554802-8104-42EA-A025-FD3C2A355CAC}"/>
                  </a:ext>
                </a:extLst>
              </p:cNvPr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jz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C1F5F64-A464-4DA9-8E71-10570D71AC89}"/>
                  </a:ext>
                </a:extLst>
              </p:cNvPr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89669ED-2247-4D82-BB0F-5801FFAE02BE}"/>
                  </a:ext>
                </a:extLst>
              </p:cNvPr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D1B84B-3B31-4CEE-BE0F-3E568A93AE1D}"/>
                  </a:ext>
                </a:extLst>
              </p:cNvPr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EF72EC-8FAF-4290-B9D6-6442E54C9753}"/>
                </a:ext>
              </a:extLst>
            </p:cNvPr>
            <p:cNvSpPr txBox="1"/>
            <p:nvPr/>
          </p:nvSpPr>
          <p:spPr>
            <a:xfrm>
              <a:off x="6411223" y="4646480"/>
              <a:ext cx="1074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subq</a:t>
              </a:r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6F5F65-76CF-4BF3-B167-93859C3F96B0}"/>
                </a:ext>
              </a:extLst>
            </p:cNvPr>
            <p:cNvSpPr txBox="1"/>
            <p:nvPr/>
          </p:nvSpPr>
          <p:spPr>
            <a:xfrm>
              <a:off x="6411222" y="4873980"/>
              <a:ext cx="1074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movq</a:t>
              </a:r>
              <a:endParaRPr lang="en-U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585A16-6731-4DA5-824F-7A89D1933864}"/>
              </a:ext>
            </a:extLst>
          </p:cNvPr>
          <p:cNvGrpSpPr/>
          <p:nvPr/>
        </p:nvGrpSpPr>
        <p:grpSpPr>
          <a:xfrm>
            <a:off x="8071353" y="4554607"/>
            <a:ext cx="3949197" cy="1068404"/>
            <a:chOff x="8071353" y="4554607"/>
            <a:chExt cx="3949197" cy="1068404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BF29E6C-547E-4E60-8C51-AD8E7130FC80}"/>
                </a:ext>
              </a:extLst>
            </p:cNvPr>
            <p:cNvCxnSpPr>
              <a:cxnSpLocks/>
            </p:cNvCxnSpPr>
            <p:nvPr/>
          </p:nvCxnSpPr>
          <p:spPr>
            <a:xfrm>
              <a:off x="8071353" y="4554607"/>
              <a:ext cx="305989" cy="33344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B5A84E7-5519-4104-8804-F04C57312AD4}"/>
                </a:ext>
              </a:extLst>
            </p:cNvPr>
            <p:cNvSpPr txBox="1"/>
            <p:nvPr/>
          </p:nvSpPr>
          <p:spPr>
            <a:xfrm>
              <a:off x="8152929" y="4792014"/>
              <a:ext cx="3867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 consults table and sets IP appropriately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54BF54-52B7-49DF-9F49-01CBC6D3A57A}"/>
              </a:ext>
            </a:extLst>
          </p:cNvPr>
          <p:cNvGrpSpPr/>
          <p:nvPr/>
        </p:nvGrpSpPr>
        <p:grpSpPr>
          <a:xfrm>
            <a:off x="5444750" y="5333281"/>
            <a:ext cx="3867621" cy="1094840"/>
            <a:chOff x="8004645" y="4454029"/>
            <a:chExt cx="3867621" cy="1094840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17ABF50-8ABC-4F5D-BA87-1D4BF6A36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54080" y="4454029"/>
              <a:ext cx="442942" cy="3866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607ECC-6B28-455D-BC1A-66125F828265}"/>
                </a:ext>
              </a:extLst>
            </p:cNvPr>
            <p:cNvSpPr txBox="1"/>
            <p:nvPr/>
          </p:nvSpPr>
          <p:spPr>
            <a:xfrm>
              <a:off x="8004645" y="4717872"/>
              <a:ext cx="3867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No need for a pipeline bubble!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1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87DBA841-7C88-479F-B43E-E1C7921E376A}"/>
              </a:ext>
            </a:extLst>
          </p:cNvPr>
          <p:cNvGrpSpPr/>
          <p:nvPr/>
        </p:nvGrpSpPr>
        <p:grpSpPr>
          <a:xfrm>
            <a:off x="5281075" y="5345759"/>
            <a:ext cx="6758525" cy="657728"/>
            <a:chOff x="5281075" y="4679549"/>
            <a:chExt cx="6758525" cy="65772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60364DF-9763-45C5-B066-F458F427073E}"/>
                </a:ext>
              </a:extLst>
            </p:cNvPr>
            <p:cNvGrpSpPr/>
            <p:nvPr/>
          </p:nvGrpSpPr>
          <p:grpSpPr>
            <a:xfrm>
              <a:off x="5281075" y="4752502"/>
              <a:ext cx="6758525" cy="584775"/>
              <a:chOff x="5098195" y="3707686"/>
              <a:chExt cx="6758525" cy="58477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B03BD29-C31B-4F09-94F4-B48FDF26AC48}"/>
                  </a:ext>
                </a:extLst>
              </p:cNvPr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t=3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161DC5-49C4-48F0-AD96-6CF8EF545D90}"/>
                  </a:ext>
                </a:extLst>
              </p:cNvPr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6AD2374-A769-4C07-BC97-A46FA8C4FAB0}"/>
                  </a:ext>
                </a:extLst>
              </p:cNvPr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nop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309B1B-820A-457C-B34A-D529523EEA80}"/>
                  </a:ext>
                </a:extLst>
              </p:cNvPr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jz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B3D57FC-7653-40BD-B3FE-D9406E1E1AA4}"/>
                  </a:ext>
                </a:extLst>
              </p:cNvPr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8003E2C-13A2-4536-9224-BDBC1DBE6347}"/>
                  </a:ext>
                </a:extLst>
              </p:cNvPr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1081C06-49B3-463D-8810-F9F811BBFB29}"/>
                </a:ext>
              </a:extLst>
            </p:cNvPr>
            <p:cNvGrpSpPr/>
            <p:nvPr/>
          </p:nvGrpSpPr>
          <p:grpSpPr>
            <a:xfrm>
              <a:off x="6405900" y="4679549"/>
              <a:ext cx="1074836" cy="627610"/>
              <a:chOff x="4206238" y="5538651"/>
              <a:chExt cx="1074836" cy="627610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71490E6-A7D0-40B4-B621-4D7846799AC8}"/>
                  </a:ext>
                </a:extLst>
              </p:cNvPr>
              <p:cNvSpPr txBox="1"/>
              <p:nvPr/>
            </p:nvSpPr>
            <p:spPr>
              <a:xfrm>
                <a:off x="4206239" y="5538651"/>
                <a:ext cx="10748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Right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E704513-F600-464A-88C3-6A0C868D27EB}"/>
                  </a:ext>
                </a:extLst>
              </p:cNvPr>
              <p:cNvSpPr txBox="1"/>
              <p:nvPr/>
            </p:nvSpPr>
            <p:spPr>
              <a:xfrm>
                <a:off x="4206238" y="5766151"/>
                <a:ext cx="10748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instr</a:t>
                </a:r>
                <a:endPara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3" y="577281"/>
            <a:ext cx="12031980" cy="229760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100" dirty="0"/>
              <a:t>Modern processors use table-driven branch prediction</a:t>
            </a:r>
          </a:p>
          <a:p>
            <a:pPr lvl="1"/>
            <a:r>
              <a:rPr lang="en-US" sz="2600" dirty="0"/>
              <a:t>Key: Address of a branch instruction</a:t>
            </a:r>
          </a:p>
          <a:p>
            <a:pPr lvl="1"/>
            <a:r>
              <a:rPr lang="en-US" sz="2600" dirty="0"/>
              <a:t>Value: Prediction about whether the branch will be taken</a:t>
            </a:r>
          </a:p>
          <a:p>
            <a:r>
              <a:rPr lang="en-US" sz="3000" dirty="0"/>
              <a:t>When ID encounters a branch, ID consults the table to determine whether to feed IF the next sequential IP or the jump target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800735"/>
          </a:xfrm>
        </p:spPr>
        <p:txBody>
          <a:bodyPr/>
          <a:lstStyle/>
          <a:p>
            <a:r>
              <a:rPr lang="en-US" dirty="0"/>
              <a:t>The Problem with Branches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5323810" y="2641213"/>
            <a:ext cx="11430" cy="4064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87973" y="6165124"/>
            <a:ext cx="66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INCORRECT PREDICTION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E6B3725-7EEE-4F67-86C8-64D3C0AFF82C}"/>
              </a:ext>
            </a:extLst>
          </p:cNvPr>
          <p:cNvGrpSpPr/>
          <p:nvPr/>
        </p:nvGrpSpPr>
        <p:grpSpPr>
          <a:xfrm>
            <a:off x="5281075" y="3943366"/>
            <a:ext cx="6758525" cy="584775"/>
            <a:chOff x="5098195" y="3707686"/>
            <a:chExt cx="6758525" cy="58477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E5EDBFA-23A8-4CF4-BC84-D31F9C943325}"/>
                </a:ext>
              </a:extLst>
            </p:cNvPr>
            <p:cNvSpPr txBox="1"/>
            <p:nvPr/>
          </p:nvSpPr>
          <p:spPr>
            <a:xfrm>
              <a:off x="5098195" y="370768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t=1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84E9AAD-7B4A-420C-B298-56883CB6EFA4}"/>
                </a:ext>
              </a:extLst>
            </p:cNvPr>
            <p:cNvSpPr txBox="1"/>
            <p:nvPr/>
          </p:nvSpPr>
          <p:spPr>
            <a:xfrm>
              <a:off x="6230444" y="3712905"/>
              <a:ext cx="1005840" cy="507831"/>
            </a:xfrm>
            <a:prstGeom prst="rect">
              <a:avLst/>
            </a:prstGeom>
            <a:solidFill>
              <a:srgbClr val="FFCC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jz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86B63FF-3A57-43FD-919A-25479990EC45}"/>
                </a:ext>
              </a:extLst>
            </p:cNvPr>
            <p:cNvSpPr txBox="1"/>
            <p:nvPr/>
          </p:nvSpPr>
          <p:spPr>
            <a:xfrm>
              <a:off x="7385553" y="3707686"/>
              <a:ext cx="1005840" cy="507831"/>
            </a:xfrm>
            <a:prstGeom prst="rect">
              <a:avLst/>
            </a:prstGeom>
            <a:solidFill>
              <a:srgbClr val="B7F0F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cmpq</a:t>
              </a:r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A208C12-A5BC-45D8-8998-2FFB13CC3CB3}"/>
                </a:ext>
              </a:extLst>
            </p:cNvPr>
            <p:cNvSpPr txBox="1"/>
            <p:nvPr/>
          </p:nvSpPr>
          <p:spPr>
            <a:xfrm>
              <a:off x="8540662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F6FA6C7-096E-4BC8-8162-F596CC2FE4FA}"/>
                </a:ext>
              </a:extLst>
            </p:cNvPr>
            <p:cNvSpPr txBox="1"/>
            <p:nvPr/>
          </p:nvSpPr>
          <p:spPr>
            <a:xfrm>
              <a:off x="9695771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E9059EB-3BE2-4AFD-994E-E56E63C4AFA5}"/>
                </a:ext>
              </a:extLst>
            </p:cNvPr>
            <p:cNvSpPr txBox="1"/>
            <p:nvPr/>
          </p:nvSpPr>
          <p:spPr>
            <a:xfrm>
              <a:off x="10850880" y="3707686"/>
              <a:ext cx="1005840" cy="5078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7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F085B0C-877E-4C83-B7BE-72A62AD80B83}"/>
              </a:ext>
            </a:extLst>
          </p:cNvPr>
          <p:cNvGrpSpPr/>
          <p:nvPr/>
        </p:nvGrpSpPr>
        <p:grpSpPr>
          <a:xfrm>
            <a:off x="5281075" y="2565126"/>
            <a:ext cx="6871955" cy="1193395"/>
            <a:chOff x="5281075" y="1898916"/>
            <a:chExt cx="6871955" cy="1193395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163C001-C7EA-4A63-9BCF-B794F834316D}"/>
                </a:ext>
              </a:extLst>
            </p:cNvPr>
            <p:cNvGrpSpPr/>
            <p:nvPr/>
          </p:nvGrpSpPr>
          <p:grpSpPr>
            <a:xfrm>
              <a:off x="5281075" y="2507536"/>
              <a:ext cx="6758525" cy="584775"/>
              <a:chOff x="5098195" y="3707686"/>
              <a:chExt cx="6758525" cy="584775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2B7F4C4-3C3F-4DA7-8395-79F52F757459}"/>
                  </a:ext>
                </a:extLst>
              </p:cNvPr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t=0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F264995-1B26-492C-9921-5EE11B50E58A}"/>
                  </a:ext>
                </a:extLst>
              </p:cNvPr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r>
                  <a:rPr lang="en-US" sz="27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73BC57E2-3381-4120-A4AE-33266DC90560}"/>
                  </a:ext>
                </a:extLst>
              </p:cNvPr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1B4B57A-3E62-48F9-BA7F-BA0DCCA88DAB}"/>
                  </a:ext>
                </a:extLst>
              </p:cNvPr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8EE10CE-04BA-402B-80DC-F1D3DF503CDB}"/>
                  </a:ext>
                </a:extLst>
              </p:cNvPr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5BF83A8-6AC2-44F1-AB50-C6ED552783DD}"/>
                  </a:ext>
                </a:extLst>
              </p:cNvPr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5F94F8E-C5F4-4041-BCD5-6DD198DBCE05}"/>
                </a:ext>
              </a:extLst>
            </p:cNvPr>
            <p:cNvSpPr txBox="1"/>
            <p:nvPr/>
          </p:nvSpPr>
          <p:spPr>
            <a:xfrm>
              <a:off x="6310114" y="1898918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IF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F7CB9F8-07B2-41D0-B111-79CA8690CEDF}"/>
                </a:ext>
              </a:extLst>
            </p:cNvPr>
            <p:cNvSpPr txBox="1"/>
            <p:nvPr/>
          </p:nvSpPr>
          <p:spPr>
            <a:xfrm>
              <a:off x="7462299" y="1898917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ID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3809ABA-0EBC-44A1-AF58-390A17C3CF3C}"/>
                </a:ext>
              </a:extLst>
            </p:cNvPr>
            <p:cNvSpPr txBox="1"/>
            <p:nvPr/>
          </p:nvSpPr>
          <p:spPr>
            <a:xfrm>
              <a:off x="8614484" y="1904263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EX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EDE02D4-F0F9-43B2-8006-927A00DCCA59}"/>
                </a:ext>
              </a:extLst>
            </p:cNvPr>
            <p:cNvSpPr txBox="1"/>
            <p:nvPr/>
          </p:nvSpPr>
          <p:spPr>
            <a:xfrm>
              <a:off x="9772045" y="1922761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MEM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424E54C-E5E7-4664-B22D-0295FBFEB4B5}"/>
                </a:ext>
              </a:extLst>
            </p:cNvPr>
            <p:cNvSpPr txBox="1"/>
            <p:nvPr/>
          </p:nvSpPr>
          <p:spPr>
            <a:xfrm>
              <a:off x="10940770" y="1898916"/>
              <a:ext cx="1212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Segoe UI" panose="020B0502040204020203" pitchFamily="34" charset="0"/>
                  <a:cs typeface="Segoe UI" panose="020B0502040204020203" pitchFamily="34" charset="0"/>
                </a:rPr>
                <a:t>WB</a:t>
              </a:r>
            </a:p>
          </p:txBody>
        </p: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BBBD0C4-F36E-4EDA-9BC7-08597C5F98DA}"/>
              </a:ext>
            </a:extLst>
          </p:cNvPr>
          <p:cNvSpPr txBox="1">
            <a:spLocks/>
          </p:cNvSpPr>
          <p:nvPr/>
        </p:nvSpPr>
        <p:spPr>
          <a:xfrm>
            <a:off x="24093" y="2676733"/>
            <a:ext cx="5350699" cy="33675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When EX encounters a branch:</a:t>
            </a:r>
          </a:p>
          <a:p>
            <a:pPr lvl="1"/>
            <a:r>
              <a:rPr lang="en-US" sz="2600" dirty="0"/>
              <a:t>EX resolves the branch test and updates the prediction table</a:t>
            </a:r>
          </a:p>
          <a:p>
            <a:pPr lvl="1"/>
            <a:r>
              <a:rPr lang="en-US" sz="2600" dirty="0"/>
              <a:t>Flushes the pipeline and resets IP if the previous prediction was wrong</a:t>
            </a:r>
          </a:p>
          <a:p>
            <a:pPr lvl="1"/>
            <a:endParaRPr lang="en-US" sz="2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64BD6A-0503-4E06-BAC8-884E1F5C6BC8}"/>
              </a:ext>
            </a:extLst>
          </p:cNvPr>
          <p:cNvGrpSpPr/>
          <p:nvPr/>
        </p:nvGrpSpPr>
        <p:grpSpPr>
          <a:xfrm>
            <a:off x="5281075" y="4646480"/>
            <a:ext cx="6758525" cy="651281"/>
            <a:chOff x="5281075" y="4646480"/>
            <a:chExt cx="6758525" cy="651281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2B812E7-A54B-46B6-A261-BAC4F7CB98E8}"/>
                </a:ext>
              </a:extLst>
            </p:cNvPr>
            <p:cNvGrpSpPr/>
            <p:nvPr/>
          </p:nvGrpSpPr>
          <p:grpSpPr>
            <a:xfrm>
              <a:off x="5281075" y="4712986"/>
              <a:ext cx="6758525" cy="584775"/>
              <a:chOff x="5098195" y="3707686"/>
              <a:chExt cx="6758525" cy="584775"/>
            </a:xfrm>
          </p:grpSpPr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59BF18B-1E22-42B4-9977-281A91E1D7BD}"/>
                  </a:ext>
                </a:extLst>
              </p:cNvPr>
              <p:cNvSpPr txBox="1"/>
              <p:nvPr/>
            </p:nvSpPr>
            <p:spPr>
              <a:xfrm>
                <a:off x="5098195" y="3707686"/>
                <a:ext cx="12122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t=2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E9E3CEA-1DB8-4727-8801-77DD7EC5F73F}"/>
                  </a:ext>
                </a:extLst>
              </p:cNvPr>
              <p:cNvSpPr txBox="1"/>
              <p:nvPr/>
            </p:nvSpPr>
            <p:spPr>
              <a:xfrm>
                <a:off x="6230444" y="3712905"/>
                <a:ext cx="1005840" cy="507831"/>
              </a:xfrm>
              <a:prstGeom prst="rect">
                <a:avLst/>
              </a:prstGeom>
              <a:solidFill>
                <a:srgbClr val="5BFFC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7554802-8104-42EA-A025-FD3C2A355CAC}"/>
                  </a:ext>
                </a:extLst>
              </p:cNvPr>
              <p:cNvSpPr txBox="1"/>
              <p:nvPr/>
            </p:nvSpPr>
            <p:spPr>
              <a:xfrm>
                <a:off x="7385553" y="3707686"/>
                <a:ext cx="1005840" cy="507831"/>
              </a:xfrm>
              <a:prstGeom prst="rect">
                <a:avLst/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jz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C1F5F64-A464-4DA9-8E71-10570D71AC89}"/>
                  </a:ext>
                </a:extLst>
              </p:cNvPr>
              <p:cNvSpPr txBox="1"/>
              <p:nvPr/>
            </p:nvSpPr>
            <p:spPr>
              <a:xfrm>
                <a:off x="8540662" y="3707686"/>
                <a:ext cx="1005840" cy="507831"/>
              </a:xfrm>
              <a:prstGeom prst="rect">
                <a:avLst/>
              </a:prstGeom>
              <a:solidFill>
                <a:srgbClr val="B7F0F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cmpq</a:t>
                </a:r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89669ED-2247-4D82-BB0F-5801FFAE02BE}"/>
                  </a:ext>
                </a:extLst>
              </p:cNvPr>
              <p:cNvSpPr txBox="1"/>
              <p:nvPr/>
            </p:nvSpPr>
            <p:spPr>
              <a:xfrm>
                <a:off x="9695771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D1B84B-3B31-4CEE-BE0F-3E568A93AE1D}"/>
                  </a:ext>
                </a:extLst>
              </p:cNvPr>
              <p:cNvSpPr txBox="1"/>
              <p:nvPr/>
            </p:nvSpPr>
            <p:spPr>
              <a:xfrm>
                <a:off x="10850880" y="3707686"/>
                <a:ext cx="1005840" cy="5078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7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EF72EC-8FAF-4290-B9D6-6442E54C9753}"/>
                </a:ext>
              </a:extLst>
            </p:cNvPr>
            <p:cNvSpPr txBox="1"/>
            <p:nvPr/>
          </p:nvSpPr>
          <p:spPr>
            <a:xfrm>
              <a:off x="6411223" y="4646480"/>
              <a:ext cx="1074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Wrong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6F5F65-76CF-4BF3-B167-93859C3F96B0}"/>
                </a:ext>
              </a:extLst>
            </p:cNvPr>
            <p:cNvSpPr txBox="1"/>
            <p:nvPr/>
          </p:nvSpPr>
          <p:spPr>
            <a:xfrm>
              <a:off x="6411222" y="4873980"/>
              <a:ext cx="1074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instr</a:t>
              </a:r>
              <a:endParaRPr lang="en-US" sz="20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585A16-6731-4DA5-824F-7A89D1933864}"/>
              </a:ext>
            </a:extLst>
          </p:cNvPr>
          <p:cNvGrpSpPr/>
          <p:nvPr/>
        </p:nvGrpSpPr>
        <p:grpSpPr>
          <a:xfrm>
            <a:off x="7403999" y="4554607"/>
            <a:ext cx="4616551" cy="1068404"/>
            <a:chOff x="7403999" y="4554607"/>
            <a:chExt cx="4616551" cy="1068404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BF29E6C-547E-4E60-8C51-AD8E7130FC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5330" y="4554607"/>
              <a:ext cx="336023" cy="31937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B5A84E7-5519-4104-8804-F04C57312AD4}"/>
                </a:ext>
              </a:extLst>
            </p:cNvPr>
            <p:cNvSpPr txBox="1"/>
            <p:nvPr/>
          </p:nvSpPr>
          <p:spPr>
            <a:xfrm>
              <a:off x="7403999" y="4792014"/>
              <a:ext cx="46165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ID consults table and sets IP to the address of the wrong instruction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54BF54-52B7-49DF-9F49-01CBC6D3A57A}"/>
              </a:ext>
            </a:extLst>
          </p:cNvPr>
          <p:cNvGrpSpPr/>
          <p:nvPr/>
        </p:nvGrpSpPr>
        <p:grpSpPr>
          <a:xfrm>
            <a:off x="8674560" y="5311881"/>
            <a:ext cx="3577865" cy="826391"/>
            <a:chOff x="9009223" y="4269069"/>
            <a:chExt cx="2863042" cy="826391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17ABF50-8ABC-4F5D-BA87-1D4BF6A36C64}"/>
                </a:ext>
              </a:extLst>
            </p:cNvPr>
            <p:cNvCxnSpPr>
              <a:cxnSpLocks/>
            </p:cNvCxnSpPr>
            <p:nvPr/>
          </p:nvCxnSpPr>
          <p:spPr>
            <a:xfrm>
              <a:off x="9446181" y="4269069"/>
              <a:ext cx="195781" cy="45104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607ECC-6B28-455D-BC1A-66125F828265}"/>
                </a:ext>
              </a:extLst>
            </p:cNvPr>
            <p:cNvSpPr txBox="1"/>
            <p:nvPr/>
          </p:nvSpPr>
          <p:spPr>
            <a:xfrm>
              <a:off x="9009223" y="4616985"/>
              <a:ext cx="2863042" cy="47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The error is detected here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71C48BF-8A8B-4A7A-8AC2-E5C97637CB8E}"/>
              </a:ext>
            </a:extLst>
          </p:cNvPr>
          <p:cNvGrpSpPr/>
          <p:nvPr/>
        </p:nvGrpSpPr>
        <p:grpSpPr>
          <a:xfrm>
            <a:off x="2915470" y="6003487"/>
            <a:ext cx="4819861" cy="539757"/>
            <a:chOff x="10743691" y="4855094"/>
            <a:chExt cx="3856899" cy="53975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185AB1B-7789-4687-856E-26D008C866AA}"/>
                </a:ext>
              </a:extLst>
            </p:cNvPr>
            <p:cNvSpPr txBox="1"/>
            <p:nvPr/>
          </p:nvSpPr>
          <p:spPr>
            <a:xfrm>
              <a:off x="10743691" y="4916376"/>
              <a:ext cx="2863042" cy="4784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Wrong instruction erased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3F0D3C1-83E1-459D-B063-7AA849F1E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40386" y="4855094"/>
              <a:ext cx="1160204" cy="23858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47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919"/>
            <a:ext cx="10515600" cy="946840"/>
          </a:xfrm>
        </p:spPr>
        <p:txBody>
          <a:bodyPr/>
          <a:lstStyle/>
          <a:p>
            <a:r>
              <a:rPr lang="en-US" dirty="0"/>
              <a:t>Instruction Set Architectures (ISAs)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98" y="1262270"/>
            <a:ext cx="11752761" cy="534725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ISA defines the instructions and registers which hardware presents to software</a:t>
            </a:r>
          </a:p>
          <a:p>
            <a:pPr lvl="1"/>
            <a:r>
              <a:rPr lang="en-US" sz="3200" dirty="0"/>
              <a:t>A compiler translates high-level source code (e.g., C++, Go) to the instructions for a target processor’s ISA</a:t>
            </a:r>
          </a:p>
          <a:p>
            <a:pPr lvl="1"/>
            <a:r>
              <a:rPr lang="en-US" sz="3200" dirty="0"/>
              <a:t>The processor directly executes ISA instructions</a:t>
            </a:r>
          </a:p>
          <a:p>
            <a:r>
              <a:rPr lang="en-US" sz="3600" dirty="0"/>
              <a:t>Example ISAs</a:t>
            </a:r>
          </a:p>
          <a:p>
            <a:pPr lvl="1"/>
            <a:r>
              <a:rPr lang="en-US" sz="3200" dirty="0"/>
              <a:t>ARMv8.2-A: 64-bit ISA popular on smartphones and embedded devices</a:t>
            </a:r>
          </a:p>
          <a:p>
            <a:pPr lvl="1"/>
            <a:r>
              <a:rPr lang="en-US" sz="3200" dirty="0"/>
              <a:t>x86-64: 64-bit ISA popular on desktop, laptops, and servers; known to cause sadness among programmers and hardware developers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412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8288"/>
            <a:ext cx="10515600" cy="946840"/>
          </a:xfrm>
        </p:spPr>
        <p:txBody>
          <a:bodyPr/>
          <a:lstStyle/>
          <a:p>
            <a:r>
              <a:rPr lang="en-US" dirty="0"/>
              <a:t>ISAs: The Three Basic Instruction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4" y="803190"/>
            <a:ext cx="11442358" cy="605481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Arithmetic/bitwise logic</a:t>
            </a:r>
          </a:p>
          <a:p>
            <a:pPr lvl="1"/>
            <a:r>
              <a:rPr lang="en-US" sz="3600" dirty="0"/>
              <a:t>Ex: Multiply two register values and store result in a third register</a:t>
            </a:r>
          </a:p>
          <a:p>
            <a:pPr lvl="1"/>
            <a:r>
              <a:rPr lang="en-US" sz="3600" dirty="0"/>
              <a:t>Ex: Left-shift a register value by 2 bits</a:t>
            </a:r>
          </a:p>
          <a:p>
            <a:r>
              <a:rPr lang="en-US" sz="4000" dirty="0"/>
              <a:t>Data movement between registers and/or memory</a:t>
            </a:r>
          </a:p>
          <a:p>
            <a:pPr lvl="1"/>
            <a:r>
              <a:rPr lang="en-US" sz="3600" dirty="0"/>
              <a:t>Ex: Store a register’s value into memory</a:t>
            </a:r>
          </a:p>
          <a:p>
            <a:pPr lvl="1"/>
            <a:r>
              <a:rPr lang="en-US" sz="3600" dirty="0"/>
              <a:t>Ex: Load a memory value into a register</a:t>
            </a:r>
          </a:p>
          <a:p>
            <a:r>
              <a:rPr lang="en-US" sz="4000" dirty="0"/>
              <a:t>Control flow</a:t>
            </a:r>
          </a:p>
          <a:p>
            <a:pPr lvl="1"/>
            <a:r>
              <a:rPr lang="en-US" sz="3600" dirty="0"/>
              <a:t>Ex: Unconditionally jump to a particular instruction</a:t>
            </a:r>
          </a:p>
          <a:p>
            <a:pPr lvl="1"/>
            <a:r>
              <a:rPr lang="en-US" sz="3600" dirty="0"/>
              <a:t>Ex: Jump to an instruction if a register has a value of 0</a:t>
            </a:r>
          </a:p>
          <a:p>
            <a:pPr lvl="1"/>
            <a:r>
              <a:rPr lang="en-US" sz="3600" dirty="0"/>
              <a:t>Ex: Call a function</a:t>
            </a:r>
          </a:p>
        </p:txBody>
      </p:sp>
    </p:spTree>
    <p:extLst>
      <p:ext uri="{BB962C8B-B14F-4D97-AF65-F5344CB8AC3E}">
        <p14:creationId xmlns:p14="http://schemas.microsoft.com/office/powerpoint/2010/main" val="22047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pic>
        <p:nvPicPr>
          <p:cNvPr id="1026" name="Picture 2" descr="https://s-media-cache-ak0.pinimg.com/564x/bc/47/4a/bc474a39128e52c62325e7547cc56b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525"/>
            <a:ext cx="4674870" cy="56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40" y="759351"/>
            <a:ext cx="8469630" cy="3031707"/>
          </a:xfrm>
        </p:spPr>
        <p:txBody>
          <a:bodyPr>
            <a:normAutofit/>
          </a:bodyPr>
          <a:lstStyle/>
          <a:p>
            <a:r>
              <a:rPr lang="en-US" dirty="0"/>
              <a:t>CISC (Complex Instruction Set Computer)</a:t>
            </a:r>
          </a:p>
          <a:p>
            <a:pPr lvl="1"/>
            <a:r>
              <a:rPr lang="en-US" dirty="0"/>
              <a:t>A single instruction often does many things</a:t>
            </a:r>
          </a:p>
          <a:p>
            <a:pPr lvl="1"/>
            <a:r>
              <a:rPr lang="en-US" dirty="0"/>
              <a:t>Instructions are often variable-size to minimize RAM usage</a:t>
            </a:r>
          </a:p>
          <a:p>
            <a:pPr lvl="1"/>
            <a:r>
              <a:rPr lang="en-US" dirty="0"/>
              <a:t>CISC instructions make life easier for compiler writers, but much more difficult for hardware designers—complex instructions are hard to implement and make fast</a:t>
            </a:r>
          </a:p>
          <a:p>
            <a:r>
              <a:rPr lang="en-US" dirty="0"/>
              <a:t>x86 is the classic CISC ISA</a:t>
            </a:r>
          </a:p>
        </p:txBody>
      </p:sp>
    </p:spTree>
    <p:extLst>
      <p:ext uri="{BB962C8B-B14F-4D97-AF65-F5344CB8AC3E}">
        <p14:creationId xmlns:p14="http://schemas.microsoft.com/office/powerpoint/2010/main" val="15803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pic>
        <p:nvPicPr>
          <p:cNvPr id="1026" name="Picture 2" descr="https://s-media-cache-ak0.pinimg.com/564x/bc/47/4a/bc474a39128e52c62325e7547cc56b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525"/>
            <a:ext cx="4674870" cy="56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40" y="759351"/>
            <a:ext cx="8469630" cy="3031707"/>
          </a:xfrm>
        </p:spPr>
        <p:txBody>
          <a:bodyPr>
            <a:normAutofit/>
          </a:bodyPr>
          <a:lstStyle/>
          <a:p>
            <a:r>
              <a:rPr lang="en-US" dirty="0"/>
              <a:t>CISC (Complex Instruction Set Computer)</a:t>
            </a:r>
          </a:p>
          <a:p>
            <a:pPr lvl="1"/>
            <a:r>
              <a:rPr lang="en-US" dirty="0"/>
              <a:t>A single instruction often does many things</a:t>
            </a:r>
          </a:p>
          <a:p>
            <a:pPr lvl="1"/>
            <a:r>
              <a:rPr lang="en-US" dirty="0"/>
              <a:t>Instructions are often variable-size to minimize RAM usage</a:t>
            </a:r>
          </a:p>
          <a:p>
            <a:pPr lvl="1"/>
            <a:r>
              <a:rPr lang="en-US" dirty="0"/>
              <a:t>CISC instructions make life easier for compiler writers, but much more difficult for hardware designers—complex instructions are hard to implement and make fast</a:t>
            </a:r>
          </a:p>
          <a:p>
            <a:r>
              <a:rPr lang="en-US" dirty="0"/>
              <a:t>x86 is the classic CISC ISA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0595" y="3638842"/>
            <a:ext cx="743140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 register’s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*(%rsp+16)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16(%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 register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*(%rsp+8)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, 8(%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977" y="3928218"/>
            <a:ext cx="4272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instruction: Operands can both be registers, or one register/one memory location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98F306F-6A7F-41A2-96A4-5D66D6ABF198}"/>
              </a:ext>
            </a:extLst>
          </p:cNvPr>
          <p:cNvSpPr/>
          <p:nvPr/>
        </p:nvSpPr>
        <p:spPr>
          <a:xfrm>
            <a:off x="4399010" y="3638842"/>
            <a:ext cx="630168" cy="3031707"/>
          </a:xfrm>
          <a:prstGeom prst="leftBrace">
            <a:avLst>
              <a:gd name="adj1" fmla="val 8333"/>
              <a:gd name="adj2" fmla="val 190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332565" y="4124164"/>
            <a:ext cx="5688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if(</a:t>
            </a:r>
            <a:r>
              <a:rPr lang="en-US" sz="2800" dirty="0" err="1">
                <a:latin typeface="Consolas" panose="020B0609020204030204" pitchFamily="49" charset="0"/>
              </a:rPr>
              <a:t>cpu_direction_flag</a:t>
            </a:r>
            <a:r>
              <a:rPr lang="en-US" sz="2800" dirty="0">
                <a:latin typeface="Consolas" panose="020B0609020204030204" pitchFamily="49" charset="0"/>
              </a:rPr>
              <a:t> == 0){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++) = *(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++);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}else{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--)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--);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DCF79-0C31-42C6-98FF-4F8FA7D9D213}"/>
              </a:ext>
            </a:extLst>
          </p:cNvPr>
          <p:cNvSpPr txBox="1"/>
          <p:nvPr/>
        </p:nvSpPr>
        <p:spPr>
          <a:xfrm>
            <a:off x="4760595" y="3638842"/>
            <a:ext cx="743140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 register’s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rax</a:t>
            </a:r>
            <a:r>
              <a:rPr lang="en-US" sz="2800" dirty="0">
                <a:latin typeface="Consolas" panose="020B0609020204030204" pitchFamily="49" charset="0"/>
              </a:rPr>
              <a:t>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*(%rsp+16) to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mov 16(%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),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endParaRPr lang="en-US" sz="28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2800" dirty="0">
                <a:latin typeface="Consolas" panose="020B0609020204030204" pitchFamily="49" charset="0"/>
              </a:rPr>
              <a:t>//Copy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 register </a:t>
            </a:r>
            <a:r>
              <a:rPr lang="en-US" sz="2800" dirty="0" err="1">
                <a:latin typeface="Consolas" panose="020B0609020204030204" pitchFamily="49" charset="0"/>
              </a:rPr>
              <a:t>val</a:t>
            </a:r>
            <a:r>
              <a:rPr lang="en-US" sz="2800" dirty="0">
                <a:latin typeface="Consolas" panose="020B0609020204030204" pitchFamily="49" charset="0"/>
              </a:rPr>
              <a:t> to *(%rsp+8)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mov %</a:t>
            </a:r>
            <a:r>
              <a:rPr lang="en-US" sz="2800" dirty="0" err="1">
                <a:latin typeface="Consolas" panose="020B0609020204030204" pitchFamily="49" charset="0"/>
              </a:rPr>
              <a:t>rbx</a:t>
            </a:r>
            <a:r>
              <a:rPr lang="en-US" sz="2800" dirty="0">
                <a:latin typeface="Consolas" panose="020B0609020204030204" pitchFamily="49" charset="0"/>
              </a:rPr>
              <a:t>, 8(%</a:t>
            </a:r>
            <a:r>
              <a:rPr lang="en-US" sz="2800" dirty="0" err="1">
                <a:latin typeface="Consolas" panose="020B0609020204030204" pitchFamily="49" charset="0"/>
              </a:rPr>
              <a:t>rsp</a:t>
            </a:r>
            <a:r>
              <a:rPr lang="en-US" sz="28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740" y="759351"/>
            <a:ext cx="8469630" cy="3031707"/>
          </a:xfrm>
        </p:spPr>
        <p:txBody>
          <a:bodyPr>
            <a:normAutofit/>
          </a:bodyPr>
          <a:lstStyle/>
          <a:p>
            <a:r>
              <a:rPr lang="en-US" dirty="0"/>
              <a:t>CISC (Complex Instruction Set Computer)</a:t>
            </a:r>
          </a:p>
          <a:p>
            <a:pPr lvl="1"/>
            <a:r>
              <a:rPr lang="en-US" dirty="0"/>
              <a:t>A single instruction often does many things</a:t>
            </a:r>
          </a:p>
          <a:p>
            <a:pPr lvl="1"/>
            <a:r>
              <a:rPr lang="en-US" dirty="0"/>
              <a:t>Instructions are often variable-size to minimize RAM usage</a:t>
            </a:r>
          </a:p>
          <a:p>
            <a:pPr lvl="1"/>
            <a:r>
              <a:rPr lang="en-US" dirty="0"/>
              <a:t>CISC instructions make life easier for compiler writers, but much more difficult for hardware designers—complex instructions are hard to implement and make fast</a:t>
            </a:r>
          </a:p>
          <a:p>
            <a:r>
              <a:rPr lang="en-US" dirty="0"/>
              <a:t>x86 is the classic CISC ISA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977" y="3928218"/>
            <a:ext cx="4272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instruction: Operands can both be registers, or one register/one memory location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127629"/>
            <a:ext cx="6336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//</a:t>
            </a:r>
            <a:r>
              <a:rPr lang="en-US" sz="2800" dirty="0" err="1">
                <a:latin typeface="Consolas" panose="020B0609020204030204" pitchFamily="49" charset="0"/>
              </a:rPr>
              <a:t>movsb</a:t>
            </a:r>
            <a:r>
              <a:rPr lang="en-US" sz="2800" dirty="0">
                <a:latin typeface="Consolas" panose="020B0609020204030204" pitchFamily="49" charset="0"/>
              </a:rPr>
              <a:t>: Copy 1 byte from one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//       pointer to another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//%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:  Destination pointer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//%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:  Source pointer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36030" y="4127629"/>
            <a:ext cx="5688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if(</a:t>
            </a:r>
            <a:r>
              <a:rPr lang="en-US" sz="2800" dirty="0" err="1">
                <a:latin typeface="Consolas" panose="020B0609020204030204" pitchFamily="49" charset="0"/>
              </a:rPr>
              <a:t>cpu_direction_flag</a:t>
            </a:r>
            <a:r>
              <a:rPr lang="en-US" sz="2800" dirty="0">
                <a:latin typeface="Consolas" panose="020B0609020204030204" pitchFamily="49" charset="0"/>
              </a:rPr>
              <a:t> == 0){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++)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++);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}else{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--)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--);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256020" y="3731931"/>
            <a:ext cx="0" cy="2904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18282"/>
            <a:ext cx="12192000" cy="6858000"/>
            <a:chOff x="0" y="0"/>
            <a:chExt cx="12192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4" y="179475"/>
              <a:ext cx="4000596" cy="6443137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481374" y="182413"/>
            <a:ext cx="7469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single hardware instruction has to do: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condition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memory 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memory write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two register increments or decrements</a:t>
            </a:r>
          </a:p>
          <a:p>
            <a:r>
              <a:rPr lang="en-US" sz="32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That’s a lot!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32D340B1-145D-4EB0-8D56-954E59937C8E}"/>
              </a:ext>
            </a:extLst>
          </p:cNvPr>
          <p:cNvSpPr/>
          <p:nvPr/>
        </p:nvSpPr>
        <p:spPr>
          <a:xfrm>
            <a:off x="4399010" y="3638842"/>
            <a:ext cx="630168" cy="3031707"/>
          </a:xfrm>
          <a:prstGeom prst="leftBrace">
            <a:avLst>
              <a:gd name="adj1" fmla="val 8333"/>
              <a:gd name="adj2" fmla="val 190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5DEAAC-E727-4093-9708-93EA97D89FCF}"/>
              </a:ext>
            </a:extLst>
          </p:cNvPr>
          <p:cNvSpPr/>
          <p:nvPr/>
        </p:nvSpPr>
        <p:spPr>
          <a:xfrm>
            <a:off x="5265420" y="3628727"/>
            <a:ext cx="5688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if(</a:t>
            </a:r>
            <a:r>
              <a:rPr lang="en-US" sz="2800" dirty="0" err="1">
                <a:latin typeface="Consolas" panose="020B0609020204030204" pitchFamily="49" charset="0"/>
              </a:rPr>
              <a:t>cpu_direction_flag</a:t>
            </a:r>
            <a:r>
              <a:rPr lang="en-US" sz="2800" dirty="0">
                <a:latin typeface="Consolas" panose="020B0609020204030204" pitchFamily="49" charset="0"/>
              </a:rPr>
              <a:t> == 0){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++)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++); 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}else{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    *(%</a:t>
            </a:r>
            <a:r>
              <a:rPr lang="en-US" sz="2800" dirty="0" err="1">
                <a:latin typeface="Consolas" panose="020B0609020204030204" pitchFamily="49" charset="0"/>
              </a:rPr>
              <a:t>rdi</a:t>
            </a:r>
            <a:r>
              <a:rPr lang="en-US" sz="2800" dirty="0">
                <a:latin typeface="Consolas" panose="020B0609020204030204" pitchFamily="49" charset="0"/>
              </a:rPr>
              <a:t>--) = *(%</a:t>
            </a:r>
            <a:r>
              <a:rPr lang="en-US" sz="2800" dirty="0" err="1">
                <a:latin typeface="Consolas" panose="020B0609020204030204" pitchFamily="49" charset="0"/>
              </a:rPr>
              <a:t>rsi</a:t>
            </a:r>
            <a:r>
              <a:rPr lang="en-US" sz="2800" dirty="0">
                <a:latin typeface="Consolas" panose="020B0609020204030204" pitchFamily="49" charset="0"/>
              </a:rPr>
              <a:t>--);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803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4" grpId="0"/>
      <p:bldP spid="14" grpId="0"/>
      <p:bldP spid="15" grpId="0"/>
      <p:bldP spid="21" grpId="0"/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79"/>
            <a:ext cx="10515600" cy="946840"/>
          </a:xfrm>
        </p:spPr>
        <p:txBody>
          <a:bodyPr/>
          <a:lstStyle/>
          <a:p>
            <a:r>
              <a:rPr lang="en-US" dirty="0"/>
              <a:t>RISC vs CISC: ISA Wars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09110" y="736989"/>
            <a:ext cx="7852410" cy="3720711"/>
          </a:xfrm>
        </p:spPr>
        <p:txBody>
          <a:bodyPr>
            <a:noAutofit/>
          </a:bodyPr>
          <a:lstStyle/>
          <a:p>
            <a:r>
              <a:rPr lang="en-US" sz="3200" dirty="0"/>
              <a:t>RISC (Reduced Instruction Set Computer)</a:t>
            </a:r>
          </a:p>
          <a:p>
            <a:pPr lvl="1"/>
            <a:r>
              <a:rPr lang="en-US" dirty="0"/>
              <a:t>Each instruction does a simple thing</a:t>
            </a:r>
          </a:p>
          <a:p>
            <a:pPr lvl="1"/>
            <a:r>
              <a:rPr lang="en-US" dirty="0"/>
              <a:t>Instructions are fixed-sized (or at least easy decode)</a:t>
            </a:r>
          </a:p>
          <a:p>
            <a:pPr lvl="1"/>
            <a:r>
              <a:rPr lang="en-US" dirty="0"/>
              <a:t>Load/store architecture: all instructions but loads and stores manipulate registers </a:t>
            </a:r>
          </a:p>
          <a:p>
            <a:pPr lvl="1"/>
            <a:r>
              <a:rPr lang="en-US" dirty="0"/>
              <a:t>RISC ISAs make it easier to design fast, power-efficient hardware</a:t>
            </a:r>
          </a:p>
          <a:p>
            <a:r>
              <a:rPr lang="en-US" sz="3200" dirty="0"/>
              <a:t>Ex: MIPS, ARM</a:t>
            </a:r>
          </a:p>
        </p:txBody>
      </p:sp>
      <p:pic>
        <p:nvPicPr>
          <p:cNvPr id="8" name="Picture 2" descr="http://idahoptv.org/sciencetrek/topics/simple_machines/images/egyp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766950"/>
            <a:ext cx="4036695" cy="39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6300" y="3566840"/>
            <a:ext cx="74752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//On MIPS, operands for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instr</a:t>
            </a:r>
            <a:endParaRPr lang="en-US" sz="2600" dirty="0">
              <a:latin typeface="Consolas" panose="020B0609020204030204" pitchFamily="49" charset="0"/>
              <a:cs typeface="Segoe UI Light" panose="020B0502040204020203" pitchFamily="34" charset="0"/>
            </a:endParaRP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//can only be registers!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mov a0, a1 //Copy a0 register value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          //to a1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//In fact,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mov</a:t>
            </a:r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is a </a:t>
            </a:r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pseudoinstruction</a:t>
            </a:r>
            <a:endParaRPr lang="en-US" sz="2600" dirty="0">
              <a:latin typeface="Consolas" panose="020B0609020204030204" pitchFamily="49" charset="0"/>
              <a:cs typeface="Segoe UI Light" panose="020B0502040204020203" pitchFamily="34" charset="0"/>
            </a:endParaRP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//that isn’t in the ISA! Compiler</a:t>
            </a:r>
          </a:p>
          <a:p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//translates the above to:</a:t>
            </a:r>
          </a:p>
          <a:p>
            <a:r>
              <a:rPr lang="en-US" sz="2600" dirty="0" err="1">
                <a:latin typeface="Consolas" panose="020B0609020204030204" pitchFamily="49" charset="0"/>
                <a:cs typeface="Segoe UI Light" panose="020B0502040204020203" pitchFamily="34" charset="0"/>
              </a:rPr>
              <a:t>addi</a:t>
            </a:r>
            <a:r>
              <a:rPr lang="en-US" sz="2600" dirty="0">
                <a:latin typeface="Consolas" panose="020B0609020204030204" pitchFamily="49" charset="0"/>
                <a:cs typeface="Segoe UI Light" panose="020B0502040204020203" pitchFamily="34" charset="0"/>
              </a:rPr>
              <a:t> 0, a0, a1 //a1 = a0 + 0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460" y="4847951"/>
            <a:ext cx="42424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Segoe UI Light" panose="020B0502040204020203" pitchFamily="34" charset="0"/>
                <a:cs typeface="Segoe UI Light" panose="020B0502040204020203" pitchFamily="34" charset="0"/>
              </a:rPr>
              <a:t>RAM is cheap, power efficiency is important, and RISC makes it easier to design fast CPUs—so who cares if compilers must work a little harder to compile code?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309110" y="777240"/>
            <a:ext cx="0" cy="592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s-media-cache-ak0.pinimg.com/564x/bc/47/4a/bc474a39128e52c62325e7547cc56b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99" y="1237490"/>
            <a:ext cx="4674870" cy="56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4018</Words>
  <Application>Microsoft Office PowerPoint</Application>
  <PresentationFormat>Widescreen</PresentationFormat>
  <Paragraphs>1017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Consolas</vt:lpstr>
      <vt:lpstr>Segoe UI</vt:lpstr>
      <vt:lpstr>Segoe UI Light</vt:lpstr>
      <vt:lpstr>Office Theme</vt:lpstr>
      <vt:lpstr>Processor Design</vt:lpstr>
      <vt:lpstr>Processors: From the View of a Terrible Programmer</vt:lpstr>
      <vt:lpstr>Processors: From the View of a Mediocre Programmer</vt:lpstr>
      <vt:lpstr>Instruction Set Architectures (ISAs)</vt:lpstr>
      <vt:lpstr>ISAs: The Three Basic Instruction Types</vt:lpstr>
      <vt:lpstr>RISC vs CISC: ISA Wars</vt:lpstr>
      <vt:lpstr>RISC vs CISC: ISA Wars</vt:lpstr>
      <vt:lpstr>RISC vs CISC: ISA Wars</vt:lpstr>
      <vt:lpstr>RISC vs CISC: ISA Wars</vt:lpstr>
      <vt:lpstr>x86-64: Registers</vt:lpstr>
      <vt:lpstr>x86-64: System V Calling Convention</vt:lpstr>
      <vt:lpstr>PowerPoint Presentation</vt:lpstr>
      <vt:lpstr>How can a processor efficiently execute instructions?</vt:lpstr>
      <vt:lpstr>Pipelining: The Need for Speed</vt:lpstr>
      <vt:lpstr>Factory Design #1</vt:lpstr>
      <vt:lpstr>Factory Design #2</vt:lpstr>
      <vt:lpstr>Pipelining a Processor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NEW INSTRUCTION ARRIVES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x86-64: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 with Branches</vt:lpstr>
      <vt:lpstr>The Problem with Branches</vt:lpstr>
      <vt:lpstr>The Problem with Branches</vt:lpstr>
      <vt:lpstr>The Problem with Branches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1454</cp:revision>
  <dcterms:created xsi:type="dcterms:W3CDTF">2017-01-17T01:11:39Z</dcterms:created>
  <dcterms:modified xsi:type="dcterms:W3CDTF">2019-01-29T02:21:24Z</dcterms:modified>
</cp:coreProperties>
</file>