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8" r:id="rId3"/>
    <p:sldId id="305" r:id="rId4"/>
    <p:sldId id="321" r:id="rId5"/>
    <p:sldId id="293" r:id="rId6"/>
    <p:sldId id="291" r:id="rId7"/>
    <p:sldId id="295" r:id="rId8"/>
    <p:sldId id="313" r:id="rId9"/>
    <p:sldId id="314" r:id="rId10"/>
    <p:sldId id="315" r:id="rId11"/>
    <p:sldId id="319" r:id="rId12"/>
    <p:sldId id="318" r:id="rId13"/>
    <p:sldId id="320" r:id="rId14"/>
    <p:sldId id="317" r:id="rId15"/>
    <p:sldId id="316" r:id="rId16"/>
    <p:sldId id="323" r:id="rId17"/>
    <p:sldId id="325" r:id="rId18"/>
    <p:sldId id="326" r:id="rId19"/>
    <p:sldId id="329" r:id="rId20"/>
    <p:sldId id="330" r:id="rId21"/>
    <p:sldId id="331" r:id="rId22"/>
    <p:sldId id="332" r:id="rId23"/>
    <p:sldId id="333" r:id="rId24"/>
    <p:sldId id="335" r:id="rId25"/>
    <p:sldId id="296" r:id="rId26"/>
    <p:sldId id="297" r:id="rId27"/>
    <p:sldId id="298" r:id="rId28"/>
    <p:sldId id="299" r:id="rId29"/>
    <p:sldId id="300" r:id="rId30"/>
    <p:sldId id="301" r:id="rId31"/>
    <p:sldId id="302" r:id="rId32"/>
    <p:sldId id="30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00"/>
    <a:srgbClr val="00FFFF"/>
    <a:srgbClr val="FFFF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82759" autoAdjust="0"/>
  </p:normalViewPr>
  <p:slideViewPr>
    <p:cSldViewPr snapToGrid="0">
      <p:cViewPr varScale="1">
        <p:scale>
          <a:sx n="52" d="100"/>
          <a:sy n="52" d="100"/>
        </p:scale>
        <p:origin x="64" y="64"/>
      </p:cViewPr>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4/11/2019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1</a:t>
            </a:fld>
            <a:endParaRPr lang="en-US"/>
          </a:p>
        </p:txBody>
      </p:sp>
    </p:spTree>
    <p:extLst>
      <p:ext uri="{BB962C8B-B14F-4D97-AF65-F5344CB8AC3E}">
        <p14:creationId xmlns:p14="http://schemas.microsoft.com/office/powerpoint/2010/main" val="3217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184450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235341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load-balancing tasks across the red-black trees is tricky to implement efficiently. The reason is that moving a task from one tree to another requires the acquisition of locks on the associated trees. The entire point of using per-core scheduling structures is to avoid the acquisition of non-local locks!</a:t>
            </a:r>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385669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say “static” priority instead of just “priority”? The reason is that the a thread in a CFS </a:t>
            </a:r>
            <a:r>
              <a:rPr lang="en-US" dirty="0" err="1"/>
              <a:t>runqueue</a:t>
            </a:r>
            <a:r>
              <a:rPr lang="en-US" dirty="0"/>
              <a:t> has a static priority of 0, as well as a DYNAMIC priority that changes over time. The dynamic priority is the </a:t>
            </a:r>
            <a:r>
              <a:rPr lang="en-US" dirty="0" err="1"/>
              <a:t>vruntime</a:t>
            </a:r>
            <a:r>
              <a:rPr lang="en-US" dirty="0"/>
              <a:t> that we discussed a few slides ago!</a:t>
            </a:r>
          </a:p>
          <a:p>
            <a:endParaRPr lang="en-US" dirty="0"/>
          </a:p>
          <a:p>
            <a:r>
              <a:rPr lang="en-US" dirty="0"/>
              <a:t>[Ref: http://man7.org/linux/man-pages/man7/sched.7.html</a:t>
            </a:r>
          </a:p>
          <a:p>
            <a:r>
              <a:rPr lang="en-US" dirty="0"/>
              <a:t>        https://github.com/tinganho/linux-kernel/blob/master/kernel/sched.c#L4195]</a:t>
            </a:r>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3326122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356147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20</a:t>
            </a:fld>
            <a:endParaRPr lang="en-US"/>
          </a:p>
        </p:txBody>
      </p:sp>
    </p:spTree>
    <p:extLst>
      <p:ext uri="{BB962C8B-B14F-4D97-AF65-F5344CB8AC3E}">
        <p14:creationId xmlns:p14="http://schemas.microsoft.com/office/powerpoint/2010/main" val="176950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values only apply to tasks being scheduled with CFS.</a:t>
            </a:r>
          </a:p>
          <a:p>
            <a:endParaRPr lang="en-US" dirty="0"/>
          </a:p>
          <a:p>
            <a:r>
              <a:rPr lang="en-US" dirty="0"/>
              <a:t>[Ref: http://man7.org/linux/man-pages/man2/sched_rr_get_interval.2.html]</a:t>
            </a:r>
          </a:p>
        </p:txBody>
      </p:sp>
      <p:sp>
        <p:nvSpPr>
          <p:cNvPr id="4" name="Slide Number Placeholder 3"/>
          <p:cNvSpPr>
            <a:spLocks noGrp="1"/>
          </p:cNvSpPr>
          <p:nvPr>
            <p:ph type="sldNum" sz="quarter" idx="5"/>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3591106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https://rtos.com/wp-content/uploads/2017/10/EL_Choose_Thread_Priority_Wisely-1.pdf]</a:t>
            </a:r>
          </a:p>
        </p:txBody>
      </p:sp>
      <p:sp>
        <p:nvSpPr>
          <p:cNvPr id="4" name="Slide Number Placeholder 3"/>
          <p:cNvSpPr>
            <a:spLocks noGrp="1"/>
          </p:cNvSpPr>
          <p:nvPr>
            <p:ph type="sldNum" sz="quarter" idx="5"/>
          </p:nvPr>
        </p:nvSpPr>
        <p:spPr/>
        <p:txBody>
          <a:bodyPr/>
          <a:lstStyle/>
          <a:p>
            <a:fld id="{2049842A-5CF9-4F0B-9230-CA0D438F5D42}" type="slidenum">
              <a:rPr lang="en-US" smtClean="0"/>
              <a:t>22</a:t>
            </a:fld>
            <a:endParaRPr lang="en-US"/>
          </a:p>
        </p:txBody>
      </p:sp>
    </p:spTree>
    <p:extLst>
      <p:ext uri="{BB962C8B-B14F-4D97-AF65-F5344CB8AC3E}">
        <p14:creationId xmlns:p14="http://schemas.microsoft.com/office/powerpoint/2010/main" val="941818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https://rtos.com/wp-content/uploads/2017/10/EL_Choose_Thread_Priority_Wisely-1.pdf]</a:t>
            </a:r>
          </a:p>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4065144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a:t>
            </a:r>
            <a:r>
              <a:rPr lang="en-US" dirty="0" err="1"/>
              <a:t>task_struct</a:t>
            </a:r>
            <a:r>
              <a:rPr lang="en-US" dirty="0"/>
              <a:t> that Linux uses. In Linux, the word “task” means “kernel-level thread.”</a:t>
            </a:r>
          </a:p>
        </p:txBody>
      </p:sp>
      <p:sp>
        <p:nvSpPr>
          <p:cNvPr id="4" name="Slide Number Placeholder 3"/>
          <p:cNvSpPr>
            <a:spLocks noGrp="1"/>
          </p:cNvSpPr>
          <p:nvPr>
            <p:ph type="sldNum" sz="quarter" idx="10"/>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314694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3641852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that you</a:t>
            </a:r>
            <a:r>
              <a:rPr lang="en-US" baseline="0" dirty="0"/>
              <a:t> want to run an application that has</a:t>
            </a:r>
            <a:r>
              <a:rPr lang="en-US" dirty="0"/>
              <a:t> two tasks</a:t>
            </a:r>
            <a:r>
              <a:rPr lang="en-US" baseline="0" dirty="0"/>
              <a:t> called T1 and T2.</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26</a:t>
            </a:fld>
            <a:endParaRPr lang="en-US"/>
          </a:p>
        </p:txBody>
      </p:sp>
    </p:spTree>
    <p:extLst>
      <p:ext uri="{BB962C8B-B14F-4D97-AF65-F5344CB8AC3E}">
        <p14:creationId xmlns:p14="http://schemas.microsoft.com/office/powerpoint/2010/main" val="1669611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nice because T2 can</a:t>
            </a:r>
            <a:r>
              <a:rPr lang="en-US" baseline="0" dirty="0"/>
              <a:t> initialize its L1 and L2 caches from the L3 cache on the same socket. This is much faster than having to read the data from RAM and then having to populate the L3, L2, and L1 cache.</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27</a:t>
            </a:fld>
            <a:endParaRPr lang="en-US"/>
          </a:p>
        </p:txBody>
      </p:sp>
    </p:spTree>
    <p:extLst>
      <p:ext uri="{BB962C8B-B14F-4D97-AF65-F5344CB8AC3E}">
        <p14:creationId xmlns:p14="http://schemas.microsoft.com/office/powerpoint/2010/main" val="3564160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suppose that the scheduler moves T2 from</a:t>
            </a:r>
            <a:r>
              <a:rPr lang="en-US" baseline="0" dirty="0"/>
              <a:t> the core on Socket 0 to the core on Socket 1. Now, if T2 reads the data item again, it has to fetch that data over the connection between the two sockets, instead of being able to fetch the data from the L3 cache. Fetching data over the inter-socket connection is much slower than fetching it from the L3 cache! So, you can see one reason that you’d want to bind a set of tasks to a particular socket—you reduce the caching overheads for those tasks.</a:t>
            </a:r>
            <a:endParaRPr lang="en-US" dirty="0"/>
          </a:p>
          <a:p>
            <a:endParaRPr lang="en-US" dirty="0"/>
          </a:p>
          <a:p>
            <a:r>
              <a:rPr lang="en-US" dirty="0"/>
              <a:t>Setting CPU affinities on Linux</a:t>
            </a:r>
          </a:p>
          <a:p>
            <a:pPr marL="457200" lvl="1" indent="0">
              <a:buNone/>
            </a:pPr>
            <a:r>
              <a:rPr lang="en-US" dirty="0" err="1"/>
              <a:t>taskset</a:t>
            </a:r>
            <a:r>
              <a:rPr lang="en-US" dirty="0"/>
              <a:t> –c 0,1,2,3 </a:t>
            </a:r>
            <a:r>
              <a:rPr lang="en-US" dirty="0" err="1"/>
              <a:t>prog</a:t>
            </a:r>
            <a:endParaRPr lang="en-US" dirty="0"/>
          </a:p>
          <a:p>
            <a:pPr marL="457200" lvl="1" indent="0">
              <a:buNone/>
            </a:pPr>
            <a:r>
              <a:rPr lang="en-US" dirty="0"/>
              <a:t>//Restrict </a:t>
            </a:r>
            <a:r>
              <a:rPr lang="en-US" dirty="0" err="1"/>
              <a:t>prog’s</a:t>
            </a:r>
            <a:r>
              <a:rPr lang="en-US" dirty="0"/>
              <a:t> threads to cores 0, 1, 2, and 3</a:t>
            </a:r>
          </a:p>
          <a:p>
            <a:endParaRPr lang="en-US" dirty="0"/>
          </a:p>
          <a:p>
            <a:endParaRPr lang="en-US" dirty="0"/>
          </a:p>
          <a:p>
            <a:r>
              <a:rPr lang="en-US" dirty="0"/>
              <a:t>[Reference: http://www.rdrop.com/users/paulmck/scalability/paper/whymb.2009.04.05a.pdf</a:t>
            </a:r>
          </a:p>
          <a:p>
            <a:r>
              <a:rPr lang="en-US" dirty="0"/>
              <a:t>                    //See Section 2 for a discussion of the MESI protocol.]</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28</a:t>
            </a:fld>
            <a:endParaRPr lang="en-US"/>
          </a:p>
        </p:txBody>
      </p:sp>
    </p:spTree>
    <p:extLst>
      <p:ext uri="{BB962C8B-B14F-4D97-AF65-F5344CB8AC3E}">
        <p14:creationId xmlns:p14="http://schemas.microsoft.com/office/powerpoint/2010/main" val="1434183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Write invalidations: when a core wants to write to a memory location, it needs to send a message to other caches which says, if you’ve cached the value of the memory location, you need to throw it away, because I’m about to overwrite it. Those write messages are expensive, particularly if they are flying around between sockets! The way to think of a modern process is like a distributed system—there are a bunch of cores that are connected by a hierarchical network, and the more network hops that a message must traverse, the slower it will be to handle the message.</a:t>
            </a:r>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29</a:t>
            </a:fld>
            <a:endParaRPr lang="en-US"/>
          </a:p>
        </p:txBody>
      </p:sp>
    </p:spTree>
    <p:extLst>
      <p:ext uri="{BB962C8B-B14F-4D97-AF65-F5344CB8AC3E}">
        <p14:creationId xmlns:p14="http://schemas.microsoft.com/office/powerpoint/2010/main" val="3056038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30</a:t>
            </a:fld>
            <a:endParaRPr lang="en-US"/>
          </a:p>
        </p:txBody>
      </p:sp>
    </p:spTree>
    <p:extLst>
      <p:ext uri="{BB962C8B-B14F-4D97-AF65-F5344CB8AC3E}">
        <p14:creationId xmlns:p14="http://schemas.microsoft.com/office/powerpoint/2010/main" val="2004952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Quoth</a:t>
            </a:r>
            <a:r>
              <a:rPr lang="en-US" dirty="0"/>
              <a:t> the Wikipedia: “Multi-level caches introduce new design decisions. For instance, in some processors, all data in the L1 cache must also be somewhere in the L2 cache. These caches are called strictly inclusive. Other processors (like the AMD Athlon) have exclusive caches: data is guaranteed to be in at most one of the L1 and L2 caches, never in both. Still other processors (like the Intel Pentium II, III, and 4) do not require that data in the L1 cache also reside in the L2 cache, although it may often do so. There is no universally accepted name for this intermediate policy; two common names are ‘non-exclusive’ and ‘partially-inclusive’.”</a:t>
            </a:r>
          </a:p>
          <a:p>
            <a:r>
              <a:rPr lang="en-US" dirty="0"/>
              <a:t>    [Ref: https://en.wikipedia.org/wiki/CPU_cache#Separate_versus_unified</a:t>
            </a:r>
          </a:p>
          <a:p>
            <a:r>
              <a:rPr lang="en-US" dirty="0"/>
              <a:t>            https://en.wikipedia.org/wiki/CPU_cache#Exclusive_versus_inclusive]</a:t>
            </a:r>
          </a:p>
          <a:p>
            <a:r>
              <a:rPr lang="en-US" dirty="0"/>
              <a:t>]</a:t>
            </a:r>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31</a:t>
            </a:fld>
            <a:endParaRPr lang="en-US"/>
          </a:p>
        </p:txBody>
      </p:sp>
    </p:spTree>
    <p:extLst>
      <p:ext uri="{BB962C8B-B14F-4D97-AF65-F5344CB8AC3E}">
        <p14:creationId xmlns:p14="http://schemas.microsoft.com/office/powerpoint/2010/main" val="1331142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6E05D8-277B-7D45-BC29-AAF6596B7B3B}" type="slidenum">
              <a:rPr lang="en-US" smtClean="0"/>
              <a:pPr>
                <a:defRPr/>
              </a:pPr>
              <a:t>32</a:t>
            </a:fld>
            <a:endParaRPr lang="en-US"/>
          </a:p>
        </p:txBody>
      </p:sp>
    </p:spTree>
    <p:extLst>
      <p:ext uri="{BB962C8B-B14F-4D97-AF65-F5344CB8AC3E}">
        <p14:creationId xmlns:p14="http://schemas.microsoft.com/office/powerpoint/2010/main" val="365611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406998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http://www.cse.chalmers.se/edu/year/2015/course/EDA222/Documents/Misc/Report_MarsPathFinder.pdf</a:t>
            </a:r>
          </a:p>
          <a:p>
            <a:r>
              <a:rPr lang="en-US" dirty="0"/>
              <a:t> http://research.microsoft.com/en-us/um/people/mbj/Mars_Pathfinder/Mars_Pathfinder.html</a:t>
            </a:r>
          </a:p>
          <a:p>
            <a:r>
              <a:rPr lang="en-US" dirty="0"/>
              <a:t> http://space.stackexchange.com/a/9181]</a:t>
            </a:r>
          </a:p>
        </p:txBody>
      </p:sp>
      <p:sp>
        <p:nvSpPr>
          <p:cNvPr id="4" name="Slide Number Placeholder 3"/>
          <p:cNvSpPr>
            <a:spLocks noGrp="1"/>
          </p:cNvSpPr>
          <p:nvPr>
            <p:ph type="sldNum" sz="quarter" idx="10"/>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71867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73955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https://www.kernel.org/doc/Documentation/scheduler/sched-design-CFS.txt]</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233163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116793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newly-created task is tagged with the minimal runtime in the tree. By doing this, we ensure two things: first, we ensure that the task will get a CPU burst very soon in the future. However, we also ensure that the task doesn’t then hog the CPU for a long time---soon, the other task with the minimal runtime will get to run.</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399823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there is an entry in the array for each possible nice value.</a:t>
            </a:r>
          </a:p>
        </p:txBody>
      </p:sp>
      <p:sp>
        <p:nvSpPr>
          <p:cNvPr id="4" name="Slide Number Placeholder 3"/>
          <p:cNvSpPr>
            <a:spLocks noGrp="1"/>
          </p:cNvSpPr>
          <p:nvPr>
            <p:ph type="sldNum" sz="quarter" idx="5"/>
          </p:nvPr>
        </p:nvSpPr>
        <p:spPr/>
        <p:txBody>
          <a:bodyPr/>
          <a:lstStyle/>
          <a:p>
            <a:fld id="{2049842A-5CF9-4F0B-9230-CA0D438F5D42}" type="slidenum">
              <a:rPr lang="en-US" smtClean="0"/>
              <a:t>14</a:t>
            </a:fld>
            <a:endParaRPr lang="en-US"/>
          </a:p>
        </p:txBody>
      </p:sp>
    </p:spTree>
    <p:extLst>
      <p:ext uri="{BB962C8B-B14F-4D97-AF65-F5344CB8AC3E}">
        <p14:creationId xmlns:p14="http://schemas.microsoft.com/office/powerpoint/2010/main" val="207252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4/11/2019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3480" y="3354929"/>
            <a:ext cx="4687501" cy="1445672"/>
          </a:xfrm>
        </p:spPr>
        <p:txBody>
          <a:bodyPr>
            <a:normAutofit/>
          </a:bodyPr>
          <a:lstStyle/>
          <a:p>
            <a:r>
              <a:rPr lang="en-US" sz="4400" dirty="0"/>
              <a:t>CS 161: Lecture 18</a:t>
            </a:r>
          </a:p>
          <a:p>
            <a:r>
              <a:rPr lang="en-US" sz="4400" dirty="0"/>
              <a:t>4/10/19</a:t>
            </a:r>
          </a:p>
        </p:txBody>
      </p:sp>
      <p:sp>
        <p:nvSpPr>
          <p:cNvPr id="2" name="Title 1"/>
          <p:cNvSpPr>
            <a:spLocks noGrp="1"/>
          </p:cNvSpPr>
          <p:nvPr>
            <p:ph type="ctrTitle"/>
          </p:nvPr>
        </p:nvSpPr>
        <p:spPr>
          <a:xfrm>
            <a:off x="7674096" y="1690220"/>
            <a:ext cx="4446270" cy="1634679"/>
          </a:xfrm>
        </p:spPr>
        <p:txBody>
          <a:bodyPr>
            <a:normAutofit/>
          </a:bodyPr>
          <a:lstStyle/>
          <a:p>
            <a:r>
              <a:rPr lang="en-US" b="1" dirty="0"/>
              <a:t>Scheduling</a:t>
            </a:r>
          </a:p>
        </p:txBody>
      </p:sp>
      <p:pic>
        <p:nvPicPr>
          <p:cNvPr id="5" name="Picture 2" descr="http://cdn.quotesgram.com/img/1/69/1408700491-crying-calendar-humor.jpg">
            <a:extLst>
              <a:ext uri="{FF2B5EF4-FFF2-40B4-BE49-F238E27FC236}">
                <a16:creationId xmlns:a16="http://schemas.microsoft.com/office/drawing/2014/main" id="{8348FE58-F367-471B-9D0D-A6B0C4F689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763"/>
          <a:stretch/>
        </p:blipFill>
        <p:spPr bwMode="auto">
          <a:xfrm>
            <a:off x="0" y="0"/>
            <a:ext cx="7519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2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672627F-0A95-4455-96C9-9C622DE50FE8}"/>
              </a:ext>
            </a:extLst>
          </p:cNvPr>
          <p:cNvGrpSpPr>
            <a:grpSpLocks noChangeAspect="1"/>
          </p:cNvGrpSpPr>
          <p:nvPr/>
        </p:nvGrpSpPr>
        <p:grpSpPr>
          <a:xfrm>
            <a:off x="92838" y="287057"/>
            <a:ext cx="6414945" cy="3141943"/>
            <a:chOff x="417690" y="287057"/>
            <a:chExt cx="4661845" cy="2283302"/>
          </a:xfrm>
        </p:grpSpPr>
        <p:cxnSp>
          <p:nvCxnSpPr>
            <p:cNvPr id="10" name="Straight Connector 9">
              <a:extLst>
                <a:ext uri="{FF2B5EF4-FFF2-40B4-BE49-F238E27FC236}">
                  <a16:creationId xmlns:a16="http://schemas.microsoft.com/office/drawing/2014/main" id="{E1673D46-365B-4612-973C-B46B3B454AE2}"/>
                </a:ext>
              </a:extLst>
            </p:cNvPr>
            <p:cNvCxnSpPr>
              <a:cxnSpLocks/>
            </p:cNvCxnSpPr>
            <p:nvPr/>
          </p:nvCxnSpPr>
          <p:spPr>
            <a:xfrm flipV="1">
              <a:off x="1585032" y="611913"/>
              <a:ext cx="1088964" cy="6312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7BB1A3FA-84C5-4EEB-9144-53F7181DBA09}"/>
                </a:ext>
              </a:extLst>
            </p:cNvPr>
            <p:cNvSpPr/>
            <p:nvPr/>
          </p:nvSpPr>
          <p:spPr>
            <a:xfrm>
              <a:off x="2372756" y="28705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23</a:t>
              </a:r>
            </a:p>
          </p:txBody>
        </p:sp>
        <p:sp>
          <p:nvSpPr>
            <p:cNvPr id="5" name="Oval 4">
              <a:extLst>
                <a:ext uri="{FF2B5EF4-FFF2-40B4-BE49-F238E27FC236}">
                  <a16:creationId xmlns:a16="http://schemas.microsoft.com/office/drawing/2014/main" id="{7711F35A-BA80-4814-8FD7-575036D7304D}"/>
                </a:ext>
              </a:extLst>
            </p:cNvPr>
            <p:cNvSpPr/>
            <p:nvPr/>
          </p:nvSpPr>
          <p:spPr>
            <a:xfrm>
              <a:off x="417690" y="1745945"/>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5</a:t>
              </a:r>
            </a:p>
          </p:txBody>
        </p:sp>
        <p:sp>
          <p:nvSpPr>
            <p:cNvPr id="6" name="Oval 5">
              <a:extLst>
                <a:ext uri="{FF2B5EF4-FFF2-40B4-BE49-F238E27FC236}">
                  <a16:creationId xmlns:a16="http://schemas.microsoft.com/office/drawing/2014/main" id="{E3276D6F-FEED-476C-86F4-FEAE58400B4F}"/>
                </a:ext>
              </a:extLst>
            </p:cNvPr>
            <p:cNvSpPr/>
            <p:nvPr/>
          </p:nvSpPr>
          <p:spPr>
            <a:xfrm>
              <a:off x="1783560" y="1745945"/>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15</a:t>
              </a:r>
            </a:p>
          </p:txBody>
        </p:sp>
        <p:cxnSp>
          <p:nvCxnSpPr>
            <p:cNvPr id="7" name="Straight Connector 6">
              <a:extLst>
                <a:ext uri="{FF2B5EF4-FFF2-40B4-BE49-F238E27FC236}">
                  <a16:creationId xmlns:a16="http://schemas.microsoft.com/office/drawing/2014/main" id="{E68267E5-F45C-4954-97F3-0018522A68A2}"/>
                </a:ext>
              </a:extLst>
            </p:cNvPr>
            <p:cNvCxnSpPr>
              <a:cxnSpLocks/>
            </p:cNvCxnSpPr>
            <p:nvPr/>
          </p:nvCxnSpPr>
          <p:spPr>
            <a:xfrm>
              <a:off x="3014642" y="699264"/>
              <a:ext cx="804231" cy="566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2FEC05B-83CB-4BC1-933C-49412E6B3DF0}"/>
                </a:ext>
              </a:extLst>
            </p:cNvPr>
            <p:cNvCxnSpPr>
              <a:cxnSpLocks/>
            </p:cNvCxnSpPr>
            <p:nvPr/>
          </p:nvCxnSpPr>
          <p:spPr>
            <a:xfrm>
              <a:off x="3981442" y="1480676"/>
              <a:ext cx="521440" cy="537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CC6D5D9-D052-4F54-A58D-14DFD49FA62A}"/>
                </a:ext>
              </a:extLst>
            </p:cNvPr>
            <p:cNvSpPr/>
            <p:nvPr/>
          </p:nvSpPr>
          <p:spPr>
            <a:xfrm>
              <a:off x="3437819" y="90303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37</a:t>
              </a:r>
            </a:p>
          </p:txBody>
        </p:sp>
        <p:cxnSp>
          <p:nvCxnSpPr>
            <p:cNvPr id="11" name="Straight Connector 10">
              <a:extLst>
                <a:ext uri="{FF2B5EF4-FFF2-40B4-BE49-F238E27FC236}">
                  <a16:creationId xmlns:a16="http://schemas.microsoft.com/office/drawing/2014/main" id="{F4333224-22B4-4477-B668-C04E49729038}"/>
                </a:ext>
              </a:extLst>
            </p:cNvPr>
            <p:cNvCxnSpPr>
              <a:cxnSpLocks/>
            </p:cNvCxnSpPr>
            <p:nvPr/>
          </p:nvCxnSpPr>
          <p:spPr>
            <a:xfrm flipV="1">
              <a:off x="826763" y="1480676"/>
              <a:ext cx="460400" cy="5378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DD9DB0-C595-4F82-B484-DDC9C337BB3D}"/>
                </a:ext>
              </a:extLst>
            </p:cNvPr>
            <p:cNvCxnSpPr>
              <a:cxnSpLocks/>
            </p:cNvCxnSpPr>
            <p:nvPr/>
          </p:nvCxnSpPr>
          <p:spPr>
            <a:xfrm flipH="1" flipV="1">
              <a:off x="1572724" y="1416790"/>
              <a:ext cx="521440" cy="5533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6A3F904-8131-4158-9BAD-F5B78F53E7D9}"/>
                </a:ext>
              </a:extLst>
            </p:cNvPr>
            <p:cNvSpPr/>
            <p:nvPr/>
          </p:nvSpPr>
          <p:spPr>
            <a:xfrm>
              <a:off x="1086017" y="903037"/>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7</a:t>
              </a:r>
            </a:p>
          </p:txBody>
        </p:sp>
        <p:sp>
          <p:nvSpPr>
            <p:cNvPr id="16" name="Oval 15">
              <a:extLst>
                <a:ext uri="{FF2B5EF4-FFF2-40B4-BE49-F238E27FC236}">
                  <a16:creationId xmlns:a16="http://schemas.microsoft.com/office/drawing/2014/main" id="{6E24D6DE-6F2B-4855-97E0-01AF5CFFA18B}"/>
                </a:ext>
              </a:extLst>
            </p:cNvPr>
            <p:cNvSpPr/>
            <p:nvPr/>
          </p:nvSpPr>
          <p:spPr>
            <a:xfrm>
              <a:off x="4261388" y="1735845"/>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42</a:t>
              </a:r>
            </a:p>
          </p:txBody>
        </p:sp>
      </p:grpSp>
      <p:sp>
        <p:nvSpPr>
          <p:cNvPr id="20" name="TextBox 19">
            <a:extLst>
              <a:ext uri="{FF2B5EF4-FFF2-40B4-BE49-F238E27FC236}">
                <a16:creationId xmlns:a16="http://schemas.microsoft.com/office/drawing/2014/main" id="{A684D353-FE38-4C21-A3D7-B66AD9D42710}"/>
              </a:ext>
            </a:extLst>
          </p:cNvPr>
          <p:cNvSpPr txBox="1"/>
          <p:nvPr/>
        </p:nvSpPr>
        <p:spPr>
          <a:xfrm>
            <a:off x="6228931" y="287057"/>
            <a:ext cx="3913689" cy="707886"/>
          </a:xfrm>
          <a:prstGeom prst="rect">
            <a:avLst/>
          </a:prstGeom>
          <a:noFill/>
        </p:spPr>
        <p:txBody>
          <a:bodyPr wrap="square" rtlCol="0">
            <a:spAutoFit/>
          </a:bodyPr>
          <a:lstStyle/>
          <a:p>
            <a:r>
              <a:rPr lang="en-US" sz="4000" b="1" dirty="0">
                <a:latin typeface="Segoe UI" panose="020B0502040204020203" pitchFamily="34" charset="0"/>
                <a:cs typeface="Segoe UI" panose="020B0502040204020203" pitchFamily="34" charset="0"/>
              </a:rPr>
              <a:t>CFS scheduler</a:t>
            </a:r>
          </a:p>
        </p:txBody>
      </p:sp>
      <p:grpSp>
        <p:nvGrpSpPr>
          <p:cNvPr id="21" name="Group 20">
            <a:extLst>
              <a:ext uri="{FF2B5EF4-FFF2-40B4-BE49-F238E27FC236}">
                <a16:creationId xmlns:a16="http://schemas.microsoft.com/office/drawing/2014/main" id="{946F0084-2561-44FD-B8C1-B7234CB8CEE1}"/>
              </a:ext>
            </a:extLst>
          </p:cNvPr>
          <p:cNvGrpSpPr/>
          <p:nvPr/>
        </p:nvGrpSpPr>
        <p:grpSpPr>
          <a:xfrm>
            <a:off x="972723" y="3412739"/>
            <a:ext cx="4755581" cy="2831904"/>
            <a:chOff x="895247" y="2943598"/>
            <a:chExt cx="4755581" cy="2831904"/>
          </a:xfrm>
        </p:grpSpPr>
        <p:sp>
          <p:nvSpPr>
            <p:cNvPr id="22" name="Right Arrow 63">
              <a:extLst>
                <a:ext uri="{FF2B5EF4-FFF2-40B4-BE49-F238E27FC236}">
                  <a16:creationId xmlns:a16="http://schemas.microsoft.com/office/drawing/2014/main" id="{707FA12D-AC41-414B-BE96-90CEEDC266B1}"/>
                </a:ext>
              </a:extLst>
            </p:cNvPr>
            <p:cNvSpPr/>
            <p:nvPr/>
          </p:nvSpPr>
          <p:spPr bwMode="auto">
            <a:xfrm rot="14648722">
              <a:off x="494517" y="3344328"/>
              <a:ext cx="1399147" cy="597688"/>
            </a:xfrm>
            <a:prstGeom prst="rightArrow">
              <a:avLst>
                <a:gd name="adj1" fmla="val 34319"/>
                <a:gd name="adj2" fmla="val 5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3" name="TextBox 22">
              <a:extLst>
                <a:ext uri="{FF2B5EF4-FFF2-40B4-BE49-F238E27FC236}">
                  <a16:creationId xmlns:a16="http://schemas.microsoft.com/office/drawing/2014/main" id="{5599DB58-ECC9-42DA-955A-8DFA349447CE}"/>
                </a:ext>
              </a:extLst>
            </p:cNvPr>
            <p:cNvSpPr txBox="1"/>
            <p:nvPr/>
          </p:nvSpPr>
          <p:spPr>
            <a:xfrm>
              <a:off x="1364578" y="4205842"/>
              <a:ext cx="4286250" cy="1569660"/>
            </a:xfrm>
            <a:prstGeom prst="rect">
              <a:avLst/>
            </a:prstGeom>
            <a:noFill/>
          </p:spPr>
          <p:txBody>
            <a:bodyPr wrap="square" rtlCol="0">
              <a:spAutoFit/>
            </a:bodyPr>
            <a:lstStyle/>
            <a:p>
              <a:r>
                <a:rPr lang="en-US" sz="3200" dirty="0">
                  <a:latin typeface="Segoe UI" panose="020B0502040204020203" pitchFamily="34" charset="0"/>
                  <a:cs typeface="Segoe UI" panose="020B0502040204020203" pitchFamily="34" charset="0"/>
                </a:rPr>
                <a:t>Scheduler picks this task to run, removes it from tree</a:t>
              </a:r>
              <a:endParaRPr lang="en-US" sz="2000" dirty="0">
                <a:latin typeface="Segoe UI" panose="020B0502040204020203" pitchFamily="34" charset="0"/>
                <a:cs typeface="Segoe UI" panose="020B0502040204020203" pitchFamily="34" charset="0"/>
              </a:endParaRPr>
            </a:p>
          </p:txBody>
        </p:sp>
      </p:grpSp>
      <p:sp>
        <p:nvSpPr>
          <p:cNvPr id="24" name="Content Placeholder 2">
            <a:extLst>
              <a:ext uri="{FF2B5EF4-FFF2-40B4-BE49-F238E27FC236}">
                <a16:creationId xmlns:a16="http://schemas.microsoft.com/office/drawing/2014/main" id="{D50CCDC0-510D-404F-AB04-0483E8DA2BFD}"/>
              </a:ext>
            </a:extLst>
          </p:cNvPr>
          <p:cNvSpPr txBox="1">
            <a:spLocks/>
          </p:cNvSpPr>
          <p:nvPr/>
        </p:nvSpPr>
        <p:spPr bwMode="auto">
          <a:xfrm>
            <a:off x="6505919" y="900609"/>
            <a:ext cx="5686080" cy="595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sz="3000" kern="0" dirty="0"/>
              <a:t>Associate each task with its elapsed runtime (nanosecond granularity)</a:t>
            </a:r>
          </a:p>
          <a:p>
            <a:r>
              <a:rPr lang="en-US" sz="3000" kern="0" dirty="0"/>
              <a:t>For each core, store runnable tasks in a red-black tree, with an insertion key of elapsed runtime</a:t>
            </a:r>
          </a:p>
          <a:p>
            <a:pPr lvl="1"/>
            <a:r>
              <a:rPr lang="en-US" sz="2600" kern="0" dirty="0"/>
              <a:t>A newly-created task is tagged with the minimal runtime in the tree</a:t>
            </a:r>
          </a:p>
          <a:p>
            <a:r>
              <a:rPr lang="en-US" sz="3000" kern="0" dirty="0"/>
              <a:t>Next task to run is just the left-most task in tree!</a:t>
            </a:r>
          </a:p>
        </p:txBody>
      </p:sp>
      <p:grpSp>
        <p:nvGrpSpPr>
          <p:cNvPr id="25" name="Group 24">
            <a:extLst>
              <a:ext uri="{FF2B5EF4-FFF2-40B4-BE49-F238E27FC236}">
                <a16:creationId xmlns:a16="http://schemas.microsoft.com/office/drawing/2014/main" id="{137E538E-654B-4AF2-80EB-B763414A35BF}"/>
              </a:ext>
            </a:extLst>
          </p:cNvPr>
          <p:cNvGrpSpPr/>
          <p:nvPr/>
        </p:nvGrpSpPr>
        <p:grpSpPr>
          <a:xfrm>
            <a:off x="559061" y="726389"/>
            <a:ext cx="723900" cy="811706"/>
            <a:chOff x="5244660" y="4344739"/>
            <a:chExt cx="723900" cy="811706"/>
          </a:xfrm>
        </p:grpSpPr>
        <p:sp>
          <p:nvSpPr>
            <p:cNvPr id="26" name="TextBox 25">
              <a:extLst>
                <a:ext uri="{FF2B5EF4-FFF2-40B4-BE49-F238E27FC236}">
                  <a16:creationId xmlns:a16="http://schemas.microsoft.com/office/drawing/2014/main" id="{92E5954A-ABA3-4EF9-8E72-CB1FBD2F0662}"/>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7323278A-463D-4573-9499-1B281C376032}"/>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0</a:t>
              </a:r>
              <a:endParaRPr lang="en-US" sz="2000" dirty="0">
                <a:latin typeface="Segoe UI" panose="020B0502040204020203" pitchFamily="34" charset="0"/>
                <a:cs typeface="Segoe UI" panose="020B0502040204020203" pitchFamily="34" charset="0"/>
              </a:endParaRPr>
            </a:p>
          </p:txBody>
        </p:sp>
      </p:grpSp>
      <p:grpSp>
        <p:nvGrpSpPr>
          <p:cNvPr id="28" name="Group 27">
            <a:extLst>
              <a:ext uri="{FF2B5EF4-FFF2-40B4-BE49-F238E27FC236}">
                <a16:creationId xmlns:a16="http://schemas.microsoft.com/office/drawing/2014/main" id="{A9632C08-B6BD-4CA5-B66D-5EEDD946624F}"/>
              </a:ext>
            </a:extLst>
          </p:cNvPr>
          <p:cNvGrpSpPr/>
          <p:nvPr/>
        </p:nvGrpSpPr>
        <p:grpSpPr>
          <a:xfrm>
            <a:off x="5688840" y="1523686"/>
            <a:ext cx="723900" cy="811706"/>
            <a:chOff x="5244660" y="4344739"/>
            <a:chExt cx="723900" cy="811706"/>
          </a:xfrm>
        </p:grpSpPr>
        <p:sp>
          <p:nvSpPr>
            <p:cNvPr id="29" name="TextBox 28">
              <a:extLst>
                <a:ext uri="{FF2B5EF4-FFF2-40B4-BE49-F238E27FC236}">
                  <a16:creationId xmlns:a16="http://schemas.microsoft.com/office/drawing/2014/main" id="{94FF986E-BAF8-412A-8289-D55BA33A5856}"/>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6BDC26BD-5966-4B02-AEFA-2217B921C3F7}"/>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a:t>
              </a:r>
              <a:endParaRPr lang="en-US" sz="2000" dirty="0">
                <a:latin typeface="Segoe UI" panose="020B0502040204020203" pitchFamily="34" charset="0"/>
                <a:cs typeface="Segoe UI" panose="020B0502040204020203" pitchFamily="34" charset="0"/>
              </a:endParaRPr>
            </a:p>
          </p:txBody>
        </p:sp>
      </p:grpSp>
      <p:grpSp>
        <p:nvGrpSpPr>
          <p:cNvPr id="31" name="Group 30">
            <a:extLst>
              <a:ext uri="{FF2B5EF4-FFF2-40B4-BE49-F238E27FC236}">
                <a16:creationId xmlns:a16="http://schemas.microsoft.com/office/drawing/2014/main" id="{2980D796-D04C-4294-B650-A821BF3C4A14}"/>
              </a:ext>
            </a:extLst>
          </p:cNvPr>
          <p:cNvGrpSpPr/>
          <p:nvPr/>
        </p:nvGrpSpPr>
        <p:grpSpPr>
          <a:xfrm>
            <a:off x="34582" y="3221393"/>
            <a:ext cx="723900" cy="811706"/>
            <a:chOff x="5244660" y="4344739"/>
            <a:chExt cx="723900" cy="811706"/>
          </a:xfrm>
        </p:grpSpPr>
        <p:sp>
          <p:nvSpPr>
            <p:cNvPr id="32" name="TextBox 31">
              <a:extLst>
                <a:ext uri="{FF2B5EF4-FFF2-40B4-BE49-F238E27FC236}">
                  <a16:creationId xmlns:a16="http://schemas.microsoft.com/office/drawing/2014/main" id="{ECE8F585-7BF9-4B72-806F-1BAFB9F5BE61}"/>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33" name="TextBox 32">
              <a:extLst>
                <a:ext uri="{FF2B5EF4-FFF2-40B4-BE49-F238E27FC236}">
                  <a16:creationId xmlns:a16="http://schemas.microsoft.com/office/drawing/2014/main" id="{DBD4DAFA-8E4D-486D-9F6B-1904BA9E27CB}"/>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2</a:t>
              </a:r>
              <a:endParaRPr lang="en-US" sz="2000" dirty="0">
                <a:latin typeface="Segoe UI" panose="020B0502040204020203" pitchFamily="34" charset="0"/>
                <a:cs typeface="Segoe UI" panose="020B0502040204020203" pitchFamily="34" charset="0"/>
              </a:endParaRPr>
            </a:p>
          </p:txBody>
        </p:sp>
      </p:grpSp>
      <p:grpSp>
        <p:nvGrpSpPr>
          <p:cNvPr id="34" name="Group 33">
            <a:extLst>
              <a:ext uri="{FF2B5EF4-FFF2-40B4-BE49-F238E27FC236}">
                <a16:creationId xmlns:a16="http://schemas.microsoft.com/office/drawing/2014/main" id="{A253F2B0-450C-4F5E-A4E9-D49124B3FE50}"/>
              </a:ext>
            </a:extLst>
          </p:cNvPr>
          <p:cNvGrpSpPr/>
          <p:nvPr/>
        </p:nvGrpSpPr>
        <p:grpSpPr>
          <a:xfrm>
            <a:off x="2275092" y="-37201"/>
            <a:ext cx="723900" cy="811706"/>
            <a:chOff x="5244660" y="4344739"/>
            <a:chExt cx="723900" cy="811706"/>
          </a:xfrm>
        </p:grpSpPr>
        <p:sp>
          <p:nvSpPr>
            <p:cNvPr id="35" name="TextBox 34">
              <a:extLst>
                <a:ext uri="{FF2B5EF4-FFF2-40B4-BE49-F238E27FC236}">
                  <a16:creationId xmlns:a16="http://schemas.microsoft.com/office/drawing/2014/main" id="{6114F1B3-F83D-4DAD-AB8B-4233985C791D}"/>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36" name="TextBox 35">
              <a:extLst>
                <a:ext uri="{FF2B5EF4-FFF2-40B4-BE49-F238E27FC236}">
                  <a16:creationId xmlns:a16="http://schemas.microsoft.com/office/drawing/2014/main" id="{5CA7C657-B5A5-417B-A39D-236D4CCA9F2E}"/>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3</a:t>
              </a:r>
              <a:endParaRPr lang="en-US" sz="2000" dirty="0">
                <a:latin typeface="Segoe UI" panose="020B0502040204020203" pitchFamily="34" charset="0"/>
                <a:cs typeface="Segoe UI" panose="020B0502040204020203" pitchFamily="34" charset="0"/>
              </a:endParaRPr>
            </a:p>
          </p:txBody>
        </p:sp>
      </p:grpSp>
      <p:grpSp>
        <p:nvGrpSpPr>
          <p:cNvPr id="37" name="Group 36">
            <a:extLst>
              <a:ext uri="{FF2B5EF4-FFF2-40B4-BE49-F238E27FC236}">
                <a16:creationId xmlns:a16="http://schemas.microsoft.com/office/drawing/2014/main" id="{066831C6-DA7D-4DB9-9AA3-43A97549D73D}"/>
              </a:ext>
            </a:extLst>
          </p:cNvPr>
          <p:cNvGrpSpPr/>
          <p:nvPr/>
        </p:nvGrpSpPr>
        <p:grpSpPr>
          <a:xfrm>
            <a:off x="2830636" y="3216288"/>
            <a:ext cx="723900" cy="811706"/>
            <a:chOff x="5244660" y="4344739"/>
            <a:chExt cx="723900" cy="811706"/>
          </a:xfrm>
        </p:grpSpPr>
        <p:sp>
          <p:nvSpPr>
            <p:cNvPr id="38" name="TextBox 37">
              <a:extLst>
                <a:ext uri="{FF2B5EF4-FFF2-40B4-BE49-F238E27FC236}">
                  <a16:creationId xmlns:a16="http://schemas.microsoft.com/office/drawing/2014/main" id="{4DF33964-8AEB-4F56-A48A-EBFC9997FD19}"/>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39" name="TextBox 38">
              <a:extLst>
                <a:ext uri="{FF2B5EF4-FFF2-40B4-BE49-F238E27FC236}">
                  <a16:creationId xmlns:a16="http://schemas.microsoft.com/office/drawing/2014/main" id="{379F6DFD-8EB8-4FDA-8B96-EA6FE7813251}"/>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4</a:t>
              </a:r>
              <a:endParaRPr lang="en-US" sz="2000" dirty="0">
                <a:latin typeface="Segoe UI" panose="020B0502040204020203" pitchFamily="34" charset="0"/>
                <a:cs typeface="Segoe UI" panose="020B0502040204020203" pitchFamily="34" charset="0"/>
              </a:endParaRPr>
            </a:p>
          </p:txBody>
        </p:sp>
      </p:grpSp>
      <p:grpSp>
        <p:nvGrpSpPr>
          <p:cNvPr id="40" name="Group 39">
            <a:extLst>
              <a:ext uri="{FF2B5EF4-FFF2-40B4-BE49-F238E27FC236}">
                <a16:creationId xmlns:a16="http://schemas.microsoft.com/office/drawing/2014/main" id="{4C494B7B-AEC5-46B0-86FE-4D8EBB9C8076}"/>
              </a:ext>
            </a:extLst>
          </p:cNvPr>
          <p:cNvGrpSpPr/>
          <p:nvPr/>
        </p:nvGrpSpPr>
        <p:grpSpPr>
          <a:xfrm>
            <a:off x="4594799" y="372446"/>
            <a:ext cx="723900" cy="811706"/>
            <a:chOff x="5244660" y="4344739"/>
            <a:chExt cx="723900" cy="811706"/>
          </a:xfrm>
        </p:grpSpPr>
        <p:sp>
          <p:nvSpPr>
            <p:cNvPr id="41" name="TextBox 40">
              <a:extLst>
                <a:ext uri="{FF2B5EF4-FFF2-40B4-BE49-F238E27FC236}">
                  <a16:creationId xmlns:a16="http://schemas.microsoft.com/office/drawing/2014/main" id="{45B2E541-00E8-4119-A8A2-49A67578C6EA}"/>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42" name="TextBox 41">
              <a:extLst>
                <a:ext uri="{FF2B5EF4-FFF2-40B4-BE49-F238E27FC236}">
                  <a16:creationId xmlns:a16="http://schemas.microsoft.com/office/drawing/2014/main" id="{F2998D01-1435-4EF4-8960-7985F958C423}"/>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5</a:t>
              </a:r>
              <a:endParaRPr lang="en-US" sz="20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47341717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672627F-0A95-4455-96C9-9C622DE50FE8}"/>
              </a:ext>
            </a:extLst>
          </p:cNvPr>
          <p:cNvGrpSpPr>
            <a:grpSpLocks noChangeAspect="1"/>
          </p:cNvGrpSpPr>
          <p:nvPr/>
        </p:nvGrpSpPr>
        <p:grpSpPr>
          <a:xfrm>
            <a:off x="1012491" y="287057"/>
            <a:ext cx="5495292" cy="3141943"/>
            <a:chOff x="1086017" y="287057"/>
            <a:chExt cx="3993518" cy="2283302"/>
          </a:xfrm>
        </p:grpSpPr>
        <p:cxnSp>
          <p:nvCxnSpPr>
            <p:cNvPr id="10" name="Straight Connector 9">
              <a:extLst>
                <a:ext uri="{FF2B5EF4-FFF2-40B4-BE49-F238E27FC236}">
                  <a16:creationId xmlns:a16="http://schemas.microsoft.com/office/drawing/2014/main" id="{E1673D46-365B-4612-973C-B46B3B454AE2}"/>
                </a:ext>
              </a:extLst>
            </p:cNvPr>
            <p:cNvCxnSpPr>
              <a:cxnSpLocks/>
            </p:cNvCxnSpPr>
            <p:nvPr/>
          </p:nvCxnSpPr>
          <p:spPr>
            <a:xfrm flipV="1">
              <a:off x="1585032" y="611913"/>
              <a:ext cx="1088964" cy="6312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7BB1A3FA-84C5-4EEB-9144-53F7181DBA09}"/>
                </a:ext>
              </a:extLst>
            </p:cNvPr>
            <p:cNvSpPr/>
            <p:nvPr/>
          </p:nvSpPr>
          <p:spPr>
            <a:xfrm>
              <a:off x="2372756" y="28705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23</a:t>
              </a:r>
            </a:p>
          </p:txBody>
        </p:sp>
        <p:sp>
          <p:nvSpPr>
            <p:cNvPr id="6" name="Oval 5">
              <a:extLst>
                <a:ext uri="{FF2B5EF4-FFF2-40B4-BE49-F238E27FC236}">
                  <a16:creationId xmlns:a16="http://schemas.microsoft.com/office/drawing/2014/main" id="{E3276D6F-FEED-476C-86F4-FEAE58400B4F}"/>
                </a:ext>
              </a:extLst>
            </p:cNvPr>
            <p:cNvSpPr/>
            <p:nvPr/>
          </p:nvSpPr>
          <p:spPr>
            <a:xfrm>
              <a:off x="1783560" y="1745945"/>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15</a:t>
              </a:r>
            </a:p>
          </p:txBody>
        </p:sp>
        <p:cxnSp>
          <p:nvCxnSpPr>
            <p:cNvPr id="7" name="Straight Connector 6">
              <a:extLst>
                <a:ext uri="{FF2B5EF4-FFF2-40B4-BE49-F238E27FC236}">
                  <a16:creationId xmlns:a16="http://schemas.microsoft.com/office/drawing/2014/main" id="{E68267E5-F45C-4954-97F3-0018522A68A2}"/>
                </a:ext>
              </a:extLst>
            </p:cNvPr>
            <p:cNvCxnSpPr>
              <a:cxnSpLocks/>
            </p:cNvCxnSpPr>
            <p:nvPr/>
          </p:nvCxnSpPr>
          <p:spPr>
            <a:xfrm>
              <a:off x="3014642" y="699264"/>
              <a:ext cx="804231" cy="566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2FEC05B-83CB-4BC1-933C-49412E6B3DF0}"/>
                </a:ext>
              </a:extLst>
            </p:cNvPr>
            <p:cNvCxnSpPr>
              <a:cxnSpLocks/>
            </p:cNvCxnSpPr>
            <p:nvPr/>
          </p:nvCxnSpPr>
          <p:spPr>
            <a:xfrm>
              <a:off x="3981442" y="1480676"/>
              <a:ext cx="521440" cy="537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FCC6D5D9-D052-4F54-A58D-14DFD49FA62A}"/>
                </a:ext>
              </a:extLst>
            </p:cNvPr>
            <p:cNvSpPr/>
            <p:nvPr/>
          </p:nvSpPr>
          <p:spPr>
            <a:xfrm>
              <a:off x="3437819" y="90303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37</a:t>
              </a:r>
            </a:p>
          </p:txBody>
        </p:sp>
        <p:cxnSp>
          <p:nvCxnSpPr>
            <p:cNvPr id="12" name="Straight Connector 11">
              <a:extLst>
                <a:ext uri="{FF2B5EF4-FFF2-40B4-BE49-F238E27FC236}">
                  <a16:creationId xmlns:a16="http://schemas.microsoft.com/office/drawing/2014/main" id="{9EDD9DB0-C595-4F82-B484-DDC9C337BB3D}"/>
                </a:ext>
              </a:extLst>
            </p:cNvPr>
            <p:cNvCxnSpPr>
              <a:cxnSpLocks/>
            </p:cNvCxnSpPr>
            <p:nvPr/>
          </p:nvCxnSpPr>
          <p:spPr>
            <a:xfrm flipH="1" flipV="1">
              <a:off x="1572724" y="1416790"/>
              <a:ext cx="521440" cy="5533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6A3F904-8131-4158-9BAD-F5B78F53E7D9}"/>
                </a:ext>
              </a:extLst>
            </p:cNvPr>
            <p:cNvSpPr/>
            <p:nvPr/>
          </p:nvSpPr>
          <p:spPr>
            <a:xfrm>
              <a:off x="1086017" y="903037"/>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7</a:t>
              </a:r>
            </a:p>
          </p:txBody>
        </p:sp>
        <p:sp>
          <p:nvSpPr>
            <p:cNvPr id="16" name="Oval 15">
              <a:extLst>
                <a:ext uri="{FF2B5EF4-FFF2-40B4-BE49-F238E27FC236}">
                  <a16:creationId xmlns:a16="http://schemas.microsoft.com/office/drawing/2014/main" id="{6E24D6DE-6F2B-4855-97E0-01AF5CFFA18B}"/>
                </a:ext>
              </a:extLst>
            </p:cNvPr>
            <p:cNvSpPr/>
            <p:nvPr/>
          </p:nvSpPr>
          <p:spPr>
            <a:xfrm>
              <a:off x="4261388" y="1735845"/>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42</a:t>
              </a:r>
            </a:p>
          </p:txBody>
        </p:sp>
      </p:grpSp>
      <p:grpSp>
        <p:nvGrpSpPr>
          <p:cNvPr id="19" name="Group 18">
            <a:extLst>
              <a:ext uri="{FF2B5EF4-FFF2-40B4-BE49-F238E27FC236}">
                <a16:creationId xmlns:a16="http://schemas.microsoft.com/office/drawing/2014/main" id="{D7C62DC0-C7B3-48AF-BAB5-29E7BEEA4842}"/>
              </a:ext>
            </a:extLst>
          </p:cNvPr>
          <p:cNvGrpSpPr/>
          <p:nvPr/>
        </p:nvGrpSpPr>
        <p:grpSpPr>
          <a:xfrm>
            <a:off x="559061" y="726389"/>
            <a:ext cx="723900" cy="811706"/>
            <a:chOff x="5244660" y="4344739"/>
            <a:chExt cx="723900" cy="811706"/>
          </a:xfrm>
        </p:grpSpPr>
        <p:sp>
          <p:nvSpPr>
            <p:cNvPr id="25" name="TextBox 24">
              <a:extLst>
                <a:ext uri="{FF2B5EF4-FFF2-40B4-BE49-F238E27FC236}">
                  <a16:creationId xmlns:a16="http://schemas.microsoft.com/office/drawing/2014/main" id="{01CCBFA5-607A-4C88-8E14-34573B888C21}"/>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28644E8B-F5A6-4AC2-9A2A-4597860F5A97}"/>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0</a:t>
              </a:r>
              <a:endParaRPr lang="en-US" sz="2000" dirty="0">
                <a:latin typeface="Segoe UI" panose="020B0502040204020203" pitchFamily="34" charset="0"/>
                <a:cs typeface="Segoe UI" panose="020B0502040204020203" pitchFamily="34" charset="0"/>
              </a:endParaRPr>
            </a:p>
          </p:txBody>
        </p:sp>
      </p:grpSp>
      <p:grpSp>
        <p:nvGrpSpPr>
          <p:cNvPr id="27" name="Group 26">
            <a:extLst>
              <a:ext uri="{FF2B5EF4-FFF2-40B4-BE49-F238E27FC236}">
                <a16:creationId xmlns:a16="http://schemas.microsoft.com/office/drawing/2014/main" id="{5150F5AE-D1F8-4686-9CD5-40A3E9437672}"/>
              </a:ext>
            </a:extLst>
          </p:cNvPr>
          <p:cNvGrpSpPr/>
          <p:nvPr/>
        </p:nvGrpSpPr>
        <p:grpSpPr>
          <a:xfrm>
            <a:off x="5688840" y="1523686"/>
            <a:ext cx="723900" cy="811706"/>
            <a:chOff x="5244660" y="4344739"/>
            <a:chExt cx="723900" cy="811706"/>
          </a:xfrm>
        </p:grpSpPr>
        <p:sp>
          <p:nvSpPr>
            <p:cNvPr id="28" name="TextBox 27">
              <a:extLst>
                <a:ext uri="{FF2B5EF4-FFF2-40B4-BE49-F238E27FC236}">
                  <a16:creationId xmlns:a16="http://schemas.microsoft.com/office/drawing/2014/main" id="{DB0A1349-019F-4C61-8219-12E32F48BF46}"/>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8C189B3D-A284-4EC8-A62A-424DB133D04B}"/>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1</a:t>
              </a:r>
              <a:endParaRPr lang="en-US" sz="2000" dirty="0">
                <a:latin typeface="Segoe UI" panose="020B0502040204020203" pitchFamily="34" charset="0"/>
                <a:cs typeface="Segoe UI" panose="020B0502040204020203" pitchFamily="34" charset="0"/>
              </a:endParaRPr>
            </a:p>
          </p:txBody>
        </p:sp>
      </p:grpSp>
      <p:grpSp>
        <p:nvGrpSpPr>
          <p:cNvPr id="33" name="Group 32">
            <a:extLst>
              <a:ext uri="{FF2B5EF4-FFF2-40B4-BE49-F238E27FC236}">
                <a16:creationId xmlns:a16="http://schemas.microsoft.com/office/drawing/2014/main" id="{E2CDE6E7-71EE-475F-A418-B377D76965B4}"/>
              </a:ext>
            </a:extLst>
          </p:cNvPr>
          <p:cNvGrpSpPr/>
          <p:nvPr/>
        </p:nvGrpSpPr>
        <p:grpSpPr>
          <a:xfrm>
            <a:off x="2275092" y="-37201"/>
            <a:ext cx="723900" cy="811706"/>
            <a:chOff x="5244660" y="4344739"/>
            <a:chExt cx="723900" cy="811706"/>
          </a:xfrm>
        </p:grpSpPr>
        <p:sp>
          <p:nvSpPr>
            <p:cNvPr id="34" name="TextBox 33">
              <a:extLst>
                <a:ext uri="{FF2B5EF4-FFF2-40B4-BE49-F238E27FC236}">
                  <a16:creationId xmlns:a16="http://schemas.microsoft.com/office/drawing/2014/main" id="{7B6209BF-F593-4477-9003-1BAF9FB1AEDB}"/>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372C8C29-B920-4E68-81A8-76E9C9B6F94A}"/>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3</a:t>
              </a:r>
              <a:endParaRPr lang="en-US" sz="2000" dirty="0">
                <a:latin typeface="Segoe UI" panose="020B0502040204020203" pitchFamily="34" charset="0"/>
                <a:cs typeface="Segoe UI" panose="020B0502040204020203" pitchFamily="34" charset="0"/>
              </a:endParaRPr>
            </a:p>
          </p:txBody>
        </p:sp>
      </p:grpSp>
      <p:grpSp>
        <p:nvGrpSpPr>
          <p:cNvPr id="36" name="Group 35">
            <a:extLst>
              <a:ext uri="{FF2B5EF4-FFF2-40B4-BE49-F238E27FC236}">
                <a16:creationId xmlns:a16="http://schemas.microsoft.com/office/drawing/2014/main" id="{6B6C64C9-6C0F-418A-8467-288FD16F6998}"/>
              </a:ext>
            </a:extLst>
          </p:cNvPr>
          <p:cNvGrpSpPr/>
          <p:nvPr/>
        </p:nvGrpSpPr>
        <p:grpSpPr>
          <a:xfrm>
            <a:off x="2830636" y="3216288"/>
            <a:ext cx="723900" cy="811706"/>
            <a:chOff x="5244660" y="4344739"/>
            <a:chExt cx="723900" cy="811706"/>
          </a:xfrm>
        </p:grpSpPr>
        <p:sp>
          <p:nvSpPr>
            <p:cNvPr id="37" name="TextBox 36">
              <a:extLst>
                <a:ext uri="{FF2B5EF4-FFF2-40B4-BE49-F238E27FC236}">
                  <a16:creationId xmlns:a16="http://schemas.microsoft.com/office/drawing/2014/main" id="{BBBCF13F-3993-443D-BA2D-4A0018A1D09E}"/>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38" name="TextBox 37">
              <a:extLst>
                <a:ext uri="{FF2B5EF4-FFF2-40B4-BE49-F238E27FC236}">
                  <a16:creationId xmlns:a16="http://schemas.microsoft.com/office/drawing/2014/main" id="{443B11BC-19E6-4A8D-854E-03F81D653899}"/>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4</a:t>
              </a:r>
              <a:endParaRPr lang="en-US" sz="2000" dirty="0">
                <a:latin typeface="Segoe UI" panose="020B0502040204020203" pitchFamily="34" charset="0"/>
                <a:cs typeface="Segoe UI" panose="020B0502040204020203" pitchFamily="34" charset="0"/>
              </a:endParaRPr>
            </a:p>
          </p:txBody>
        </p:sp>
      </p:grpSp>
      <p:grpSp>
        <p:nvGrpSpPr>
          <p:cNvPr id="39" name="Group 38">
            <a:extLst>
              <a:ext uri="{FF2B5EF4-FFF2-40B4-BE49-F238E27FC236}">
                <a16:creationId xmlns:a16="http://schemas.microsoft.com/office/drawing/2014/main" id="{7807A06F-2C89-4BBC-9E6D-2C6640E04727}"/>
              </a:ext>
            </a:extLst>
          </p:cNvPr>
          <p:cNvGrpSpPr/>
          <p:nvPr/>
        </p:nvGrpSpPr>
        <p:grpSpPr>
          <a:xfrm>
            <a:off x="4594799" y="372446"/>
            <a:ext cx="723900" cy="811706"/>
            <a:chOff x="5244660" y="4344739"/>
            <a:chExt cx="723900" cy="811706"/>
          </a:xfrm>
        </p:grpSpPr>
        <p:sp>
          <p:nvSpPr>
            <p:cNvPr id="40" name="TextBox 39">
              <a:extLst>
                <a:ext uri="{FF2B5EF4-FFF2-40B4-BE49-F238E27FC236}">
                  <a16:creationId xmlns:a16="http://schemas.microsoft.com/office/drawing/2014/main" id="{FDCCE9A0-290C-4FA3-A3BB-28EE308B7E7D}"/>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4D96C1CC-E790-419F-9486-724200E4C999}"/>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5</a:t>
              </a:r>
              <a:endParaRPr lang="en-US" sz="2000" dirty="0">
                <a:latin typeface="Segoe UI" panose="020B0502040204020203" pitchFamily="34" charset="0"/>
                <a:cs typeface="Segoe UI" panose="020B0502040204020203" pitchFamily="34" charset="0"/>
              </a:endParaRPr>
            </a:p>
          </p:txBody>
        </p:sp>
      </p:grpSp>
      <p:sp>
        <p:nvSpPr>
          <p:cNvPr id="42" name="TextBox 41">
            <a:extLst>
              <a:ext uri="{FF2B5EF4-FFF2-40B4-BE49-F238E27FC236}">
                <a16:creationId xmlns:a16="http://schemas.microsoft.com/office/drawing/2014/main" id="{19FB7E73-7C53-4B83-8A69-B36EE7FF456C}"/>
              </a:ext>
            </a:extLst>
          </p:cNvPr>
          <p:cNvSpPr txBox="1"/>
          <p:nvPr/>
        </p:nvSpPr>
        <p:spPr>
          <a:xfrm>
            <a:off x="6568147" y="3073568"/>
            <a:ext cx="5355602" cy="1323439"/>
          </a:xfrm>
          <a:prstGeom prst="rect">
            <a:avLst/>
          </a:prstGeom>
          <a:noFill/>
        </p:spPr>
        <p:txBody>
          <a:bodyPr wrap="square" rtlCol="0">
            <a:spAutoFit/>
          </a:bodyPr>
          <a:lstStyle/>
          <a:p>
            <a:r>
              <a:rPr lang="en-US" sz="4000" b="1" dirty="0">
                <a:latin typeface="Segoe UI" panose="020B0502040204020203" pitchFamily="34" charset="0"/>
                <a:cs typeface="Segoe UI" panose="020B0502040204020203" pitchFamily="34" charset="0"/>
              </a:rPr>
              <a:t>Timer interrupt fires, scheduler runs</a:t>
            </a:r>
          </a:p>
        </p:txBody>
      </p:sp>
      <p:sp>
        <p:nvSpPr>
          <p:cNvPr id="44" name="Content Placeholder 2">
            <a:extLst>
              <a:ext uri="{FF2B5EF4-FFF2-40B4-BE49-F238E27FC236}">
                <a16:creationId xmlns:a16="http://schemas.microsoft.com/office/drawing/2014/main" id="{AA17033C-8677-4417-B7CB-A337748097A8}"/>
              </a:ext>
            </a:extLst>
          </p:cNvPr>
          <p:cNvSpPr txBox="1">
            <a:spLocks/>
          </p:cNvSpPr>
          <p:nvPr/>
        </p:nvSpPr>
        <p:spPr bwMode="auto">
          <a:xfrm>
            <a:off x="6691558" y="4239764"/>
            <a:ext cx="5512753" cy="254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Segoe UI Light" panose="020B0502040204020203" pitchFamily="34" charset="0"/>
                <a:ea typeface="+mn-ea"/>
                <a:cs typeface="ＭＳ Ｐゴシック" charset="0"/>
              </a:defRPr>
            </a:lvl1pPr>
            <a:lvl2pPr marL="742950" indent="-285750" algn="l" rtl="0" eaLnBrk="0" fontAlgn="base" hangingPunct="0">
              <a:spcBef>
                <a:spcPct val="20000"/>
              </a:spcBef>
              <a:spcAft>
                <a:spcPct val="0"/>
              </a:spcAft>
              <a:buFont typeface="Times" charset="0"/>
              <a:buChar char="•"/>
              <a:defRPr sz="2400">
                <a:solidFill>
                  <a:schemeClr val="tx1"/>
                </a:solidFill>
                <a:latin typeface="Segoe UI Light" panose="020B0502040204020203" pitchFamily="34" charset="0"/>
                <a:ea typeface="+mn-ea"/>
              </a:defRPr>
            </a:lvl2pPr>
            <a:lvl3pPr marL="1143000" indent="-228600" algn="l" rtl="0" eaLnBrk="0" fontAlgn="base" hangingPunct="0">
              <a:spcBef>
                <a:spcPct val="20000"/>
              </a:spcBef>
              <a:spcAft>
                <a:spcPct val="0"/>
              </a:spcAft>
              <a:buChar char="•"/>
              <a:defRPr sz="1800">
                <a:solidFill>
                  <a:schemeClr val="tx1"/>
                </a:solidFill>
                <a:latin typeface="Segoe UI Light" panose="020B0502040204020203" pitchFamily="34" charset="0"/>
                <a:ea typeface="+mn-ea"/>
              </a:defRPr>
            </a:lvl3pPr>
            <a:lvl4pPr marL="1600200" indent="-228600" algn="l" rtl="0" eaLnBrk="0" fontAlgn="base" hangingPunct="0">
              <a:spcBef>
                <a:spcPct val="20000"/>
              </a:spcBef>
              <a:spcAft>
                <a:spcPct val="0"/>
              </a:spcAft>
              <a:buChar char="–"/>
              <a:defRPr sz="1400">
                <a:solidFill>
                  <a:schemeClr val="tx1"/>
                </a:solidFill>
                <a:latin typeface="Segoe UI Light" panose="020B0502040204020203" pitchFamily="34" charset="0"/>
                <a:ea typeface="+mn-ea"/>
              </a:defRPr>
            </a:lvl4pPr>
            <a:lvl5pPr marL="2057400" indent="-228600" algn="l" rtl="0" eaLnBrk="0" fontAlgn="base" hangingPunct="0">
              <a:spcBef>
                <a:spcPct val="20000"/>
              </a:spcBef>
              <a:spcAft>
                <a:spcPct val="0"/>
              </a:spcAft>
              <a:buChar char="»"/>
              <a:defRPr sz="1000">
                <a:solidFill>
                  <a:schemeClr val="tx1"/>
                </a:solidFill>
                <a:latin typeface="Segoe UI Light" panose="020B0502040204020203" pitchFamily="34" charset="0"/>
                <a:ea typeface="+mn-ea"/>
              </a:defRPr>
            </a:lvl5pPr>
            <a:lvl6pPr marL="2514600" indent="-228600" algn="l" rtl="0" fontAlgn="base">
              <a:spcBef>
                <a:spcPct val="20000"/>
              </a:spcBef>
              <a:spcAft>
                <a:spcPct val="0"/>
              </a:spcAft>
              <a:buChar char="»"/>
              <a:defRPr sz="1000">
                <a:solidFill>
                  <a:schemeClr val="tx1"/>
                </a:solidFill>
                <a:latin typeface="+mn-lt"/>
                <a:ea typeface="+mn-ea"/>
              </a:defRPr>
            </a:lvl6pPr>
            <a:lvl7pPr marL="2971800" indent="-228600" algn="l" rtl="0" fontAlgn="base">
              <a:spcBef>
                <a:spcPct val="20000"/>
              </a:spcBef>
              <a:spcAft>
                <a:spcPct val="0"/>
              </a:spcAft>
              <a:buChar char="»"/>
              <a:defRPr sz="1000">
                <a:solidFill>
                  <a:schemeClr val="tx1"/>
                </a:solidFill>
                <a:latin typeface="+mn-lt"/>
                <a:ea typeface="+mn-ea"/>
              </a:defRPr>
            </a:lvl7pPr>
            <a:lvl8pPr marL="3429000" indent="-228600" algn="l" rtl="0" fontAlgn="base">
              <a:spcBef>
                <a:spcPct val="20000"/>
              </a:spcBef>
              <a:spcAft>
                <a:spcPct val="0"/>
              </a:spcAft>
              <a:buChar char="»"/>
              <a:defRPr sz="1000">
                <a:solidFill>
                  <a:schemeClr val="tx1"/>
                </a:solidFill>
                <a:latin typeface="+mn-lt"/>
                <a:ea typeface="+mn-ea"/>
              </a:defRPr>
            </a:lvl8pPr>
            <a:lvl9pPr marL="3886200" indent="-228600" algn="l" rtl="0" fontAlgn="base">
              <a:spcBef>
                <a:spcPct val="20000"/>
              </a:spcBef>
              <a:spcAft>
                <a:spcPct val="0"/>
              </a:spcAft>
              <a:buChar char="»"/>
              <a:defRPr sz="1000">
                <a:solidFill>
                  <a:schemeClr val="tx1"/>
                </a:solidFill>
                <a:latin typeface="+mn-lt"/>
                <a:ea typeface="+mn-ea"/>
              </a:defRPr>
            </a:lvl9pPr>
          </a:lstStyle>
          <a:p>
            <a:r>
              <a:rPr lang="en-US" sz="3600" kern="0" dirty="0"/>
              <a:t>Now, t</a:t>
            </a:r>
            <a:r>
              <a:rPr lang="en-US" sz="4400" kern="0" baseline="-25000" dirty="0"/>
              <a:t>2</a:t>
            </a:r>
            <a:r>
              <a:rPr lang="en-US" sz="3600" kern="0" dirty="0"/>
              <a:t> no longer has the smallest elapsed runtime</a:t>
            </a:r>
          </a:p>
          <a:p>
            <a:r>
              <a:rPr lang="en-US" sz="3600" kern="0" dirty="0"/>
              <a:t>So, scheduler reinserts t</a:t>
            </a:r>
            <a:r>
              <a:rPr lang="en-US" sz="4400" kern="0" baseline="-25000" dirty="0"/>
              <a:t>2</a:t>
            </a:r>
            <a:r>
              <a:rPr lang="en-US" sz="3600" kern="0" dirty="0"/>
              <a:t>  into the tree and runs t</a:t>
            </a:r>
            <a:r>
              <a:rPr lang="en-US" sz="4400" kern="0" baseline="-25000" dirty="0"/>
              <a:t>0</a:t>
            </a:r>
            <a:r>
              <a:rPr lang="en-US" sz="3600" kern="0" dirty="0"/>
              <a:t>!</a:t>
            </a:r>
          </a:p>
        </p:txBody>
      </p:sp>
      <p:grpSp>
        <p:nvGrpSpPr>
          <p:cNvPr id="2" name="Group 1">
            <a:extLst>
              <a:ext uri="{FF2B5EF4-FFF2-40B4-BE49-F238E27FC236}">
                <a16:creationId xmlns:a16="http://schemas.microsoft.com/office/drawing/2014/main" id="{8B44B7A3-4699-4BDD-8EFE-4FFBFDCD5982}"/>
              </a:ext>
            </a:extLst>
          </p:cNvPr>
          <p:cNvGrpSpPr/>
          <p:nvPr/>
        </p:nvGrpSpPr>
        <p:grpSpPr>
          <a:xfrm>
            <a:off x="52578" y="5023751"/>
            <a:ext cx="1286807" cy="1701897"/>
            <a:chOff x="52578" y="5023751"/>
            <a:chExt cx="1286807" cy="1701897"/>
          </a:xfrm>
        </p:grpSpPr>
        <p:grpSp>
          <p:nvGrpSpPr>
            <p:cNvPr id="30" name="Group 29">
              <a:extLst>
                <a:ext uri="{FF2B5EF4-FFF2-40B4-BE49-F238E27FC236}">
                  <a16:creationId xmlns:a16="http://schemas.microsoft.com/office/drawing/2014/main" id="{5BC42E4D-F5AC-4EED-BD34-E2C79B732EC5}"/>
                </a:ext>
              </a:extLst>
            </p:cNvPr>
            <p:cNvGrpSpPr/>
            <p:nvPr/>
          </p:nvGrpSpPr>
          <p:grpSpPr>
            <a:xfrm>
              <a:off x="52578" y="5913942"/>
              <a:ext cx="723900" cy="811706"/>
              <a:chOff x="5244660" y="4344739"/>
              <a:chExt cx="723900" cy="811706"/>
            </a:xfrm>
          </p:grpSpPr>
          <p:sp>
            <p:nvSpPr>
              <p:cNvPr id="31" name="TextBox 30">
                <a:extLst>
                  <a:ext uri="{FF2B5EF4-FFF2-40B4-BE49-F238E27FC236}">
                    <a16:creationId xmlns:a16="http://schemas.microsoft.com/office/drawing/2014/main" id="{D9D09315-5721-47D8-8834-56621D120D32}"/>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5CFF89DF-BE2B-43A9-B4E4-4C4BB0634FFE}"/>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2</a:t>
                </a:r>
                <a:endParaRPr lang="en-US" sz="2000" dirty="0">
                  <a:latin typeface="Segoe UI" panose="020B0502040204020203" pitchFamily="34" charset="0"/>
                  <a:cs typeface="Segoe UI" panose="020B0502040204020203" pitchFamily="34" charset="0"/>
                </a:endParaRPr>
              </a:p>
            </p:txBody>
          </p:sp>
        </p:grpSp>
        <p:sp>
          <p:nvSpPr>
            <p:cNvPr id="48" name="Oval 47">
              <a:extLst>
                <a:ext uri="{FF2B5EF4-FFF2-40B4-BE49-F238E27FC236}">
                  <a16:creationId xmlns:a16="http://schemas.microsoft.com/office/drawing/2014/main" id="{CEFBFA06-0BBC-431F-B4BA-5DE580F170DB}"/>
                </a:ext>
              </a:extLst>
            </p:cNvPr>
            <p:cNvSpPr/>
            <p:nvPr/>
          </p:nvSpPr>
          <p:spPr>
            <a:xfrm>
              <a:off x="213572" y="5023751"/>
              <a:ext cx="1125813" cy="11344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5</a:t>
              </a:r>
            </a:p>
          </p:txBody>
        </p:sp>
      </p:grpSp>
      <p:grpSp>
        <p:nvGrpSpPr>
          <p:cNvPr id="49" name="Group 48">
            <a:extLst>
              <a:ext uri="{FF2B5EF4-FFF2-40B4-BE49-F238E27FC236}">
                <a16:creationId xmlns:a16="http://schemas.microsoft.com/office/drawing/2014/main" id="{2A92EEE5-07B2-4969-BDDD-FC4520A877D5}"/>
              </a:ext>
            </a:extLst>
          </p:cNvPr>
          <p:cNvGrpSpPr/>
          <p:nvPr/>
        </p:nvGrpSpPr>
        <p:grpSpPr>
          <a:xfrm>
            <a:off x="1313745" y="4851702"/>
            <a:ext cx="3411172" cy="1478534"/>
            <a:chOff x="997170" y="4297171"/>
            <a:chExt cx="3411172" cy="1478534"/>
          </a:xfrm>
        </p:grpSpPr>
        <p:sp>
          <p:nvSpPr>
            <p:cNvPr id="50" name="Right Arrow 66">
              <a:extLst>
                <a:ext uri="{FF2B5EF4-FFF2-40B4-BE49-F238E27FC236}">
                  <a16:creationId xmlns:a16="http://schemas.microsoft.com/office/drawing/2014/main" id="{0E5E9F8B-58BA-401A-A4A1-BAA351E63AD9}"/>
                </a:ext>
              </a:extLst>
            </p:cNvPr>
            <p:cNvSpPr/>
            <p:nvPr/>
          </p:nvSpPr>
          <p:spPr bwMode="auto">
            <a:xfrm>
              <a:off x="1113439" y="4297171"/>
              <a:ext cx="3294903" cy="1478534"/>
            </a:xfrm>
            <a:prstGeom prst="rightArrow">
              <a:avLst>
                <a:gd name="adj1" fmla="val 63573"/>
                <a:gd name="adj2" fmla="val 5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1" name="TextBox 50">
              <a:extLst>
                <a:ext uri="{FF2B5EF4-FFF2-40B4-BE49-F238E27FC236}">
                  <a16:creationId xmlns:a16="http://schemas.microsoft.com/office/drawing/2014/main" id="{E214EC1C-CFE4-4C48-BC15-A14ECD56446C}"/>
                </a:ext>
              </a:extLst>
            </p:cNvPr>
            <p:cNvSpPr txBox="1"/>
            <p:nvPr/>
          </p:nvSpPr>
          <p:spPr>
            <a:xfrm>
              <a:off x="997170" y="4497829"/>
              <a:ext cx="2971800" cy="1077218"/>
            </a:xfrm>
            <a:prstGeom prst="rect">
              <a:avLst/>
            </a:prstGeom>
            <a:noFill/>
          </p:spPr>
          <p:txBody>
            <a:bodyPr wrap="square" rtlCol="0">
              <a:spAutoFit/>
            </a:bodyPr>
            <a:lstStyle/>
            <a:p>
              <a:pPr algn="ctr"/>
              <a:r>
                <a:rPr lang="en-US" sz="3200" b="1" dirty="0">
                  <a:solidFill>
                    <a:schemeClr val="bg1"/>
                  </a:solidFill>
                  <a:latin typeface="Segoe UI" panose="020B0502040204020203" pitchFamily="34" charset="0"/>
                  <a:cs typeface="Segoe UI" panose="020B0502040204020203" pitchFamily="34" charset="0"/>
                </a:rPr>
                <a:t>Runs for 20 time units</a:t>
              </a:r>
              <a:endParaRPr lang="en-US" sz="2000" b="1" dirty="0">
                <a:solidFill>
                  <a:schemeClr val="bg1"/>
                </a:solidFill>
                <a:latin typeface="Segoe UI" panose="020B0502040204020203" pitchFamily="34" charset="0"/>
                <a:cs typeface="Segoe UI" panose="020B0502040204020203" pitchFamily="34" charset="0"/>
              </a:endParaRPr>
            </a:p>
          </p:txBody>
        </p:sp>
      </p:grpSp>
      <p:grpSp>
        <p:nvGrpSpPr>
          <p:cNvPr id="52" name="Group 51">
            <a:extLst>
              <a:ext uri="{FF2B5EF4-FFF2-40B4-BE49-F238E27FC236}">
                <a16:creationId xmlns:a16="http://schemas.microsoft.com/office/drawing/2014/main" id="{998A4F04-C818-4967-A437-1D5AB34D8600}"/>
              </a:ext>
            </a:extLst>
          </p:cNvPr>
          <p:cNvGrpSpPr/>
          <p:nvPr/>
        </p:nvGrpSpPr>
        <p:grpSpPr>
          <a:xfrm>
            <a:off x="4671162" y="5023751"/>
            <a:ext cx="1286807" cy="1701897"/>
            <a:chOff x="52578" y="5023751"/>
            <a:chExt cx="1286807" cy="1701897"/>
          </a:xfrm>
        </p:grpSpPr>
        <p:grpSp>
          <p:nvGrpSpPr>
            <p:cNvPr id="53" name="Group 52">
              <a:extLst>
                <a:ext uri="{FF2B5EF4-FFF2-40B4-BE49-F238E27FC236}">
                  <a16:creationId xmlns:a16="http://schemas.microsoft.com/office/drawing/2014/main" id="{08371C10-9370-4424-8144-4E7263037FB2}"/>
                </a:ext>
              </a:extLst>
            </p:cNvPr>
            <p:cNvGrpSpPr/>
            <p:nvPr/>
          </p:nvGrpSpPr>
          <p:grpSpPr>
            <a:xfrm>
              <a:off x="52578" y="5913942"/>
              <a:ext cx="723900" cy="811706"/>
              <a:chOff x="5244660" y="4344739"/>
              <a:chExt cx="723900" cy="811706"/>
            </a:xfrm>
          </p:grpSpPr>
          <p:sp>
            <p:nvSpPr>
              <p:cNvPr id="55" name="TextBox 54">
                <a:extLst>
                  <a:ext uri="{FF2B5EF4-FFF2-40B4-BE49-F238E27FC236}">
                    <a16:creationId xmlns:a16="http://schemas.microsoft.com/office/drawing/2014/main" id="{E3A7D0BD-C0A2-4D5A-BF39-2D5ACB1E55A3}"/>
                  </a:ext>
                </a:extLst>
              </p:cNvPr>
              <p:cNvSpPr txBox="1"/>
              <p:nvPr/>
            </p:nvSpPr>
            <p:spPr>
              <a:xfrm>
                <a:off x="5295900" y="4344739"/>
                <a:ext cx="266700" cy="707886"/>
              </a:xfrm>
              <a:prstGeom prst="rect">
                <a:avLst/>
              </a:prstGeom>
              <a:noFill/>
            </p:spPr>
            <p:txBody>
              <a:bodyPr wrap="square" rtlCol="0">
                <a:spAutoFit/>
              </a:bodyPr>
              <a:lstStyle/>
              <a:p>
                <a:pPr algn="ctr"/>
                <a:r>
                  <a:rPr lang="en-US" sz="4000" dirty="0">
                    <a:latin typeface="Segoe UI" panose="020B0502040204020203" pitchFamily="34" charset="0"/>
                    <a:cs typeface="Segoe UI" panose="020B0502040204020203" pitchFamily="34" charset="0"/>
                  </a:rPr>
                  <a:t>t</a:t>
                </a:r>
                <a:endParaRPr lang="en-US" sz="2000" dirty="0">
                  <a:latin typeface="Segoe UI" panose="020B0502040204020203" pitchFamily="34" charset="0"/>
                  <a:cs typeface="Segoe UI" panose="020B0502040204020203" pitchFamily="34" charset="0"/>
                </a:endParaRPr>
              </a:p>
            </p:txBody>
          </p:sp>
          <p:sp>
            <p:nvSpPr>
              <p:cNvPr id="56" name="TextBox 55">
                <a:extLst>
                  <a:ext uri="{FF2B5EF4-FFF2-40B4-BE49-F238E27FC236}">
                    <a16:creationId xmlns:a16="http://schemas.microsoft.com/office/drawing/2014/main" id="{E1BFEC74-E505-4CAA-BFB9-5ED8AF4D1944}"/>
                  </a:ext>
                </a:extLst>
              </p:cNvPr>
              <p:cNvSpPr txBox="1"/>
              <p:nvPr/>
            </p:nvSpPr>
            <p:spPr>
              <a:xfrm>
                <a:off x="5244660" y="4571670"/>
                <a:ext cx="723900" cy="584775"/>
              </a:xfrm>
              <a:prstGeom prst="rect">
                <a:avLst/>
              </a:prstGeom>
              <a:noFill/>
            </p:spPr>
            <p:txBody>
              <a:bodyPr wrap="square" rtlCol="0">
                <a:spAutoFit/>
              </a:bodyPr>
              <a:lstStyle/>
              <a:p>
                <a:pPr algn="ctr"/>
                <a:r>
                  <a:rPr lang="en-US" sz="3200" dirty="0">
                    <a:latin typeface="Segoe UI" panose="020B0502040204020203" pitchFamily="34" charset="0"/>
                    <a:cs typeface="Segoe UI" panose="020B0502040204020203" pitchFamily="34" charset="0"/>
                  </a:rPr>
                  <a:t>2</a:t>
                </a:r>
                <a:endParaRPr lang="en-US" sz="2000" dirty="0">
                  <a:latin typeface="Segoe UI" panose="020B0502040204020203" pitchFamily="34" charset="0"/>
                  <a:cs typeface="Segoe UI" panose="020B0502040204020203" pitchFamily="34" charset="0"/>
                </a:endParaRPr>
              </a:p>
            </p:txBody>
          </p:sp>
        </p:grpSp>
        <p:sp>
          <p:nvSpPr>
            <p:cNvPr id="54" name="Oval 53">
              <a:extLst>
                <a:ext uri="{FF2B5EF4-FFF2-40B4-BE49-F238E27FC236}">
                  <a16:creationId xmlns:a16="http://schemas.microsoft.com/office/drawing/2014/main" id="{70069ABF-6478-4A10-A585-A8178C8B8EB8}"/>
                </a:ext>
              </a:extLst>
            </p:cNvPr>
            <p:cNvSpPr/>
            <p:nvPr/>
          </p:nvSpPr>
          <p:spPr>
            <a:xfrm>
              <a:off x="213572" y="5023751"/>
              <a:ext cx="1125813" cy="11344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latin typeface="Segoe UI" panose="020B0502040204020203" pitchFamily="34" charset="0"/>
                  <a:cs typeface="Segoe UI" panose="020B0502040204020203" pitchFamily="34" charset="0"/>
                </a:rPr>
                <a:t>25</a:t>
              </a:r>
            </a:p>
          </p:txBody>
        </p:sp>
      </p:grpSp>
      <p:sp>
        <p:nvSpPr>
          <p:cNvPr id="58" name="Right Arrow 66">
            <a:extLst>
              <a:ext uri="{FF2B5EF4-FFF2-40B4-BE49-F238E27FC236}">
                <a16:creationId xmlns:a16="http://schemas.microsoft.com/office/drawing/2014/main" id="{EC0141A4-C50A-498C-8515-92DAAD3C40A5}"/>
              </a:ext>
            </a:extLst>
          </p:cNvPr>
          <p:cNvSpPr/>
          <p:nvPr/>
        </p:nvSpPr>
        <p:spPr bwMode="auto">
          <a:xfrm>
            <a:off x="6070237" y="4851702"/>
            <a:ext cx="644550" cy="1478534"/>
          </a:xfrm>
          <a:prstGeom prst="rightArrow">
            <a:avLst>
              <a:gd name="adj1" fmla="val 63573"/>
              <a:gd name="adj2" fmla="val 5000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204086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3296-9D9C-47CE-9E44-2DC71A0F4637}"/>
              </a:ext>
            </a:extLst>
          </p:cNvPr>
          <p:cNvSpPr>
            <a:spLocks noGrp="1"/>
          </p:cNvSpPr>
          <p:nvPr>
            <p:ph type="title"/>
          </p:nvPr>
        </p:nvSpPr>
        <p:spPr>
          <a:xfrm>
            <a:off x="838200" y="155057"/>
            <a:ext cx="10515600" cy="934286"/>
          </a:xfrm>
        </p:spPr>
        <p:txBody>
          <a:bodyPr/>
          <a:lstStyle/>
          <a:p>
            <a:r>
              <a:rPr lang="en-US" b="1" dirty="0"/>
              <a:t>Classic CFS Example</a:t>
            </a:r>
          </a:p>
        </p:txBody>
      </p:sp>
      <p:sp>
        <p:nvSpPr>
          <p:cNvPr id="3" name="Content Placeholder 2">
            <a:extLst>
              <a:ext uri="{FF2B5EF4-FFF2-40B4-BE49-F238E27FC236}">
                <a16:creationId xmlns:a16="http://schemas.microsoft.com/office/drawing/2014/main" id="{F415AD51-3C87-4A2C-B252-8EDC74E8E9D7}"/>
              </a:ext>
            </a:extLst>
          </p:cNvPr>
          <p:cNvSpPr>
            <a:spLocks noGrp="1"/>
          </p:cNvSpPr>
          <p:nvPr>
            <p:ph idx="1"/>
          </p:nvPr>
        </p:nvSpPr>
        <p:spPr>
          <a:xfrm>
            <a:off x="640493" y="978130"/>
            <a:ext cx="11036644" cy="5768657"/>
          </a:xfrm>
        </p:spPr>
        <p:txBody>
          <a:bodyPr>
            <a:normAutofit/>
          </a:bodyPr>
          <a:lstStyle/>
          <a:p>
            <a:r>
              <a:rPr lang="en-US" sz="3600" dirty="0"/>
              <a:t>Suppose there are two tasks:</a:t>
            </a:r>
          </a:p>
          <a:p>
            <a:pPr lvl="1"/>
            <a:r>
              <a:rPr lang="en-US" sz="3200" dirty="0"/>
              <a:t>Video rendering application (CPU-intensive, long-running, non-interactive)</a:t>
            </a:r>
          </a:p>
          <a:p>
            <a:pPr lvl="1"/>
            <a:r>
              <a:rPr lang="en-US" sz="3200" dirty="0"/>
              <a:t>Word processor (interactive, only uses CPU for bursts)</a:t>
            </a:r>
          </a:p>
          <a:p>
            <a:r>
              <a:rPr lang="en-US" sz="3600" dirty="0"/>
              <a:t>Both tasks start with an elapsed runtime of 0</a:t>
            </a:r>
          </a:p>
          <a:p>
            <a:pPr lvl="1"/>
            <a:r>
              <a:rPr lang="en-US" sz="3200" dirty="0"/>
              <a:t>Video rendering task quickly accumulates runtime . . .</a:t>
            </a:r>
          </a:p>
          <a:p>
            <a:pPr lvl="1"/>
            <a:r>
              <a:rPr lang="en-US" sz="3200" dirty="0"/>
              <a:t>. . . but word processor’s runtime stays low (task is mainly blocked on IO)</a:t>
            </a:r>
          </a:p>
          <a:p>
            <a:r>
              <a:rPr lang="en-US" sz="3600" dirty="0"/>
              <a:t>So, whenever word processor receives keyboard/mouse input and wakes up, it will be the left-most task, and immediately get scheduled</a:t>
            </a:r>
          </a:p>
        </p:txBody>
      </p:sp>
    </p:spTree>
    <p:extLst>
      <p:ext uri="{BB962C8B-B14F-4D97-AF65-F5344CB8AC3E}">
        <p14:creationId xmlns:p14="http://schemas.microsoft.com/office/powerpoint/2010/main" val="2304308917"/>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7687-0715-4B6E-BE02-931C7DCD7EB8}"/>
              </a:ext>
            </a:extLst>
          </p:cNvPr>
          <p:cNvSpPr>
            <a:spLocks noGrp="1"/>
          </p:cNvSpPr>
          <p:nvPr>
            <p:ph type="title"/>
          </p:nvPr>
        </p:nvSpPr>
        <p:spPr>
          <a:xfrm>
            <a:off x="838200" y="-19886"/>
            <a:ext cx="10515600" cy="814869"/>
          </a:xfrm>
        </p:spPr>
        <p:txBody>
          <a:bodyPr/>
          <a:lstStyle/>
          <a:p>
            <a:r>
              <a:rPr lang="en-US" b="1" dirty="0"/>
              <a:t>It’s Nice To Be Nice</a:t>
            </a:r>
          </a:p>
        </p:txBody>
      </p:sp>
      <p:pic>
        <p:nvPicPr>
          <p:cNvPr id="4" name="Picture 3">
            <a:extLst>
              <a:ext uri="{FF2B5EF4-FFF2-40B4-BE49-F238E27FC236}">
                <a16:creationId xmlns:a16="http://schemas.microsoft.com/office/drawing/2014/main" id="{A3062CD1-2968-4669-BAD6-678A5643BB32}"/>
              </a:ext>
            </a:extLst>
          </p:cNvPr>
          <p:cNvPicPr>
            <a:picLocks noChangeAspect="1"/>
          </p:cNvPicPr>
          <p:nvPr/>
        </p:nvPicPr>
        <p:blipFill>
          <a:blip r:embed="rId2"/>
          <a:stretch>
            <a:fillRect/>
          </a:stretch>
        </p:blipFill>
        <p:spPr>
          <a:xfrm>
            <a:off x="541421" y="794983"/>
            <a:ext cx="10812379" cy="6063017"/>
          </a:xfrm>
          <a:prstGeom prst="rect">
            <a:avLst/>
          </a:prstGeom>
          <a:ln w="38100">
            <a:solidFill>
              <a:schemeClr val="tx1"/>
            </a:solidFill>
          </a:ln>
        </p:spPr>
      </p:pic>
      <p:pic>
        <p:nvPicPr>
          <p:cNvPr id="5" name="Picture 4">
            <a:extLst>
              <a:ext uri="{FF2B5EF4-FFF2-40B4-BE49-F238E27FC236}">
                <a16:creationId xmlns:a16="http://schemas.microsoft.com/office/drawing/2014/main" id="{2B70F720-49A4-4137-9938-E1A6B7AB89CB}"/>
              </a:ext>
            </a:extLst>
          </p:cNvPr>
          <p:cNvPicPr>
            <a:picLocks noChangeAspect="1"/>
          </p:cNvPicPr>
          <p:nvPr/>
        </p:nvPicPr>
        <p:blipFill>
          <a:blip r:embed="rId3"/>
          <a:stretch>
            <a:fillRect/>
          </a:stretch>
        </p:blipFill>
        <p:spPr>
          <a:xfrm>
            <a:off x="2778374" y="1389290"/>
            <a:ext cx="9096795" cy="5468709"/>
          </a:xfrm>
          <a:prstGeom prst="rect">
            <a:avLst/>
          </a:prstGeom>
          <a:ln w="38100">
            <a:solidFill>
              <a:schemeClr val="tx1"/>
            </a:solidFill>
          </a:ln>
        </p:spPr>
      </p:pic>
    </p:spTree>
    <p:extLst>
      <p:ext uri="{BB962C8B-B14F-4D97-AF65-F5344CB8AC3E}">
        <p14:creationId xmlns:p14="http://schemas.microsoft.com/office/powerpoint/2010/main" val="106227003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ECE77C-1725-4468-9CC7-D576C1D02DF1}"/>
              </a:ext>
            </a:extLst>
          </p:cNvPr>
          <p:cNvSpPr>
            <a:spLocks noGrp="1"/>
          </p:cNvSpPr>
          <p:nvPr>
            <p:ph type="title"/>
          </p:nvPr>
        </p:nvSpPr>
        <p:spPr>
          <a:xfrm>
            <a:off x="838200" y="52302"/>
            <a:ext cx="10515600" cy="862096"/>
          </a:xfrm>
        </p:spPr>
        <p:txBody>
          <a:bodyPr/>
          <a:lstStyle/>
          <a:p>
            <a:r>
              <a:rPr lang="en-US" b="1" dirty="0"/>
              <a:t>Task Priorities in CFS</a:t>
            </a:r>
          </a:p>
        </p:txBody>
      </p:sp>
      <p:sp>
        <p:nvSpPr>
          <p:cNvPr id="5" name="Rectangle 4">
            <a:extLst>
              <a:ext uri="{FF2B5EF4-FFF2-40B4-BE49-F238E27FC236}">
                <a16:creationId xmlns:a16="http://schemas.microsoft.com/office/drawing/2014/main" id="{BCB0A7EA-C7E9-4F27-8316-BA7AA440D718}"/>
              </a:ext>
            </a:extLst>
          </p:cNvPr>
          <p:cNvSpPr/>
          <p:nvPr/>
        </p:nvSpPr>
        <p:spPr>
          <a:xfrm>
            <a:off x="1239252" y="559229"/>
            <a:ext cx="9900745" cy="6186309"/>
          </a:xfrm>
          <a:prstGeom prst="rect">
            <a:avLst/>
          </a:prstGeom>
        </p:spPr>
        <p:txBody>
          <a:bodyPr wrap="square">
            <a:spAutoFit/>
          </a:bodyPr>
          <a:lstStyle/>
          <a:p>
            <a:r>
              <a:rPr lang="en-US" sz="1800" dirty="0">
                <a:latin typeface="Consolas" panose="020B0609020204030204" pitchFamily="49" charset="0"/>
                <a:cs typeface="Consolas" panose="020B0609020204030204" pitchFamily="49" charset="0"/>
              </a:rPr>
              <a:t> /*</a:t>
            </a:r>
          </a:p>
          <a:p>
            <a:r>
              <a:rPr lang="en-US" sz="1800" dirty="0">
                <a:latin typeface="Consolas" panose="020B0609020204030204" pitchFamily="49" charset="0"/>
                <a:cs typeface="Consolas" panose="020B0609020204030204" pitchFamily="49" charset="0"/>
              </a:rPr>
              <a:t>  * Nice levels are multiplicative, with a gentle 10% change for every</a:t>
            </a:r>
          </a:p>
          <a:p>
            <a:r>
              <a:rPr lang="en-US" sz="1800" dirty="0">
                <a:latin typeface="Consolas" panose="020B0609020204030204" pitchFamily="49" charset="0"/>
                <a:cs typeface="Consolas" panose="020B0609020204030204" pitchFamily="49" charset="0"/>
              </a:rPr>
              <a:t>  * nice level changed. I.e. when a CPU-bound task goes from nice 0 to</a:t>
            </a:r>
          </a:p>
          <a:p>
            <a:r>
              <a:rPr lang="en-US" sz="1800" dirty="0">
                <a:latin typeface="Consolas" panose="020B0609020204030204" pitchFamily="49" charset="0"/>
                <a:cs typeface="Consolas" panose="020B0609020204030204" pitchFamily="49" charset="0"/>
              </a:rPr>
              <a:t>  * nice 1, it will get ~10% less CPU time than another CPU-bound task</a:t>
            </a:r>
          </a:p>
          <a:p>
            <a:r>
              <a:rPr lang="en-US" sz="1800" dirty="0">
                <a:latin typeface="Consolas" panose="020B0609020204030204" pitchFamily="49" charset="0"/>
                <a:cs typeface="Consolas" panose="020B0609020204030204" pitchFamily="49" charset="0"/>
              </a:rPr>
              <a:t>  * that remained on nice 0.</a:t>
            </a:r>
          </a:p>
          <a:p>
            <a:r>
              <a:rPr lang="en-US" sz="1800" dirty="0">
                <a:latin typeface="Consolas" panose="020B0609020204030204" pitchFamily="49" charset="0"/>
                <a:cs typeface="Consolas" panose="020B0609020204030204" pitchFamily="49" charset="0"/>
              </a:rPr>
              <a:t>  *</a:t>
            </a:r>
          </a:p>
          <a:p>
            <a:r>
              <a:rPr lang="en-US" sz="1800" dirty="0">
                <a:latin typeface="Consolas" panose="020B0609020204030204" pitchFamily="49" charset="0"/>
                <a:cs typeface="Consolas" panose="020B0609020204030204" pitchFamily="49" charset="0"/>
              </a:rPr>
              <a:t>  * The "10% effect" is relative and cumulative: from _any_ nice level,</a:t>
            </a:r>
          </a:p>
          <a:p>
            <a:r>
              <a:rPr lang="en-US" sz="1800" dirty="0">
                <a:latin typeface="Consolas" panose="020B0609020204030204" pitchFamily="49" charset="0"/>
                <a:cs typeface="Consolas" panose="020B0609020204030204" pitchFamily="49" charset="0"/>
              </a:rPr>
              <a:t>  * if you go up 1 level, it's -10% CPU usage, if you go down 1 level</a:t>
            </a:r>
          </a:p>
          <a:p>
            <a:r>
              <a:rPr lang="en-US" sz="1800" dirty="0">
                <a:latin typeface="Consolas" panose="020B0609020204030204" pitchFamily="49" charset="0"/>
                <a:cs typeface="Consolas" panose="020B0609020204030204" pitchFamily="49" charset="0"/>
              </a:rPr>
              <a:t>  * it's +10% CPU usage. (to achieve that we use a multiplier of 1.25.</a:t>
            </a:r>
          </a:p>
          <a:p>
            <a:r>
              <a:rPr lang="en-US" sz="1800" dirty="0">
                <a:latin typeface="Consolas" panose="020B0609020204030204" pitchFamily="49" charset="0"/>
                <a:cs typeface="Consolas" panose="020B0609020204030204" pitchFamily="49" charset="0"/>
              </a:rPr>
              <a:t>  * If a task goes up by ~10% and another task goes down by ~10% then</a:t>
            </a:r>
          </a:p>
          <a:p>
            <a:r>
              <a:rPr lang="en-US" sz="1800" dirty="0">
                <a:latin typeface="Consolas" panose="020B0609020204030204" pitchFamily="49" charset="0"/>
                <a:cs typeface="Consolas" panose="020B0609020204030204" pitchFamily="49" charset="0"/>
              </a:rPr>
              <a:t>  * the relative distance between them is ~25%.)</a:t>
            </a:r>
          </a:p>
          <a:p>
            <a:r>
              <a:rPr lang="en-US" sz="1800" dirty="0">
                <a:latin typeface="Consolas" panose="020B0609020204030204" pitchFamily="49" charset="0"/>
                <a:cs typeface="Consolas" panose="020B0609020204030204" pitchFamily="49" charset="0"/>
              </a:rPr>
              <a:t>  */</a:t>
            </a:r>
          </a:p>
          <a:p>
            <a:r>
              <a:rPr lang="en-US" sz="1800" dirty="0">
                <a:latin typeface="Consolas" panose="020B0609020204030204" pitchFamily="49" charset="0"/>
                <a:cs typeface="Consolas" panose="020B0609020204030204" pitchFamily="49" charset="0"/>
              </a:rPr>
              <a:t> static </a:t>
            </a:r>
            <a:r>
              <a:rPr lang="en-US" sz="1800" dirty="0" err="1">
                <a:latin typeface="Consolas" panose="020B0609020204030204" pitchFamily="49" charset="0"/>
                <a:cs typeface="Consolas" panose="020B0609020204030204" pitchFamily="49" charset="0"/>
              </a:rPr>
              <a:t>const</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int</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prio_to_weight</a:t>
            </a:r>
            <a:r>
              <a:rPr lang="en-US" sz="1800" dirty="0">
                <a:latin typeface="Consolas" panose="020B0609020204030204" pitchFamily="49" charset="0"/>
                <a:cs typeface="Consolas" panose="020B0609020204030204" pitchFamily="49" charset="0"/>
              </a:rPr>
              <a:t>[40] = {</a:t>
            </a:r>
          </a:p>
          <a:p>
            <a:r>
              <a:rPr lang="en-US" sz="1800" dirty="0">
                <a:latin typeface="Consolas" panose="020B0609020204030204" pitchFamily="49" charset="0"/>
                <a:cs typeface="Consolas" panose="020B0609020204030204" pitchFamily="49" charset="0"/>
              </a:rPr>
              <a:t>  /* -20 */     88761,     71755,     56483,     46273,     36291,</a:t>
            </a:r>
          </a:p>
          <a:p>
            <a:r>
              <a:rPr lang="en-US" sz="1800" dirty="0">
                <a:latin typeface="Consolas" panose="020B0609020204030204" pitchFamily="49" charset="0"/>
                <a:cs typeface="Consolas" panose="020B0609020204030204" pitchFamily="49" charset="0"/>
              </a:rPr>
              <a:t>  /* -15 */     29154,     23254,     18705,     14949,     11916,</a:t>
            </a:r>
          </a:p>
          <a:p>
            <a:r>
              <a:rPr lang="en-US" sz="1800" dirty="0">
                <a:latin typeface="Consolas" panose="020B0609020204030204" pitchFamily="49" charset="0"/>
                <a:cs typeface="Consolas" panose="020B0609020204030204" pitchFamily="49" charset="0"/>
              </a:rPr>
              <a:t>  /* -10 */      9548,      7620,      6100,      4904,      3906,</a:t>
            </a:r>
          </a:p>
          <a:p>
            <a:r>
              <a:rPr lang="en-US" sz="1800" dirty="0">
                <a:latin typeface="Consolas" panose="020B0609020204030204" pitchFamily="49" charset="0"/>
                <a:cs typeface="Consolas" panose="020B0609020204030204" pitchFamily="49" charset="0"/>
              </a:rPr>
              <a:t>  /*  -5 */      3121,      2501,      1991,      1586,      1277,</a:t>
            </a:r>
          </a:p>
          <a:p>
            <a:r>
              <a:rPr lang="en-US" sz="1800" dirty="0">
                <a:latin typeface="Consolas" panose="020B0609020204030204" pitchFamily="49" charset="0"/>
                <a:cs typeface="Consolas" panose="020B0609020204030204" pitchFamily="49" charset="0"/>
              </a:rPr>
              <a:t>  /*   0 */      1024,       820,       655,       526,       423,</a:t>
            </a:r>
          </a:p>
          <a:p>
            <a:r>
              <a:rPr lang="en-US" sz="1800" dirty="0">
                <a:latin typeface="Consolas" panose="020B0609020204030204" pitchFamily="49" charset="0"/>
                <a:cs typeface="Consolas" panose="020B0609020204030204" pitchFamily="49" charset="0"/>
              </a:rPr>
              <a:t>  /*   5 */       335,       272,       215,       172,       137,</a:t>
            </a:r>
          </a:p>
          <a:p>
            <a:r>
              <a:rPr lang="en-US" sz="1800" dirty="0">
                <a:latin typeface="Consolas" panose="020B0609020204030204" pitchFamily="49" charset="0"/>
                <a:cs typeface="Consolas" panose="020B0609020204030204" pitchFamily="49" charset="0"/>
              </a:rPr>
              <a:t>  /*  10 */       110,        87,        70,        56,        45,</a:t>
            </a:r>
          </a:p>
          <a:p>
            <a:r>
              <a:rPr lang="en-US" sz="1800" dirty="0">
                <a:latin typeface="Consolas" panose="020B0609020204030204" pitchFamily="49" charset="0"/>
                <a:cs typeface="Consolas" panose="020B0609020204030204" pitchFamily="49" charset="0"/>
              </a:rPr>
              <a:t>  /*  15 */        36,        29,        23,        18,        15,</a:t>
            </a:r>
          </a:p>
          <a:p>
            <a:r>
              <a:rPr lang="en-US" sz="18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48360822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46BB-BA02-415C-9AB0-F29C75DE8282}"/>
              </a:ext>
            </a:extLst>
          </p:cNvPr>
          <p:cNvSpPr>
            <a:spLocks noGrp="1"/>
          </p:cNvSpPr>
          <p:nvPr>
            <p:ph type="title"/>
          </p:nvPr>
        </p:nvSpPr>
        <p:spPr>
          <a:xfrm>
            <a:off x="838200" y="52302"/>
            <a:ext cx="10515600" cy="862096"/>
          </a:xfrm>
        </p:spPr>
        <p:txBody>
          <a:bodyPr/>
          <a:lstStyle/>
          <a:p>
            <a:r>
              <a:rPr lang="en-US" b="1" dirty="0"/>
              <a:t>Task Priorities in CFS</a:t>
            </a:r>
          </a:p>
        </p:txBody>
      </p:sp>
      <p:sp>
        <p:nvSpPr>
          <p:cNvPr id="3" name="Content Placeholder 2">
            <a:extLst>
              <a:ext uri="{FF2B5EF4-FFF2-40B4-BE49-F238E27FC236}">
                <a16:creationId xmlns:a16="http://schemas.microsoft.com/office/drawing/2014/main" id="{9990938A-2D97-4FF7-AF85-6ADAA19CDF0F}"/>
              </a:ext>
            </a:extLst>
          </p:cNvPr>
          <p:cNvSpPr>
            <a:spLocks noGrp="1"/>
          </p:cNvSpPr>
          <p:nvPr>
            <p:ph idx="1"/>
          </p:nvPr>
        </p:nvSpPr>
        <p:spPr>
          <a:xfrm>
            <a:off x="336884" y="914398"/>
            <a:ext cx="11562348" cy="5751097"/>
          </a:xfrm>
        </p:spPr>
        <p:txBody>
          <a:bodyPr>
            <a:normAutofit/>
          </a:bodyPr>
          <a:lstStyle/>
          <a:p>
            <a:r>
              <a:rPr lang="en-US" sz="3200" dirty="0"/>
              <a:t>CFS incorporates nice values by scaling a task’s elapsed runtime</a:t>
            </a:r>
          </a:p>
          <a:p>
            <a:endParaRPr lang="en-US" sz="3200" dirty="0"/>
          </a:p>
          <a:p>
            <a:endParaRPr lang="en-US" sz="3200" dirty="0"/>
          </a:p>
          <a:p>
            <a:endParaRPr lang="en-US" sz="3200" dirty="0"/>
          </a:p>
          <a:p>
            <a:r>
              <a:rPr lang="en-US" sz="3200" dirty="0"/>
              <a:t>The end result is that:</a:t>
            </a:r>
          </a:p>
          <a:p>
            <a:pPr lvl="1"/>
            <a:r>
              <a:rPr lang="en-US" sz="2800" dirty="0"/>
              <a:t>[</a:t>
            </a:r>
            <a:r>
              <a:rPr lang="en-US" sz="2800" dirty="0">
                <a:latin typeface="Consolas" panose="020B0609020204030204" pitchFamily="49" charset="0"/>
              </a:rPr>
              <a:t>nice=0</a:t>
            </a:r>
            <a:r>
              <a:rPr lang="en-US" sz="2800" dirty="0"/>
              <a:t>] Virtual execution time equals physical execution time</a:t>
            </a:r>
          </a:p>
          <a:p>
            <a:pPr lvl="1"/>
            <a:r>
              <a:rPr lang="en-US" sz="2800" dirty="0"/>
              <a:t>[</a:t>
            </a:r>
            <a:r>
              <a:rPr lang="en-US" sz="2800" dirty="0">
                <a:latin typeface="Consolas" panose="020B0609020204030204" pitchFamily="49" charset="0"/>
              </a:rPr>
              <a:t>nice&lt;0</a:t>
            </a:r>
            <a:r>
              <a:rPr lang="en-US" sz="2800" dirty="0"/>
              <a:t>] Virtual execution time less than physical execution time</a:t>
            </a:r>
          </a:p>
          <a:p>
            <a:pPr lvl="1"/>
            <a:r>
              <a:rPr lang="en-US" sz="2800" dirty="0"/>
              <a:t>[</a:t>
            </a:r>
            <a:r>
              <a:rPr lang="en-US" sz="2800" dirty="0">
                <a:latin typeface="Consolas" panose="020B0609020204030204" pitchFamily="49" charset="0"/>
              </a:rPr>
              <a:t>nice&gt;0</a:t>
            </a:r>
            <a:r>
              <a:rPr lang="en-US" sz="2800" dirty="0"/>
              <a:t>] Virtual execution time greater than physical execution time</a:t>
            </a:r>
          </a:p>
          <a:p>
            <a:r>
              <a:rPr lang="en-US" sz="3200" dirty="0" err="1">
                <a:latin typeface="Consolas" panose="020B0609020204030204" pitchFamily="49" charset="0"/>
              </a:rPr>
              <a:t>curr</a:t>
            </a:r>
            <a:r>
              <a:rPr lang="en-US" sz="3200" dirty="0">
                <a:latin typeface="Consolas" panose="020B0609020204030204" pitchFamily="49" charset="0"/>
              </a:rPr>
              <a:t>-&gt;</a:t>
            </a:r>
            <a:r>
              <a:rPr lang="en-US" sz="3200" dirty="0" err="1">
                <a:latin typeface="Consolas" panose="020B0609020204030204" pitchFamily="49" charset="0"/>
              </a:rPr>
              <a:t>vruntime</a:t>
            </a:r>
            <a:r>
              <a:rPr lang="en-US" sz="3200" dirty="0"/>
              <a:t> is used as a task’s key in the RB tree</a:t>
            </a:r>
          </a:p>
          <a:p>
            <a:endParaRPr lang="en-US" sz="3200" dirty="0"/>
          </a:p>
        </p:txBody>
      </p:sp>
      <p:sp>
        <p:nvSpPr>
          <p:cNvPr id="4" name="TextBox 3">
            <a:extLst>
              <a:ext uri="{FF2B5EF4-FFF2-40B4-BE49-F238E27FC236}">
                <a16:creationId xmlns:a16="http://schemas.microsoft.com/office/drawing/2014/main" id="{670294B6-2ABE-4DE7-A3DE-CE2590D66BD8}"/>
              </a:ext>
            </a:extLst>
          </p:cNvPr>
          <p:cNvSpPr txBox="1"/>
          <p:nvPr/>
        </p:nvSpPr>
        <p:spPr>
          <a:xfrm>
            <a:off x="982578" y="1360451"/>
            <a:ext cx="9581148" cy="1815882"/>
          </a:xfrm>
          <a:prstGeom prst="rect">
            <a:avLst/>
          </a:prstGeom>
          <a:noFill/>
        </p:spPr>
        <p:txBody>
          <a:bodyPr wrap="square" rtlCol="0">
            <a:spAutoFit/>
          </a:bodyPr>
          <a:lstStyle/>
          <a:p>
            <a:pPr lvl="1"/>
            <a:r>
              <a:rPr lang="en-US" sz="2800" dirty="0" err="1">
                <a:latin typeface="Consolas" panose="020B0609020204030204" pitchFamily="49" charset="0"/>
                <a:cs typeface="Consolas" panose="020B0609020204030204" pitchFamily="49" charset="0"/>
              </a:rPr>
              <a:t>delta_exec</a:t>
            </a:r>
            <a:r>
              <a:rPr lang="en-US" sz="2800" dirty="0">
                <a:latin typeface="Consolas" panose="020B0609020204030204" pitchFamily="49" charset="0"/>
                <a:cs typeface="Consolas" panose="020B0609020204030204" pitchFamily="49" charset="0"/>
              </a:rPr>
              <a:t> = now – </a:t>
            </a:r>
            <a:r>
              <a:rPr lang="en-US" sz="2800" dirty="0" err="1">
                <a:latin typeface="Consolas" panose="020B0609020204030204" pitchFamily="49" charset="0"/>
                <a:cs typeface="Consolas" panose="020B0609020204030204" pitchFamily="49" charset="0"/>
              </a:rPr>
              <a:t>curr</a:t>
            </a:r>
            <a:r>
              <a:rPr lang="en-US" sz="2800" dirty="0">
                <a:latin typeface="Consolas" panose="020B0609020204030204" pitchFamily="49" charset="0"/>
                <a:cs typeface="Consolas" panose="020B0609020204030204" pitchFamily="49" charset="0"/>
              </a:rPr>
              <a:t>-&gt;</a:t>
            </a:r>
            <a:r>
              <a:rPr lang="en-US" sz="2800" dirty="0" err="1">
                <a:latin typeface="Consolas" panose="020B0609020204030204" pitchFamily="49" charset="0"/>
                <a:cs typeface="Consolas" panose="020B0609020204030204" pitchFamily="49" charset="0"/>
              </a:rPr>
              <a:t>exec_start</a:t>
            </a:r>
            <a:r>
              <a:rPr lang="en-US" sz="2800" dirty="0">
                <a:latin typeface="Consolas" panose="020B0609020204030204" pitchFamily="49" charset="0"/>
                <a:cs typeface="Consolas" panose="020B0609020204030204" pitchFamily="49" charset="0"/>
              </a:rPr>
              <a:t>;</a:t>
            </a:r>
          </a:p>
          <a:p>
            <a:pPr lvl="1"/>
            <a:r>
              <a:rPr lang="en-US" sz="2800" dirty="0" err="1">
                <a:latin typeface="Consolas" panose="020B0609020204030204" pitchFamily="49" charset="0"/>
                <a:cs typeface="Consolas" panose="020B0609020204030204" pitchFamily="49" charset="0"/>
              </a:rPr>
              <a:t>delta_exec_weighed</a:t>
            </a:r>
            <a:r>
              <a:rPr lang="en-US" sz="2800" dirty="0">
                <a:latin typeface="Consolas" panose="020B0609020204030204" pitchFamily="49" charset="0"/>
                <a:cs typeface="Consolas" panose="020B0609020204030204" pitchFamily="49" charset="0"/>
              </a:rPr>
              <a:t> = </a:t>
            </a:r>
            <a:r>
              <a:rPr lang="en-US" sz="2800" dirty="0" err="1">
                <a:latin typeface="Consolas" panose="020B0609020204030204" pitchFamily="49" charset="0"/>
                <a:cs typeface="Consolas" panose="020B0609020204030204" pitchFamily="49" charset="0"/>
              </a:rPr>
              <a:t>delta_exec</a:t>
            </a:r>
            <a:r>
              <a:rPr lang="en-US" sz="2800" dirty="0">
                <a:latin typeface="Consolas" panose="020B0609020204030204" pitchFamily="49" charset="0"/>
                <a:cs typeface="Consolas" panose="020B0609020204030204" pitchFamily="49" charset="0"/>
              </a:rPr>
              <a:t> * </a:t>
            </a:r>
          </a:p>
          <a:p>
            <a:pPr lvl="1"/>
            <a:r>
              <a:rPr lang="en-US" sz="2800" dirty="0">
                <a:latin typeface="Consolas" panose="020B0609020204030204" pitchFamily="49" charset="0"/>
                <a:cs typeface="Consolas" panose="020B0609020204030204" pitchFamily="49" charset="0"/>
              </a:rPr>
              <a:t>            (NICE_0_LOAD / t-&gt;</a:t>
            </a:r>
            <a:r>
              <a:rPr lang="en-US" sz="2800" dirty="0" err="1">
                <a:latin typeface="Consolas" panose="020B0609020204030204" pitchFamily="49" charset="0"/>
                <a:cs typeface="Consolas" panose="020B0609020204030204" pitchFamily="49" charset="0"/>
              </a:rPr>
              <a:t>load.weight</a:t>
            </a:r>
            <a:r>
              <a:rPr lang="en-US" sz="2800" dirty="0">
                <a:latin typeface="Consolas" panose="020B0609020204030204" pitchFamily="49" charset="0"/>
                <a:cs typeface="Consolas" panose="020B0609020204030204" pitchFamily="49" charset="0"/>
              </a:rPr>
              <a:t>);</a:t>
            </a:r>
          </a:p>
          <a:p>
            <a:pPr lvl="1"/>
            <a:r>
              <a:rPr lang="en-US" sz="2800" dirty="0" err="1">
                <a:latin typeface="Consolas" panose="020B0609020204030204" pitchFamily="49" charset="0"/>
                <a:cs typeface="Consolas" panose="020B0609020204030204" pitchFamily="49" charset="0"/>
              </a:rPr>
              <a:t>curr</a:t>
            </a:r>
            <a:r>
              <a:rPr lang="en-US" sz="2800" dirty="0">
                <a:latin typeface="Consolas" panose="020B0609020204030204" pitchFamily="49" charset="0"/>
                <a:cs typeface="Consolas" panose="020B0609020204030204" pitchFamily="49" charset="0"/>
              </a:rPr>
              <a:t>-&gt;</a:t>
            </a:r>
            <a:r>
              <a:rPr lang="en-US" sz="2800" dirty="0" err="1">
                <a:latin typeface="Consolas" panose="020B0609020204030204" pitchFamily="49" charset="0"/>
                <a:cs typeface="Consolas" panose="020B0609020204030204" pitchFamily="49" charset="0"/>
              </a:rPr>
              <a:t>vruntime</a:t>
            </a:r>
            <a:r>
              <a:rPr lang="en-US" sz="2800" dirty="0">
                <a:latin typeface="Consolas" panose="020B0609020204030204" pitchFamily="49" charset="0"/>
                <a:cs typeface="Consolas" panose="020B0609020204030204" pitchFamily="49" charset="0"/>
              </a:rPr>
              <a:t> += </a:t>
            </a:r>
            <a:r>
              <a:rPr lang="en-US" sz="2800" dirty="0" err="1">
                <a:latin typeface="Consolas" panose="020B0609020204030204" pitchFamily="49" charset="0"/>
                <a:cs typeface="Consolas" panose="020B0609020204030204" pitchFamily="49" charset="0"/>
              </a:rPr>
              <a:t>delta_exec_weighted</a:t>
            </a:r>
            <a:r>
              <a:rPr lang="en-US" sz="28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19103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FC3C-43A0-47AD-9941-3083CF6AF1BB}"/>
              </a:ext>
            </a:extLst>
          </p:cNvPr>
          <p:cNvSpPr>
            <a:spLocks noGrp="1"/>
          </p:cNvSpPr>
          <p:nvPr>
            <p:ph type="title"/>
          </p:nvPr>
        </p:nvSpPr>
        <p:spPr>
          <a:xfrm>
            <a:off x="838200" y="-80050"/>
            <a:ext cx="10515600" cy="886159"/>
          </a:xfrm>
        </p:spPr>
        <p:txBody>
          <a:bodyPr/>
          <a:lstStyle/>
          <a:p>
            <a:r>
              <a:rPr lang="en-US" b="1" dirty="0"/>
              <a:t>Making Scheduling Efficient</a:t>
            </a:r>
          </a:p>
        </p:txBody>
      </p:sp>
      <p:grpSp>
        <p:nvGrpSpPr>
          <p:cNvPr id="46" name="Group 45">
            <a:extLst>
              <a:ext uri="{FF2B5EF4-FFF2-40B4-BE49-F238E27FC236}">
                <a16:creationId xmlns:a16="http://schemas.microsoft.com/office/drawing/2014/main" id="{3E483C4A-7E86-45E2-B626-F54EF27566B7}"/>
              </a:ext>
            </a:extLst>
          </p:cNvPr>
          <p:cNvGrpSpPr/>
          <p:nvPr/>
        </p:nvGrpSpPr>
        <p:grpSpPr>
          <a:xfrm>
            <a:off x="122977" y="1175087"/>
            <a:ext cx="8115957" cy="5410200"/>
            <a:chOff x="122977" y="1175087"/>
            <a:chExt cx="8115957" cy="5410200"/>
          </a:xfrm>
        </p:grpSpPr>
        <p:grpSp>
          <p:nvGrpSpPr>
            <p:cNvPr id="6" name="Group 5">
              <a:extLst>
                <a:ext uri="{FF2B5EF4-FFF2-40B4-BE49-F238E27FC236}">
                  <a16:creationId xmlns:a16="http://schemas.microsoft.com/office/drawing/2014/main" id="{3E0811CA-9E00-4BB3-A2BA-3C5156AC508E}"/>
                </a:ext>
              </a:extLst>
            </p:cNvPr>
            <p:cNvGrpSpPr/>
            <p:nvPr/>
          </p:nvGrpSpPr>
          <p:grpSpPr>
            <a:xfrm>
              <a:off x="3475120" y="1175087"/>
              <a:ext cx="1447800" cy="2424665"/>
              <a:chOff x="3848100" y="838200"/>
              <a:chExt cx="1447800" cy="2424665"/>
            </a:xfrm>
          </p:grpSpPr>
          <p:grpSp>
            <p:nvGrpSpPr>
              <p:cNvPr id="7" name="Group 6">
                <a:extLst>
                  <a:ext uri="{FF2B5EF4-FFF2-40B4-BE49-F238E27FC236}">
                    <a16:creationId xmlns:a16="http://schemas.microsoft.com/office/drawing/2014/main" id="{F2272608-59B6-4F9B-B096-CF689CE3D11C}"/>
                  </a:ext>
                </a:extLst>
              </p:cNvPr>
              <p:cNvGrpSpPr/>
              <p:nvPr/>
            </p:nvGrpSpPr>
            <p:grpSpPr>
              <a:xfrm>
                <a:off x="3848100" y="838200"/>
                <a:ext cx="1447800" cy="552510"/>
                <a:chOff x="3848100" y="1457980"/>
                <a:chExt cx="1447800" cy="552510"/>
              </a:xfrm>
            </p:grpSpPr>
            <p:sp>
              <p:nvSpPr>
                <p:cNvPr id="24" name="Rectangle 23">
                  <a:extLst>
                    <a:ext uri="{FF2B5EF4-FFF2-40B4-BE49-F238E27FC236}">
                      <a16:creationId xmlns:a16="http://schemas.microsoft.com/office/drawing/2014/main" id="{3150F507-B18A-413F-9FDA-750D00166866}"/>
                    </a:ext>
                  </a:extLst>
                </p:cNvPr>
                <p:cNvSpPr/>
                <p:nvPr/>
              </p:nvSpPr>
              <p:spPr bwMode="auto">
                <a:xfrm>
                  <a:off x="3848100" y="1524000"/>
                  <a:ext cx="1447800" cy="457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25" name="Group 24">
                  <a:extLst>
                    <a:ext uri="{FF2B5EF4-FFF2-40B4-BE49-F238E27FC236}">
                      <a16:creationId xmlns:a16="http://schemas.microsoft.com/office/drawing/2014/main" id="{774908AB-DEA0-4C27-A388-D7460A9EDB28}"/>
                    </a:ext>
                  </a:extLst>
                </p:cNvPr>
                <p:cNvGrpSpPr/>
                <p:nvPr/>
              </p:nvGrpSpPr>
              <p:grpSpPr>
                <a:xfrm>
                  <a:off x="4191000" y="1457980"/>
                  <a:ext cx="609600" cy="552510"/>
                  <a:chOff x="4114800" y="1457980"/>
                  <a:chExt cx="609600" cy="552510"/>
                </a:xfrm>
              </p:grpSpPr>
              <p:sp>
                <p:nvSpPr>
                  <p:cNvPr id="26" name="TextBox 25">
                    <a:extLst>
                      <a:ext uri="{FF2B5EF4-FFF2-40B4-BE49-F238E27FC236}">
                        <a16:creationId xmlns:a16="http://schemas.microsoft.com/office/drawing/2014/main" id="{D113C88A-4EB5-483A-8FE0-7ABC1B52D294}"/>
                      </a:ext>
                    </a:extLst>
                  </p:cNvPr>
                  <p:cNvSpPr txBox="1"/>
                  <p:nvPr/>
                </p:nvSpPr>
                <p:spPr>
                  <a:xfrm>
                    <a:off x="4114800" y="1457980"/>
                    <a:ext cx="609600" cy="523220"/>
                  </a:xfrm>
                  <a:prstGeom prst="rect">
                    <a:avLst/>
                  </a:prstGeom>
                  <a:noFill/>
                </p:spPr>
                <p:txBody>
                  <a:bodyPr wrap="square" rtlCol="0">
                    <a:spAutoFit/>
                  </a:bodyPr>
                  <a:lstStyle/>
                  <a:p>
                    <a:pPr algn="ctr"/>
                    <a:r>
                      <a:rPr lang="en-US" sz="2800" dirty="0">
                        <a:latin typeface="+mn-lt"/>
                      </a:rPr>
                      <a:t>t</a:t>
                    </a:r>
                  </a:p>
                </p:txBody>
              </p:sp>
              <p:sp>
                <p:nvSpPr>
                  <p:cNvPr id="27" name="TextBox 26">
                    <a:extLst>
                      <a:ext uri="{FF2B5EF4-FFF2-40B4-BE49-F238E27FC236}">
                        <a16:creationId xmlns:a16="http://schemas.microsoft.com/office/drawing/2014/main" id="{2B58D893-6D97-4148-8C5E-50FBB0A0B6B3}"/>
                      </a:ext>
                    </a:extLst>
                  </p:cNvPr>
                  <p:cNvSpPr txBox="1"/>
                  <p:nvPr/>
                </p:nvSpPr>
                <p:spPr>
                  <a:xfrm>
                    <a:off x="4419600" y="1610380"/>
                    <a:ext cx="228600" cy="400110"/>
                  </a:xfrm>
                  <a:prstGeom prst="rect">
                    <a:avLst/>
                  </a:prstGeom>
                  <a:noFill/>
                </p:spPr>
                <p:txBody>
                  <a:bodyPr wrap="square" rtlCol="0">
                    <a:spAutoFit/>
                  </a:bodyPr>
                  <a:lstStyle/>
                  <a:p>
                    <a:pPr algn="ctr"/>
                    <a:r>
                      <a:rPr lang="en-US" sz="2000" dirty="0">
                        <a:latin typeface="+mn-lt"/>
                      </a:rPr>
                      <a:t>1</a:t>
                    </a:r>
                    <a:endParaRPr lang="en-US" sz="2800" dirty="0">
                      <a:latin typeface="+mn-lt"/>
                    </a:endParaRPr>
                  </a:p>
                </p:txBody>
              </p:sp>
            </p:grpSp>
          </p:grpSp>
          <p:grpSp>
            <p:nvGrpSpPr>
              <p:cNvPr id="8" name="Group 7">
                <a:extLst>
                  <a:ext uri="{FF2B5EF4-FFF2-40B4-BE49-F238E27FC236}">
                    <a16:creationId xmlns:a16="http://schemas.microsoft.com/office/drawing/2014/main" id="{B491D7B4-09F7-4C8A-9100-C5ED7AA935B7}"/>
                  </a:ext>
                </a:extLst>
              </p:cNvPr>
              <p:cNvGrpSpPr/>
              <p:nvPr/>
            </p:nvGrpSpPr>
            <p:grpSpPr>
              <a:xfrm>
                <a:off x="3848100" y="1371600"/>
                <a:ext cx="1447800" cy="552510"/>
                <a:chOff x="3848100" y="1457980"/>
                <a:chExt cx="1447800" cy="552510"/>
              </a:xfrm>
            </p:grpSpPr>
            <p:sp>
              <p:nvSpPr>
                <p:cNvPr id="20" name="Rectangle 19">
                  <a:extLst>
                    <a:ext uri="{FF2B5EF4-FFF2-40B4-BE49-F238E27FC236}">
                      <a16:creationId xmlns:a16="http://schemas.microsoft.com/office/drawing/2014/main" id="{331E6CFC-225D-4C67-8AC6-29DA9497A301}"/>
                    </a:ext>
                  </a:extLst>
                </p:cNvPr>
                <p:cNvSpPr/>
                <p:nvPr/>
              </p:nvSpPr>
              <p:spPr bwMode="auto">
                <a:xfrm>
                  <a:off x="3848100" y="1524000"/>
                  <a:ext cx="1447800" cy="457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21" name="Group 20">
                  <a:extLst>
                    <a:ext uri="{FF2B5EF4-FFF2-40B4-BE49-F238E27FC236}">
                      <a16:creationId xmlns:a16="http://schemas.microsoft.com/office/drawing/2014/main" id="{9FF5AF5E-B19B-41C1-B612-73511B25D31B}"/>
                    </a:ext>
                  </a:extLst>
                </p:cNvPr>
                <p:cNvGrpSpPr/>
                <p:nvPr/>
              </p:nvGrpSpPr>
              <p:grpSpPr>
                <a:xfrm>
                  <a:off x="4191000" y="1457980"/>
                  <a:ext cx="609600" cy="552510"/>
                  <a:chOff x="4114800" y="1457980"/>
                  <a:chExt cx="609600" cy="552510"/>
                </a:xfrm>
              </p:grpSpPr>
              <p:sp>
                <p:nvSpPr>
                  <p:cNvPr id="22" name="TextBox 21">
                    <a:extLst>
                      <a:ext uri="{FF2B5EF4-FFF2-40B4-BE49-F238E27FC236}">
                        <a16:creationId xmlns:a16="http://schemas.microsoft.com/office/drawing/2014/main" id="{6228CE59-FEF5-4953-A352-2BC4C8496534}"/>
                      </a:ext>
                    </a:extLst>
                  </p:cNvPr>
                  <p:cNvSpPr txBox="1"/>
                  <p:nvPr/>
                </p:nvSpPr>
                <p:spPr>
                  <a:xfrm>
                    <a:off x="4114800" y="1457980"/>
                    <a:ext cx="609600" cy="523220"/>
                  </a:xfrm>
                  <a:prstGeom prst="rect">
                    <a:avLst/>
                  </a:prstGeom>
                  <a:noFill/>
                </p:spPr>
                <p:txBody>
                  <a:bodyPr wrap="square" rtlCol="0">
                    <a:spAutoFit/>
                  </a:bodyPr>
                  <a:lstStyle/>
                  <a:p>
                    <a:pPr algn="ctr"/>
                    <a:r>
                      <a:rPr lang="en-US" sz="2800" dirty="0">
                        <a:latin typeface="+mn-lt"/>
                      </a:rPr>
                      <a:t>t</a:t>
                    </a:r>
                  </a:p>
                </p:txBody>
              </p:sp>
              <p:sp>
                <p:nvSpPr>
                  <p:cNvPr id="23" name="TextBox 22">
                    <a:extLst>
                      <a:ext uri="{FF2B5EF4-FFF2-40B4-BE49-F238E27FC236}">
                        <a16:creationId xmlns:a16="http://schemas.microsoft.com/office/drawing/2014/main" id="{DF19CCDC-1D9E-470C-AE23-0FFA1D3B393E}"/>
                      </a:ext>
                    </a:extLst>
                  </p:cNvPr>
                  <p:cNvSpPr txBox="1"/>
                  <p:nvPr/>
                </p:nvSpPr>
                <p:spPr>
                  <a:xfrm>
                    <a:off x="4419600" y="1610380"/>
                    <a:ext cx="228600" cy="400110"/>
                  </a:xfrm>
                  <a:prstGeom prst="rect">
                    <a:avLst/>
                  </a:prstGeom>
                  <a:noFill/>
                </p:spPr>
                <p:txBody>
                  <a:bodyPr wrap="square" rtlCol="0">
                    <a:spAutoFit/>
                  </a:bodyPr>
                  <a:lstStyle/>
                  <a:p>
                    <a:pPr algn="ctr"/>
                    <a:r>
                      <a:rPr lang="en-US" sz="2000" dirty="0">
                        <a:latin typeface="+mn-lt"/>
                      </a:rPr>
                      <a:t>2</a:t>
                    </a:r>
                    <a:endParaRPr lang="en-US" sz="2800" dirty="0">
                      <a:latin typeface="+mn-lt"/>
                    </a:endParaRPr>
                  </a:p>
                </p:txBody>
              </p:sp>
            </p:grpSp>
          </p:grpSp>
          <p:grpSp>
            <p:nvGrpSpPr>
              <p:cNvPr id="9" name="Group 8">
                <a:extLst>
                  <a:ext uri="{FF2B5EF4-FFF2-40B4-BE49-F238E27FC236}">
                    <a16:creationId xmlns:a16="http://schemas.microsoft.com/office/drawing/2014/main" id="{09EFBB2E-B78D-4A08-B0FE-199E9F3A25D5}"/>
                  </a:ext>
                </a:extLst>
              </p:cNvPr>
              <p:cNvGrpSpPr/>
              <p:nvPr/>
            </p:nvGrpSpPr>
            <p:grpSpPr>
              <a:xfrm>
                <a:off x="3848100" y="1913600"/>
                <a:ext cx="1447800" cy="552510"/>
                <a:chOff x="3848100" y="1457980"/>
                <a:chExt cx="1447800" cy="552510"/>
              </a:xfrm>
            </p:grpSpPr>
            <p:sp>
              <p:nvSpPr>
                <p:cNvPr id="16" name="Rectangle 15">
                  <a:extLst>
                    <a:ext uri="{FF2B5EF4-FFF2-40B4-BE49-F238E27FC236}">
                      <a16:creationId xmlns:a16="http://schemas.microsoft.com/office/drawing/2014/main" id="{BAC61F78-0F52-4940-91F8-349A5E2FE04C}"/>
                    </a:ext>
                  </a:extLst>
                </p:cNvPr>
                <p:cNvSpPr/>
                <p:nvPr/>
              </p:nvSpPr>
              <p:spPr bwMode="auto">
                <a:xfrm>
                  <a:off x="3848100" y="1524000"/>
                  <a:ext cx="1447800" cy="457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7" name="Group 16">
                  <a:extLst>
                    <a:ext uri="{FF2B5EF4-FFF2-40B4-BE49-F238E27FC236}">
                      <a16:creationId xmlns:a16="http://schemas.microsoft.com/office/drawing/2014/main" id="{ECF0609A-96CF-48F6-AF37-D0D91F17EAA7}"/>
                    </a:ext>
                  </a:extLst>
                </p:cNvPr>
                <p:cNvGrpSpPr/>
                <p:nvPr/>
              </p:nvGrpSpPr>
              <p:grpSpPr>
                <a:xfrm>
                  <a:off x="4191000" y="1457980"/>
                  <a:ext cx="609600" cy="552510"/>
                  <a:chOff x="4114800" y="1457980"/>
                  <a:chExt cx="609600" cy="552510"/>
                </a:xfrm>
              </p:grpSpPr>
              <p:sp>
                <p:nvSpPr>
                  <p:cNvPr id="18" name="TextBox 17">
                    <a:extLst>
                      <a:ext uri="{FF2B5EF4-FFF2-40B4-BE49-F238E27FC236}">
                        <a16:creationId xmlns:a16="http://schemas.microsoft.com/office/drawing/2014/main" id="{C1977A91-9DFA-4A39-B114-3F94B6A811D7}"/>
                      </a:ext>
                    </a:extLst>
                  </p:cNvPr>
                  <p:cNvSpPr txBox="1"/>
                  <p:nvPr/>
                </p:nvSpPr>
                <p:spPr>
                  <a:xfrm>
                    <a:off x="4114800" y="1457980"/>
                    <a:ext cx="609600" cy="523220"/>
                  </a:xfrm>
                  <a:prstGeom prst="rect">
                    <a:avLst/>
                  </a:prstGeom>
                  <a:noFill/>
                </p:spPr>
                <p:txBody>
                  <a:bodyPr wrap="square" rtlCol="0">
                    <a:spAutoFit/>
                  </a:bodyPr>
                  <a:lstStyle/>
                  <a:p>
                    <a:pPr algn="ctr"/>
                    <a:r>
                      <a:rPr lang="en-US" sz="2800" dirty="0">
                        <a:latin typeface="+mn-lt"/>
                      </a:rPr>
                      <a:t>t</a:t>
                    </a:r>
                  </a:p>
                </p:txBody>
              </p:sp>
              <p:sp>
                <p:nvSpPr>
                  <p:cNvPr id="19" name="TextBox 18">
                    <a:extLst>
                      <a:ext uri="{FF2B5EF4-FFF2-40B4-BE49-F238E27FC236}">
                        <a16:creationId xmlns:a16="http://schemas.microsoft.com/office/drawing/2014/main" id="{37A91552-8584-46AB-B4A9-7471FEC41475}"/>
                      </a:ext>
                    </a:extLst>
                  </p:cNvPr>
                  <p:cNvSpPr txBox="1"/>
                  <p:nvPr/>
                </p:nvSpPr>
                <p:spPr>
                  <a:xfrm>
                    <a:off x="4419600" y="1610380"/>
                    <a:ext cx="228600" cy="400110"/>
                  </a:xfrm>
                  <a:prstGeom prst="rect">
                    <a:avLst/>
                  </a:prstGeom>
                  <a:noFill/>
                </p:spPr>
                <p:txBody>
                  <a:bodyPr wrap="square" rtlCol="0">
                    <a:spAutoFit/>
                  </a:bodyPr>
                  <a:lstStyle/>
                  <a:p>
                    <a:pPr algn="ctr"/>
                    <a:r>
                      <a:rPr lang="en-US" sz="2000" dirty="0">
                        <a:latin typeface="+mn-lt"/>
                      </a:rPr>
                      <a:t>3</a:t>
                    </a:r>
                    <a:endParaRPr lang="en-US" sz="2800" dirty="0">
                      <a:latin typeface="+mn-lt"/>
                    </a:endParaRPr>
                  </a:p>
                </p:txBody>
              </p:sp>
            </p:grpSp>
          </p:grpSp>
          <p:grpSp>
            <p:nvGrpSpPr>
              <p:cNvPr id="10" name="Group 9">
                <a:extLst>
                  <a:ext uri="{FF2B5EF4-FFF2-40B4-BE49-F238E27FC236}">
                    <a16:creationId xmlns:a16="http://schemas.microsoft.com/office/drawing/2014/main" id="{53173877-FC2A-4871-898C-91DBF774BF64}"/>
                  </a:ext>
                </a:extLst>
              </p:cNvPr>
              <p:cNvGrpSpPr/>
              <p:nvPr/>
            </p:nvGrpSpPr>
            <p:grpSpPr>
              <a:xfrm>
                <a:off x="3848100" y="2710355"/>
                <a:ext cx="1447800" cy="552510"/>
                <a:chOff x="3848100" y="1457980"/>
                <a:chExt cx="1447800" cy="552510"/>
              </a:xfrm>
            </p:grpSpPr>
            <p:sp>
              <p:nvSpPr>
                <p:cNvPr id="12" name="Rectangle 11">
                  <a:extLst>
                    <a:ext uri="{FF2B5EF4-FFF2-40B4-BE49-F238E27FC236}">
                      <a16:creationId xmlns:a16="http://schemas.microsoft.com/office/drawing/2014/main" id="{317251A7-53F3-4669-B249-032AF5589CDF}"/>
                    </a:ext>
                  </a:extLst>
                </p:cNvPr>
                <p:cNvSpPr/>
                <p:nvPr/>
              </p:nvSpPr>
              <p:spPr bwMode="auto">
                <a:xfrm>
                  <a:off x="3848100" y="1524000"/>
                  <a:ext cx="1447800" cy="457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13" name="Group 12">
                  <a:extLst>
                    <a:ext uri="{FF2B5EF4-FFF2-40B4-BE49-F238E27FC236}">
                      <a16:creationId xmlns:a16="http://schemas.microsoft.com/office/drawing/2014/main" id="{3048DAAC-8347-463A-8435-1E702D581467}"/>
                    </a:ext>
                  </a:extLst>
                </p:cNvPr>
                <p:cNvGrpSpPr/>
                <p:nvPr/>
              </p:nvGrpSpPr>
              <p:grpSpPr>
                <a:xfrm>
                  <a:off x="4191000" y="1457980"/>
                  <a:ext cx="609600" cy="552510"/>
                  <a:chOff x="4114800" y="1457980"/>
                  <a:chExt cx="609600" cy="552510"/>
                </a:xfrm>
              </p:grpSpPr>
              <p:sp>
                <p:nvSpPr>
                  <p:cNvPr id="14" name="TextBox 13">
                    <a:extLst>
                      <a:ext uri="{FF2B5EF4-FFF2-40B4-BE49-F238E27FC236}">
                        <a16:creationId xmlns:a16="http://schemas.microsoft.com/office/drawing/2014/main" id="{0D99FD0E-6D75-4FFD-8F5F-73777541836A}"/>
                      </a:ext>
                    </a:extLst>
                  </p:cNvPr>
                  <p:cNvSpPr txBox="1"/>
                  <p:nvPr/>
                </p:nvSpPr>
                <p:spPr>
                  <a:xfrm>
                    <a:off x="4114800" y="1457980"/>
                    <a:ext cx="609600" cy="523220"/>
                  </a:xfrm>
                  <a:prstGeom prst="rect">
                    <a:avLst/>
                  </a:prstGeom>
                  <a:noFill/>
                </p:spPr>
                <p:txBody>
                  <a:bodyPr wrap="square" rtlCol="0">
                    <a:spAutoFit/>
                  </a:bodyPr>
                  <a:lstStyle/>
                  <a:p>
                    <a:pPr algn="ctr"/>
                    <a:r>
                      <a:rPr lang="en-US" sz="2800" dirty="0">
                        <a:latin typeface="+mn-lt"/>
                      </a:rPr>
                      <a:t>t</a:t>
                    </a:r>
                  </a:p>
                </p:txBody>
              </p:sp>
              <p:sp>
                <p:nvSpPr>
                  <p:cNvPr id="15" name="TextBox 14">
                    <a:extLst>
                      <a:ext uri="{FF2B5EF4-FFF2-40B4-BE49-F238E27FC236}">
                        <a16:creationId xmlns:a16="http://schemas.microsoft.com/office/drawing/2014/main" id="{D297D3F7-0851-4BF0-8881-F7B3B120068A}"/>
                      </a:ext>
                    </a:extLst>
                  </p:cNvPr>
                  <p:cNvSpPr txBox="1"/>
                  <p:nvPr/>
                </p:nvSpPr>
                <p:spPr>
                  <a:xfrm>
                    <a:off x="4419600" y="1610380"/>
                    <a:ext cx="228600" cy="400110"/>
                  </a:xfrm>
                  <a:prstGeom prst="rect">
                    <a:avLst/>
                  </a:prstGeom>
                  <a:noFill/>
                </p:spPr>
                <p:txBody>
                  <a:bodyPr wrap="square" rtlCol="0">
                    <a:spAutoFit/>
                  </a:bodyPr>
                  <a:lstStyle/>
                  <a:p>
                    <a:pPr algn="ctr"/>
                    <a:r>
                      <a:rPr lang="en-US" sz="2000" dirty="0">
                        <a:latin typeface="+mn-lt"/>
                      </a:rPr>
                      <a:t>4</a:t>
                    </a:r>
                    <a:endParaRPr lang="en-US" sz="2800" dirty="0">
                      <a:latin typeface="+mn-lt"/>
                    </a:endParaRPr>
                  </a:p>
                </p:txBody>
              </p:sp>
            </p:grpSp>
          </p:grpSp>
          <p:sp>
            <p:nvSpPr>
              <p:cNvPr id="11" name="TextBox 10">
                <a:extLst>
                  <a:ext uri="{FF2B5EF4-FFF2-40B4-BE49-F238E27FC236}">
                    <a16:creationId xmlns:a16="http://schemas.microsoft.com/office/drawing/2014/main" id="{3D5B1EB9-B5BE-44B0-BA26-55112FBC5ED0}"/>
                  </a:ext>
                </a:extLst>
              </p:cNvPr>
              <p:cNvSpPr txBox="1"/>
              <p:nvPr/>
            </p:nvSpPr>
            <p:spPr>
              <a:xfrm rot="5400000">
                <a:off x="4377560" y="2311611"/>
                <a:ext cx="609600" cy="584775"/>
              </a:xfrm>
              <a:prstGeom prst="rect">
                <a:avLst/>
              </a:prstGeom>
              <a:noFill/>
            </p:spPr>
            <p:txBody>
              <a:bodyPr wrap="square" rtlCol="0">
                <a:spAutoFit/>
              </a:bodyPr>
              <a:lstStyle/>
              <a:p>
                <a:pPr algn="ctr"/>
                <a:r>
                  <a:rPr lang="en-US" sz="3200" dirty="0">
                    <a:latin typeface="+mn-lt"/>
                  </a:rPr>
                  <a:t>…</a:t>
                </a:r>
                <a:endParaRPr lang="en-US" sz="2800" dirty="0">
                  <a:latin typeface="+mn-lt"/>
                </a:endParaRPr>
              </a:p>
            </p:txBody>
          </p:sp>
        </p:grpSp>
        <p:grpSp>
          <p:nvGrpSpPr>
            <p:cNvPr id="28" name="Group 27">
              <a:extLst>
                <a:ext uri="{FF2B5EF4-FFF2-40B4-BE49-F238E27FC236}">
                  <a16:creationId xmlns:a16="http://schemas.microsoft.com/office/drawing/2014/main" id="{E465FDF8-5315-478D-A5C0-A84E34B196E0}"/>
                </a:ext>
              </a:extLst>
            </p:cNvPr>
            <p:cNvGrpSpPr/>
            <p:nvPr/>
          </p:nvGrpSpPr>
          <p:grpSpPr>
            <a:xfrm>
              <a:off x="5037220" y="1251287"/>
              <a:ext cx="2035701" cy="2348465"/>
              <a:chOff x="5410200" y="914400"/>
              <a:chExt cx="2035701" cy="2348465"/>
            </a:xfrm>
          </p:grpSpPr>
          <p:sp>
            <p:nvSpPr>
              <p:cNvPr id="29" name="Right Brace 28">
                <a:extLst>
                  <a:ext uri="{FF2B5EF4-FFF2-40B4-BE49-F238E27FC236}">
                    <a16:creationId xmlns:a16="http://schemas.microsoft.com/office/drawing/2014/main" id="{4A54A604-3B4D-447D-AD8E-35CA77AC0998}"/>
                  </a:ext>
                </a:extLst>
              </p:cNvPr>
              <p:cNvSpPr/>
              <p:nvPr/>
            </p:nvSpPr>
            <p:spPr bwMode="auto">
              <a:xfrm>
                <a:off x="5410200" y="914400"/>
                <a:ext cx="1219200" cy="2348465"/>
              </a:xfrm>
              <a:prstGeom prst="rightBrace">
                <a:avLst>
                  <a:gd name="adj1" fmla="val 7471"/>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pic>
            <p:nvPicPr>
              <p:cNvPr id="30" name="Picture 29">
                <a:extLst>
                  <a:ext uri="{FF2B5EF4-FFF2-40B4-BE49-F238E27FC236}">
                    <a16:creationId xmlns:a16="http://schemas.microsoft.com/office/drawing/2014/main" id="{751EB338-2F81-41D4-BD86-9CC980852176}"/>
                  </a:ext>
                </a:extLst>
              </p:cNvPr>
              <p:cNvPicPr>
                <a:picLocks noChangeAspect="1"/>
              </p:cNvPicPr>
              <p:nvPr/>
            </p:nvPicPr>
            <p:blipFill>
              <a:blip r:embed="rId3"/>
              <a:stretch>
                <a:fillRect/>
              </a:stretch>
            </p:blipFill>
            <p:spPr>
              <a:xfrm>
                <a:off x="6683802" y="1547609"/>
                <a:ext cx="762099" cy="762099"/>
              </a:xfrm>
              <a:prstGeom prst="rect">
                <a:avLst/>
              </a:prstGeom>
            </p:spPr>
          </p:pic>
        </p:grpSp>
        <p:grpSp>
          <p:nvGrpSpPr>
            <p:cNvPr id="31" name="Group 30">
              <a:extLst>
                <a:ext uri="{FF2B5EF4-FFF2-40B4-BE49-F238E27FC236}">
                  <a16:creationId xmlns:a16="http://schemas.microsoft.com/office/drawing/2014/main" id="{29A38D8F-D2B3-442A-8A53-BC18AC232192}"/>
                </a:ext>
              </a:extLst>
            </p:cNvPr>
            <p:cNvGrpSpPr/>
            <p:nvPr/>
          </p:nvGrpSpPr>
          <p:grpSpPr>
            <a:xfrm>
              <a:off x="122977" y="1241107"/>
              <a:ext cx="3179358" cy="2348465"/>
              <a:chOff x="495957" y="904220"/>
              <a:chExt cx="3179358" cy="2348465"/>
            </a:xfrm>
          </p:grpSpPr>
          <p:sp>
            <p:nvSpPr>
              <p:cNvPr id="32" name="TextBox 31">
                <a:extLst>
                  <a:ext uri="{FF2B5EF4-FFF2-40B4-BE49-F238E27FC236}">
                    <a16:creationId xmlns:a16="http://schemas.microsoft.com/office/drawing/2014/main" id="{5857952A-14C5-4CAE-9E53-0A97319E7516}"/>
                  </a:ext>
                </a:extLst>
              </p:cNvPr>
              <p:cNvSpPr txBox="1"/>
              <p:nvPr/>
            </p:nvSpPr>
            <p:spPr>
              <a:xfrm>
                <a:off x="495957" y="1361420"/>
                <a:ext cx="2510657" cy="1384995"/>
              </a:xfrm>
              <a:prstGeom prst="rect">
                <a:avLst/>
              </a:prstGeom>
              <a:noFill/>
            </p:spPr>
            <p:txBody>
              <a:bodyPr wrap="square" rtlCol="0">
                <a:spAutoFit/>
              </a:bodyPr>
              <a:lstStyle/>
              <a:p>
                <a:pPr algn="ctr"/>
                <a:r>
                  <a:rPr lang="en-US" sz="2800" dirty="0">
                    <a:latin typeface="+mn-lt"/>
                  </a:rPr>
                  <a:t>Global runnable queue</a:t>
                </a:r>
              </a:p>
            </p:txBody>
          </p:sp>
          <p:sp>
            <p:nvSpPr>
              <p:cNvPr id="33" name="Right Brace 32">
                <a:extLst>
                  <a:ext uri="{FF2B5EF4-FFF2-40B4-BE49-F238E27FC236}">
                    <a16:creationId xmlns:a16="http://schemas.microsoft.com/office/drawing/2014/main" id="{50B011D9-8077-4AD9-AEFF-84C3CFA4921D}"/>
                  </a:ext>
                </a:extLst>
              </p:cNvPr>
              <p:cNvSpPr/>
              <p:nvPr/>
            </p:nvSpPr>
            <p:spPr bwMode="auto">
              <a:xfrm flipH="1">
                <a:off x="2456115" y="904220"/>
                <a:ext cx="1219200" cy="2348465"/>
              </a:xfrm>
              <a:prstGeom prst="rightBrace">
                <a:avLst>
                  <a:gd name="adj1" fmla="val 7471"/>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34" name="TextBox 33">
              <a:extLst>
                <a:ext uri="{FF2B5EF4-FFF2-40B4-BE49-F238E27FC236}">
                  <a16:creationId xmlns:a16="http://schemas.microsoft.com/office/drawing/2014/main" id="{38E174EA-BEA1-4DB0-9C59-B55B70165AC4}"/>
                </a:ext>
              </a:extLst>
            </p:cNvPr>
            <p:cNvSpPr txBox="1"/>
            <p:nvPr/>
          </p:nvSpPr>
          <p:spPr>
            <a:xfrm>
              <a:off x="5743405" y="2581921"/>
              <a:ext cx="1914197" cy="954107"/>
            </a:xfrm>
            <a:prstGeom prst="rect">
              <a:avLst/>
            </a:prstGeom>
            <a:noFill/>
          </p:spPr>
          <p:txBody>
            <a:bodyPr wrap="square" rtlCol="0">
              <a:spAutoFit/>
            </a:bodyPr>
            <a:lstStyle/>
            <a:p>
              <a:pPr algn="ctr"/>
              <a:r>
                <a:rPr lang="en-US" sz="2800" dirty="0">
                  <a:latin typeface="+mn-lt"/>
                </a:rPr>
                <a:t>Single spinlock</a:t>
              </a:r>
            </a:p>
          </p:txBody>
        </p:sp>
        <p:grpSp>
          <p:nvGrpSpPr>
            <p:cNvPr id="35" name="Group 34">
              <a:extLst>
                <a:ext uri="{FF2B5EF4-FFF2-40B4-BE49-F238E27FC236}">
                  <a16:creationId xmlns:a16="http://schemas.microsoft.com/office/drawing/2014/main" id="{2D800A7C-381F-4F38-931B-A18C75F40D87}"/>
                </a:ext>
              </a:extLst>
            </p:cNvPr>
            <p:cNvGrpSpPr/>
            <p:nvPr/>
          </p:nvGrpSpPr>
          <p:grpSpPr>
            <a:xfrm>
              <a:off x="159106" y="5360832"/>
              <a:ext cx="8079828" cy="1224455"/>
              <a:chOff x="838200" y="4672234"/>
              <a:chExt cx="8079828" cy="1224455"/>
            </a:xfrm>
          </p:grpSpPr>
          <p:pic>
            <p:nvPicPr>
              <p:cNvPr id="36" name="Picture 35">
                <a:extLst>
                  <a:ext uri="{FF2B5EF4-FFF2-40B4-BE49-F238E27FC236}">
                    <a16:creationId xmlns:a16="http://schemas.microsoft.com/office/drawing/2014/main" id="{0240246E-3DC6-4390-82BE-109E3FAB61BD}"/>
                  </a:ext>
                </a:extLst>
              </p:cNvPr>
              <p:cNvPicPr>
                <a:picLocks noChangeAspect="1"/>
              </p:cNvPicPr>
              <p:nvPr/>
            </p:nvPicPr>
            <p:blipFill>
              <a:blip r:embed="rId4"/>
              <a:stretch>
                <a:fillRect/>
              </a:stretch>
            </p:blipFill>
            <p:spPr>
              <a:xfrm>
                <a:off x="838200" y="4677489"/>
                <a:ext cx="1219200" cy="1219200"/>
              </a:xfrm>
              <a:prstGeom prst="rect">
                <a:avLst/>
              </a:prstGeom>
            </p:spPr>
          </p:pic>
          <p:pic>
            <p:nvPicPr>
              <p:cNvPr id="37" name="Picture 36">
                <a:extLst>
                  <a:ext uri="{FF2B5EF4-FFF2-40B4-BE49-F238E27FC236}">
                    <a16:creationId xmlns:a16="http://schemas.microsoft.com/office/drawing/2014/main" id="{F03AD54E-C5BF-4740-8699-29E40A0AA749}"/>
                  </a:ext>
                </a:extLst>
              </p:cNvPr>
              <p:cNvPicPr>
                <a:picLocks noChangeAspect="1"/>
              </p:cNvPicPr>
              <p:nvPr/>
            </p:nvPicPr>
            <p:blipFill>
              <a:blip r:embed="rId4"/>
              <a:stretch>
                <a:fillRect/>
              </a:stretch>
            </p:blipFill>
            <p:spPr>
              <a:xfrm>
                <a:off x="3121572" y="4672234"/>
                <a:ext cx="1219200" cy="1219200"/>
              </a:xfrm>
              <a:prstGeom prst="rect">
                <a:avLst/>
              </a:prstGeom>
            </p:spPr>
          </p:pic>
          <p:pic>
            <p:nvPicPr>
              <p:cNvPr id="38" name="Picture 37">
                <a:extLst>
                  <a:ext uri="{FF2B5EF4-FFF2-40B4-BE49-F238E27FC236}">
                    <a16:creationId xmlns:a16="http://schemas.microsoft.com/office/drawing/2014/main" id="{5C4C0F9F-95BA-483E-A0EF-8B990979FB87}"/>
                  </a:ext>
                </a:extLst>
              </p:cNvPr>
              <p:cNvPicPr>
                <a:picLocks noChangeAspect="1"/>
              </p:cNvPicPr>
              <p:nvPr/>
            </p:nvPicPr>
            <p:blipFill>
              <a:blip r:embed="rId4"/>
              <a:stretch>
                <a:fillRect/>
              </a:stretch>
            </p:blipFill>
            <p:spPr>
              <a:xfrm>
                <a:off x="5410200" y="4672234"/>
                <a:ext cx="1219200" cy="1219200"/>
              </a:xfrm>
              <a:prstGeom prst="rect">
                <a:avLst/>
              </a:prstGeom>
            </p:spPr>
          </p:pic>
          <p:pic>
            <p:nvPicPr>
              <p:cNvPr id="39" name="Picture 38">
                <a:extLst>
                  <a:ext uri="{FF2B5EF4-FFF2-40B4-BE49-F238E27FC236}">
                    <a16:creationId xmlns:a16="http://schemas.microsoft.com/office/drawing/2014/main" id="{FAF3E56A-D4FA-43A8-AA97-F06A0FF74AC5}"/>
                  </a:ext>
                </a:extLst>
              </p:cNvPr>
              <p:cNvPicPr>
                <a:picLocks noChangeAspect="1"/>
              </p:cNvPicPr>
              <p:nvPr/>
            </p:nvPicPr>
            <p:blipFill>
              <a:blip r:embed="rId4"/>
              <a:stretch>
                <a:fillRect/>
              </a:stretch>
            </p:blipFill>
            <p:spPr>
              <a:xfrm>
                <a:off x="7698828" y="4672234"/>
                <a:ext cx="1219200" cy="1219200"/>
              </a:xfrm>
              <a:prstGeom prst="rect">
                <a:avLst/>
              </a:prstGeom>
            </p:spPr>
          </p:pic>
        </p:grpSp>
        <p:cxnSp>
          <p:nvCxnSpPr>
            <p:cNvPr id="40" name="Straight Arrow Connector 39">
              <a:extLst>
                <a:ext uri="{FF2B5EF4-FFF2-40B4-BE49-F238E27FC236}">
                  <a16:creationId xmlns:a16="http://schemas.microsoft.com/office/drawing/2014/main" id="{3C848298-646A-4993-9D22-68465E2847D3}"/>
                </a:ext>
              </a:extLst>
            </p:cNvPr>
            <p:cNvCxnSpPr>
              <a:stCxn id="41" idx="2"/>
            </p:cNvCxnSpPr>
            <p:nvPr/>
          </p:nvCxnSpPr>
          <p:spPr bwMode="auto">
            <a:xfrm>
              <a:off x="4169778" y="4527887"/>
              <a:ext cx="3153442" cy="685800"/>
            </a:xfrm>
            <a:prstGeom prst="straightConnector1">
              <a:avLst/>
            </a:prstGeom>
            <a:solidFill>
              <a:schemeClr val="accent1"/>
            </a:solidFill>
            <a:ln w="9525" cap="flat" cmpd="sng" algn="ctr">
              <a:solidFill>
                <a:schemeClr val="tx1"/>
              </a:solidFill>
              <a:prstDash val="solid"/>
              <a:round/>
              <a:headEnd type="none" w="lg" len="lg"/>
              <a:tailEnd type="triangle" w="lg" len="lg"/>
            </a:ln>
            <a:effectLst/>
          </p:spPr>
        </p:cxnSp>
        <p:sp>
          <p:nvSpPr>
            <p:cNvPr id="41" name="TextBox 40">
              <a:extLst>
                <a:ext uri="{FF2B5EF4-FFF2-40B4-BE49-F238E27FC236}">
                  <a16:creationId xmlns:a16="http://schemas.microsoft.com/office/drawing/2014/main" id="{95DD1240-B96A-45ED-A657-B992574162FD}"/>
                </a:ext>
              </a:extLst>
            </p:cNvPr>
            <p:cNvSpPr txBox="1"/>
            <p:nvPr/>
          </p:nvSpPr>
          <p:spPr>
            <a:xfrm>
              <a:off x="2692735" y="4004667"/>
              <a:ext cx="2954085" cy="523220"/>
            </a:xfrm>
            <a:prstGeom prst="rect">
              <a:avLst/>
            </a:prstGeom>
            <a:solidFill>
              <a:schemeClr val="bg1">
                <a:lumMod val="75000"/>
              </a:schemeClr>
            </a:solidFill>
            <a:ln>
              <a:solidFill>
                <a:schemeClr val="tx1"/>
              </a:solidFill>
            </a:ln>
          </p:spPr>
          <p:txBody>
            <a:bodyPr wrap="square" rtlCol="0">
              <a:spAutoFit/>
            </a:bodyPr>
            <a:lstStyle/>
            <a:p>
              <a:pPr algn="ctr"/>
              <a:r>
                <a:rPr lang="en-US" sz="2800" dirty="0">
                  <a:latin typeface="+mn-lt"/>
                </a:rPr>
                <a:t>Scheduler logic</a:t>
              </a:r>
            </a:p>
          </p:txBody>
        </p:sp>
        <p:cxnSp>
          <p:nvCxnSpPr>
            <p:cNvPr id="42" name="Straight Arrow Connector 41">
              <a:extLst>
                <a:ext uri="{FF2B5EF4-FFF2-40B4-BE49-F238E27FC236}">
                  <a16:creationId xmlns:a16="http://schemas.microsoft.com/office/drawing/2014/main" id="{C5E1B76F-5D75-429A-9A21-08067488F1AB}"/>
                </a:ext>
              </a:extLst>
            </p:cNvPr>
            <p:cNvCxnSpPr/>
            <p:nvPr/>
          </p:nvCxnSpPr>
          <p:spPr bwMode="auto">
            <a:xfrm flipH="1">
              <a:off x="998620" y="4527887"/>
              <a:ext cx="3171157" cy="685800"/>
            </a:xfrm>
            <a:prstGeom prst="straightConnector1">
              <a:avLst/>
            </a:prstGeom>
            <a:solidFill>
              <a:schemeClr val="accent1"/>
            </a:solidFill>
            <a:ln w="9525" cap="flat" cmpd="sng" algn="ctr">
              <a:solidFill>
                <a:schemeClr val="tx1"/>
              </a:solidFill>
              <a:prstDash val="solid"/>
              <a:round/>
              <a:headEnd type="none" w="lg" len="lg"/>
              <a:tailEnd type="triangle" w="lg" len="lg"/>
            </a:ln>
            <a:effectLst/>
          </p:spPr>
        </p:cxnSp>
        <p:cxnSp>
          <p:nvCxnSpPr>
            <p:cNvPr id="43" name="Straight Arrow Connector 42">
              <a:extLst>
                <a:ext uri="{FF2B5EF4-FFF2-40B4-BE49-F238E27FC236}">
                  <a16:creationId xmlns:a16="http://schemas.microsoft.com/office/drawing/2014/main" id="{20085974-FA51-43FC-A9B7-4EE5C828620C}"/>
                </a:ext>
              </a:extLst>
            </p:cNvPr>
            <p:cNvCxnSpPr>
              <a:stCxn id="41" idx="2"/>
            </p:cNvCxnSpPr>
            <p:nvPr/>
          </p:nvCxnSpPr>
          <p:spPr bwMode="auto">
            <a:xfrm>
              <a:off x="4169778" y="4527887"/>
              <a:ext cx="1096042" cy="685800"/>
            </a:xfrm>
            <a:prstGeom prst="straightConnector1">
              <a:avLst/>
            </a:prstGeom>
            <a:solidFill>
              <a:schemeClr val="accent1"/>
            </a:solidFill>
            <a:ln w="9525" cap="flat" cmpd="sng" algn="ctr">
              <a:solidFill>
                <a:schemeClr val="tx1"/>
              </a:solidFill>
              <a:prstDash val="solid"/>
              <a:round/>
              <a:headEnd type="none" w="lg" len="lg"/>
              <a:tailEnd type="triangle" w="lg" len="lg"/>
            </a:ln>
            <a:effectLst/>
          </p:spPr>
        </p:cxnSp>
        <p:cxnSp>
          <p:nvCxnSpPr>
            <p:cNvPr id="44" name="Straight Arrow Connector 43">
              <a:extLst>
                <a:ext uri="{FF2B5EF4-FFF2-40B4-BE49-F238E27FC236}">
                  <a16:creationId xmlns:a16="http://schemas.microsoft.com/office/drawing/2014/main" id="{6409A2A5-70BC-4CEA-95B3-9C3C9AD762A2}"/>
                </a:ext>
              </a:extLst>
            </p:cNvPr>
            <p:cNvCxnSpPr>
              <a:stCxn id="41" idx="2"/>
            </p:cNvCxnSpPr>
            <p:nvPr/>
          </p:nvCxnSpPr>
          <p:spPr bwMode="auto">
            <a:xfrm flipH="1">
              <a:off x="3052078" y="4527887"/>
              <a:ext cx="1117700" cy="685800"/>
            </a:xfrm>
            <a:prstGeom prst="straightConnector1">
              <a:avLst/>
            </a:prstGeom>
            <a:solidFill>
              <a:schemeClr val="accent1"/>
            </a:solidFill>
            <a:ln w="9525" cap="flat" cmpd="sng" algn="ctr">
              <a:solidFill>
                <a:schemeClr val="tx1"/>
              </a:solidFill>
              <a:prstDash val="solid"/>
              <a:round/>
              <a:headEnd type="none" w="lg" len="lg"/>
              <a:tailEnd type="triangle" w="lg" len="lg"/>
            </a:ln>
            <a:effectLst/>
          </p:spPr>
        </p:cxnSp>
      </p:grpSp>
      <p:sp>
        <p:nvSpPr>
          <p:cNvPr id="45" name="Content Placeholder 2">
            <a:extLst>
              <a:ext uri="{FF2B5EF4-FFF2-40B4-BE49-F238E27FC236}">
                <a16:creationId xmlns:a16="http://schemas.microsoft.com/office/drawing/2014/main" id="{1EDC79C4-B1CA-410C-9F87-494DC3B0BE4B}"/>
              </a:ext>
            </a:extLst>
          </p:cNvPr>
          <p:cNvSpPr>
            <a:spLocks noGrp="1"/>
          </p:cNvSpPr>
          <p:nvPr>
            <p:ph idx="1"/>
          </p:nvPr>
        </p:nvSpPr>
        <p:spPr>
          <a:xfrm>
            <a:off x="7437520" y="735433"/>
            <a:ext cx="4736765" cy="4948154"/>
          </a:xfrm>
          <a:ln>
            <a:noFill/>
          </a:ln>
        </p:spPr>
        <p:txBody>
          <a:bodyPr>
            <a:normAutofit/>
          </a:bodyPr>
          <a:lstStyle/>
          <a:p>
            <a:pPr marL="0" indent="0">
              <a:buNone/>
            </a:pPr>
            <a:r>
              <a:rPr lang="en-US" sz="2700" b="1" u="sng" dirty="0">
                <a:latin typeface="Segoe UI" panose="020B0502040204020203" pitchFamily="34" charset="0"/>
                <a:cs typeface="Segoe UI" panose="020B0502040204020203" pitchFamily="34" charset="0"/>
              </a:rPr>
              <a:t>Linux scheduler (circa v2.4)</a:t>
            </a:r>
          </a:p>
          <a:p>
            <a:r>
              <a:rPr lang="en-US" dirty="0"/>
              <a:t>The </a:t>
            </a:r>
            <a:r>
              <a:rPr lang="en-US" dirty="0" err="1"/>
              <a:t>runqueue</a:t>
            </a:r>
            <a:r>
              <a:rPr lang="en-US" dirty="0"/>
              <a:t> wasn’t sorted!</a:t>
            </a:r>
          </a:p>
          <a:p>
            <a:pPr lvl="1"/>
            <a:r>
              <a:rPr lang="en-US" dirty="0"/>
              <a:t>Newly-runnable processes added to the end: </a:t>
            </a:r>
            <a:r>
              <a:rPr lang="en-US" b="1" dirty="0"/>
              <a:t>O(1)</a:t>
            </a:r>
          </a:p>
          <a:p>
            <a:pPr lvl="1"/>
            <a:r>
              <a:rPr lang="en-US" dirty="0"/>
              <a:t>Finding the best process to run required linear scan: </a:t>
            </a:r>
            <a:r>
              <a:rPr lang="en-US" b="1" dirty="0"/>
              <a:t>O(n)</a:t>
            </a:r>
          </a:p>
          <a:p>
            <a:r>
              <a:rPr lang="en-US" b="1" dirty="0"/>
              <a:t>O(n)</a:t>
            </a:r>
            <a:r>
              <a:rPr lang="en-US" dirty="0"/>
              <a:t> scheduling was </a:t>
            </a:r>
            <a:r>
              <a:rPr lang="en-US" dirty="0" err="1"/>
              <a:t>kinda</a:t>
            </a:r>
            <a:r>
              <a:rPr lang="en-US" dirty="0"/>
              <a:t> tolerable on a single-core machine, but generated a lot of lock contention on multi-core machines</a:t>
            </a:r>
          </a:p>
        </p:txBody>
      </p:sp>
    </p:spTree>
    <p:extLst>
      <p:ext uri="{BB962C8B-B14F-4D97-AF65-F5344CB8AC3E}">
        <p14:creationId xmlns:p14="http://schemas.microsoft.com/office/powerpoint/2010/main" val="2581462328"/>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Straight Connector 132">
            <a:extLst>
              <a:ext uri="{FF2B5EF4-FFF2-40B4-BE49-F238E27FC236}">
                <a16:creationId xmlns:a16="http://schemas.microsoft.com/office/drawing/2014/main" id="{79D58A64-0B1E-4BD6-B2BD-153EBFE82087}"/>
              </a:ext>
            </a:extLst>
          </p:cNvPr>
          <p:cNvCxnSpPr>
            <a:cxnSpLocks/>
          </p:cNvCxnSpPr>
          <p:nvPr/>
        </p:nvCxnSpPr>
        <p:spPr>
          <a:xfrm>
            <a:off x="11565438" y="3729913"/>
            <a:ext cx="1" cy="4582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4346E8F-780E-4331-9DF3-7FBA7B539B3B}"/>
              </a:ext>
            </a:extLst>
          </p:cNvPr>
          <p:cNvCxnSpPr>
            <a:cxnSpLocks/>
          </p:cNvCxnSpPr>
          <p:nvPr/>
        </p:nvCxnSpPr>
        <p:spPr>
          <a:xfrm flipH="1">
            <a:off x="9555066" y="3372693"/>
            <a:ext cx="290474" cy="3892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751EB338-2F81-41D4-BD86-9CC980852176}"/>
              </a:ext>
            </a:extLst>
          </p:cNvPr>
          <p:cNvPicPr>
            <a:picLocks noChangeAspect="1"/>
          </p:cNvPicPr>
          <p:nvPr/>
        </p:nvPicPr>
        <p:blipFill>
          <a:blip r:embed="rId3"/>
          <a:stretch>
            <a:fillRect/>
          </a:stretch>
        </p:blipFill>
        <p:spPr>
          <a:xfrm>
            <a:off x="1152065" y="2076604"/>
            <a:ext cx="651197" cy="651197"/>
          </a:xfrm>
          <a:prstGeom prst="rect">
            <a:avLst/>
          </a:prstGeom>
        </p:spPr>
      </p:pic>
      <p:grpSp>
        <p:nvGrpSpPr>
          <p:cNvPr id="77" name="Group 76">
            <a:extLst>
              <a:ext uri="{FF2B5EF4-FFF2-40B4-BE49-F238E27FC236}">
                <a16:creationId xmlns:a16="http://schemas.microsoft.com/office/drawing/2014/main" id="{68B13E57-6E2D-4596-9965-411F4AA3B284}"/>
              </a:ext>
            </a:extLst>
          </p:cNvPr>
          <p:cNvGrpSpPr/>
          <p:nvPr/>
        </p:nvGrpSpPr>
        <p:grpSpPr>
          <a:xfrm>
            <a:off x="9742413" y="4568853"/>
            <a:ext cx="1894258" cy="2265179"/>
            <a:chOff x="9297913" y="4314853"/>
            <a:chExt cx="1894258" cy="2265179"/>
          </a:xfrm>
        </p:grpSpPr>
        <p:pic>
          <p:nvPicPr>
            <p:cNvPr id="39" name="Picture 38">
              <a:extLst>
                <a:ext uri="{FF2B5EF4-FFF2-40B4-BE49-F238E27FC236}">
                  <a16:creationId xmlns:a16="http://schemas.microsoft.com/office/drawing/2014/main" id="{FAF3E56A-D4FA-43A8-AA97-F06A0FF74AC5}"/>
                </a:ext>
              </a:extLst>
            </p:cNvPr>
            <p:cNvPicPr>
              <a:picLocks noChangeAspect="1"/>
            </p:cNvPicPr>
            <p:nvPr/>
          </p:nvPicPr>
          <p:blipFill>
            <a:blip r:embed="rId4"/>
            <a:stretch>
              <a:fillRect/>
            </a:stretch>
          </p:blipFill>
          <p:spPr>
            <a:xfrm>
              <a:off x="9635442" y="5360832"/>
              <a:ext cx="1219200" cy="1219200"/>
            </a:xfrm>
            <a:prstGeom prst="rect">
              <a:avLst/>
            </a:prstGeom>
          </p:spPr>
        </p:pic>
        <p:sp>
          <p:nvSpPr>
            <p:cNvPr id="58" name="TextBox 57">
              <a:extLst>
                <a:ext uri="{FF2B5EF4-FFF2-40B4-BE49-F238E27FC236}">
                  <a16:creationId xmlns:a16="http://schemas.microsoft.com/office/drawing/2014/main" id="{F695ABC0-7392-4434-960C-0A899D0389B6}"/>
                </a:ext>
              </a:extLst>
            </p:cNvPr>
            <p:cNvSpPr txBox="1"/>
            <p:nvPr/>
          </p:nvSpPr>
          <p:spPr>
            <a:xfrm>
              <a:off x="9297913" y="4314853"/>
              <a:ext cx="1894258" cy="954107"/>
            </a:xfrm>
            <a:prstGeom prst="rect">
              <a:avLst/>
            </a:prstGeom>
            <a:solidFill>
              <a:schemeClr val="bg1">
                <a:lumMod val="75000"/>
              </a:schemeClr>
            </a:solidFill>
            <a:ln>
              <a:solidFill>
                <a:schemeClr val="tx1"/>
              </a:solidFill>
            </a:ln>
          </p:spPr>
          <p:txBody>
            <a:bodyPr wrap="square" rtlCol="0">
              <a:spAutoFit/>
            </a:bodyPr>
            <a:lstStyle/>
            <a:p>
              <a:pPr algn="ctr"/>
              <a:r>
                <a:rPr lang="en-US" sz="2800" b="1" dirty="0">
                  <a:latin typeface="+mn-lt"/>
                </a:rPr>
                <a:t>Scheduler logic</a:t>
              </a:r>
            </a:p>
          </p:txBody>
        </p:sp>
      </p:grpSp>
      <p:pic>
        <p:nvPicPr>
          <p:cNvPr id="63" name="Picture 62">
            <a:extLst>
              <a:ext uri="{FF2B5EF4-FFF2-40B4-BE49-F238E27FC236}">
                <a16:creationId xmlns:a16="http://schemas.microsoft.com/office/drawing/2014/main" id="{7174884E-E089-4C70-838F-3C63FB5A276D}"/>
              </a:ext>
            </a:extLst>
          </p:cNvPr>
          <p:cNvPicPr>
            <a:picLocks noChangeAspect="1"/>
          </p:cNvPicPr>
          <p:nvPr/>
        </p:nvPicPr>
        <p:blipFill>
          <a:blip r:embed="rId3"/>
          <a:stretch>
            <a:fillRect/>
          </a:stretch>
        </p:blipFill>
        <p:spPr>
          <a:xfrm>
            <a:off x="4205330" y="2076604"/>
            <a:ext cx="651197" cy="651197"/>
          </a:xfrm>
          <a:prstGeom prst="rect">
            <a:avLst/>
          </a:prstGeom>
        </p:spPr>
      </p:pic>
      <p:pic>
        <p:nvPicPr>
          <p:cNvPr id="64" name="Picture 63">
            <a:extLst>
              <a:ext uri="{FF2B5EF4-FFF2-40B4-BE49-F238E27FC236}">
                <a16:creationId xmlns:a16="http://schemas.microsoft.com/office/drawing/2014/main" id="{8593C0B6-1637-4D3E-B2AD-B5173F7F4E9C}"/>
              </a:ext>
            </a:extLst>
          </p:cNvPr>
          <p:cNvPicPr>
            <a:picLocks noChangeAspect="1"/>
          </p:cNvPicPr>
          <p:nvPr/>
        </p:nvPicPr>
        <p:blipFill>
          <a:blip r:embed="rId3"/>
          <a:stretch>
            <a:fillRect/>
          </a:stretch>
        </p:blipFill>
        <p:spPr>
          <a:xfrm>
            <a:off x="7282311" y="2076605"/>
            <a:ext cx="651197" cy="651197"/>
          </a:xfrm>
          <a:prstGeom prst="rect">
            <a:avLst/>
          </a:prstGeom>
        </p:spPr>
      </p:pic>
      <p:pic>
        <p:nvPicPr>
          <p:cNvPr id="65" name="Picture 64">
            <a:extLst>
              <a:ext uri="{FF2B5EF4-FFF2-40B4-BE49-F238E27FC236}">
                <a16:creationId xmlns:a16="http://schemas.microsoft.com/office/drawing/2014/main" id="{2E8968B8-EC47-497E-B791-970D4068176E}"/>
              </a:ext>
            </a:extLst>
          </p:cNvPr>
          <p:cNvPicPr>
            <a:picLocks noChangeAspect="1"/>
          </p:cNvPicPr>
          <p:nvPr/>
        </p:nvPicPr>
        <p:blipFill>
          <a:blip r:embed="rId3"/>
          <a:stretch>
            <a:fillRect/>
          </a:stretch>
        </p:blipFill>
        <p:spPr>
          <a:xfrm>
            <a:off x="10359292" y="2076605"/>
            <a:ext cx="651197" cy="651197"/>
          </a:xfrm>
          <a:prstGeom prst="rect">
            <a:avLst/>
          </a:prstGeom>
        </p:spPr>
      </p:pic>
      <p:grpSp>
        <p:nvGrpSpPr>
          <p:cNvPr id="66" name="Group 65">
            <a:extLst>
              <a:ext uri="{FF2B5EF4-FFF2-40B4-BE49-F238E27FC236}">
                <a16:creationId xmlns:a16="http://schemas.microsoft.com/office/drawing/2014/main" id="{1B34B63D-7876-4249-A1BE-6393ADAEFFD5}"/>
              </a:ext>
            </a:extLst>
          </p:cNvPr>
          <p:cNvGrpSpPr>
            <a:grpSpLocks noChangeAspect="1"/>
          </p:cNvGrpSpPr>
          <p:nvPr/>
        </p:nvGrpSpPr>
        <p:grpSpPr>
          <a:xfrm>
            <a:off x="414833" y="2782494"/>
            <a:ext cx="2086309" cy="1192851"/>
            <a:chOff x="1086017" y="287057"/>
            <a:chExt cx="3993518" cy="2283302"/>
          </a:xfrm>
        </p:grpSpPr>
        <p:sp>
          <p:nvSpPr>
            <p:cNvPr id="67" name="Oval 66">
              <a:extLst>
                <a:ext uri="{FF2B5EF4-FFF2-40B4-BE49-F238E27FC236}">
                  <a16:creationId xmlns:a16="http://schemas.microsoft.com/office/drawing/2014/main" id="{75EDE07B-951C-4F0B-B8BF-0A16EDE336B2}"/>
                </a:ext>
              </a:extLst>
            </p:cNvPr>
            <p:cNvSpPr/>
            <p:nvPr/>
          </p:nvSpPr>
          <p:spPr>
            <a:xfrm>
              <a:off x="2372756" y="28705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68" name="Oval 67">
              <a:extLst>
                <a:ext uri="{FF2B5EF4-FFF2-40B4-BE49-F238E27FC236}">
                  <a16:creationId xmlns:a16="http://schemas.microsoft.com/office/drawing/2014/main" id="{2676565C-1E11-4B4D-BF3E-466EA9986456}"/>
                </a:ext>
              </a:extLst>
            </p:cNvPr>
            <p:cNvSpPr/>
            <p:nvPr/>
          </p:nvSpPr>
          <p:spPr>
            <a:xfrm>
              <a:off x="1783560" y="1745945"/>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69" name="Straight Connector 68">
              <a:extLst>
                <a:ext uri="{FF2B5EF4-FFF2-40B4-BE49-F238E27FC236}">
                  <a16:creationId xmlns:a16="http://schemas.microsoft.com/office/drawing/2014/main" id="{934C33D9-F41D-426B-8321-48A00BF67067}"/>
                </a:ext>
              </a:extLst>
            </p:cNvPr>
            <p:cNvCxnSpPr>
              <a:cxnSpLocks/>
            </p:cNvCxnSpPr>
            <p:nvPr/>
          </p:nvCxnSpPr>
          <p:spPr>
            <a:xfrm>
              <a:off x="3014642" y="699264"/>
              <a:ext cx="804231" cy="566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FE5A1F1-4D0F-4AED-9B03-794C2E76E085}"/>
                </a:ext>
              </a:extLst>
            </p:cNvPr>
            <p:cNvCxnSpPr>
              <a:cxnSpLocks/>
            </p:cNvCxnSpPr>
            <p:nvPr/>
          </p:nvCxnSpPr>
          <p:spPr>
            <a:xfrm>
              <a:off x="3981442" y="1480676"/>
              <a:ext cx="521440" cy="537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0026129D-B3BE-4536-BAB8-61CE49654946}"/>
                </a:ext>
              </a:extLst>
            </p:cNvPr>
            <p:cNvSpPr/>
            <p:nvPr/>
          </p:nvSpPr>
          <p:spPr>
            <a:xfrm>
              <a:off x="3437819" y="90303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72" name="Straight Connector 71">
              <a:extLst>
                <a:ext uri="{FF2B5EF4-FFF2-40B4-BE49-F238E27FC236}">
                  <a16:creationId xmlns:a16="http://schemas.microsoft.com/office/drawing/2014/main" id="{2B74E85D-F22C-4C21-9445-7FB567DCC094}"/>
                </a:ext>
              </a:extLst>
            </p:cNvPr>
            <p:cNvCxnSpPr>
              <a:cxnSpLocks/>
            </p:cNvCxnSpPr>
            <p:nvPr/>
          </p:nvCxnSpPr>
          <p:spPr>
            <a:xfrm flipV="1">
              <a:off x="1585032" y="611913"/>
              <a:ext cx="1088964" cy="6312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ACDC1A2-88C7-4C06-B681-27FA2636A686}"/>
                </a:ext>
              </a:extLst>
            </p:cNvPr>
            <p:cNvCxnSpPr>
              <a:cxnSpLocks/>
            </p:cNvCxnSpPr>
            <p:nvPr/>
          </p:nvCxnSpPr>
          <p:spPr>
            <a:xfrm flipH="1" flipV="1">
              <a:off x="1572724" y="1416790"/>
              <a:ext cx="521440" cy="5533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28A648ED-1B7E-4C21-9D31-22D2C449D024}"/>
                </a:ext>
              </a:extLst>
            </p:cNvPr>
            <p:cNvSpPr/>
            <p:nvPr/>
          </p:nvSpPr>
          <p:spPr>
            <a:xfrm>
              <a:off x="1086017" y="903037"/>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75" name="Oval 74">
              <a:extLst>
                <a:ext uri="{FF2B5EF4-FFF2-40B4-BE49-F238E27FC236}">
                  <a16:creationId xmlns:a16="http://schemas.microsoft.com/office/drawing/2014/main" id="{65E4D862-7491-40E3-BC5A-060D4E71BC5E}"/>
                </a:ext>
              </a:extLst>
            </p:cNvPr>
            <p:cNvSpPr/>
            <p:nvPr/>
          </p:nvSpPr>
          <p:spPr>
            <a:xfrm>
              <a:off x="4261388" y="1735845"/>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grpSp>
      <p:grpSp>
        <p:nvGrpSpPr>
          <p:cNvPr id="78" name="Group 77">
            <a:extLst>
              <a:ext uri="{FF2B5EF4-FFF2-40B4-BE49-F238E27FC236}">
                <a16:creationId xmlns:a16="http://schemas.microsoft.com/office/drawing/2014/main" id="{C8705FA6-109D-46B8-A031-DB2FECB3AE34}"/>
              </a:ext>
            </a:extLst>
          </p:cNvPr>
          <p:cNvGrpSpPr/>
          <p:nvPr/>
        </p:nvGrpSpPr>
        <p:grpSpPr>
          <a:xfrm>
            <a:off x="6665432" y="4568853"/>
            <a:ext cx="1894258" cy="2265179"/>
            <a:chOff x="9297913" y="4314853"/>
            <a:chExt cx="1894258" cy="2265179"/>
          </a:xfrm>
        </p:grpSpPr>
        <p:pic>
          <p:nvPicPr>
            <p:cNvPr id="79" name="Picture 78">
              <a:extLst>
                <a:ext uri="{FF2B5EF4-FFF2-40B4-BE49-F238E27FC236}">
                  <a16:creationId xmlns:a16="http://schemas.microsoft.com/office/drawing/2014/main" id="{FD04AA9F-2645-4E6C-820D-779847B7A703}"/>
                </a:ext>
              </a:extLst>
            </p:cNvPr>
            <p:cNvPicPr>
              <a:picLocks noChangeAspect="1"/>
            </p:cNvPicPr>
            <p:nvPr/>
          </p:nvPicPr>
          <p:blipFill>
            <a:blip r:embed="rId4"/>
            <a:stretch>
              <a:fillRect/>
            </a:stretch>
          </p:blipFill>
          <p:spPr>
            <a:xfrm>
              <a:off x="9635442" y="5360832"/>
              <a:ext cx="1219200" cy="1219200"/>
            </a:xfrm>
            <a:prstGeom prst="rect">
              <a:avLst/>
            </a:prstGeom>
          </p:spPr>
        </p:pic>
        <p:sp>
          <p:nvSpPr>
            <p:cNvPr id="80" name="TextBox 79">
              <a:extLst>
                <a:ext uri="{FF2B5EF4-FFF2-40B4-BE49-F238E27FC236}">
                  <a16:creationId xmlns:a16="http://schemas.microsoft.com/office/drawing/2014/main" id="{7193B6DC-04F4-4CB7-A221-D46E26E60F82}"/>
                </a:ext>
              </a:extLst>
            </p:cNvPr>
            <p:cNvSpPr txBox="1"/>
            <p:nvPr/>
          </p:nvSpPr>
          <p:spPr>
            <a:xfrm>
              <a:off x="9297913" y="4314853"/>
              <a:ext cx="1894258" cy="954107"/>
            </a:xfrm>
            <a:prstGeom prst="rect">
              <a:avLst/>
            </a:prstGeom>
            <a:solidFill>
              <a:schemeClr val="bg1">
                <a:lumMod val="75000"/>
              </a:schemeClr>
            </a:solidFill>
            <a:ln>
              <a:solidFill>
                <a:schemeClr val="tx1"/>
              </a:solidFill>
            </a:ln>
          </p:spPr>
          <p:txBody>
            <a:bodyPr wrap="square" rtlCol="0">
              <a:spAutoFit/>
            </a:bodyPr>
            <a:lstStyle/>
            <a:p>
              <a:pPr algn="ctr"/>
              <a:r>
                <a:rPr lang="en-US" sz="2800" b="1" dirty="0">
                  <a:latin typeface="+mn-lt"/>
                </a:rPr>
                <a:t>Scheduler logic</a:t>
              </a:r>
            </a:p>
          </p:txBody>
        </p:sp>
      </p:grpSp>
      <p:grpSp>
        <p:nvGrpSpPr>
          <p:cNvPr id="81" name="Group 80">
            <a:extLst>
              <a:ext uri="{FF2B5EF4-FFF2-40B4-BE49-F238E27FC236}">
                <a16:creationId xmlns:a16="http://schemas.microsoft.com/office/drawing/2014/main" id="{07E62AA7-4006-435D-90FF-AFABEC4C7476}"/>
              </a:ext>
            </a:extLst>
          </p:cNvPr>
          <p:cNvGrpSpPr/>
          <p:nvPr/>
        </p:nvGrpSpPr>
        <p:grpSpPr>
          <a:xfrm>
            <a:off x="3588451" y="4568853"/>
            <a:ext cx="1894258" cy="2265179"/>
            <a:chOff x="9297913" y="4314853"/>
            <a:chExt cx="1894258" cy="2265179"/>
          </a:xfrm>
        </p:grpSpPr>
        <p:pic>
          <p:nvPicPr>
            <p:cNvPr id="82" name="Picture 81">
              <a:extLst>
                <a:ext uri="{FF2B5EF4-FFF2-40B4-BE49-F238E27FC236}">
                  <a16:creationId xmlns:a16="http://schemas.microsoft.com/office/drawing/2014/main" id="{314A5244-A1F8-4CE4-801A-F4180992CAD0}"/>
                </a:ext>
              </a:extLst>
            </p:cNvPr>
            <p:cNvPicPr>
              <a:picLocks noChangeAspect="1"/>
            </p:cNvPicPr>
            <p:nvPr/>
          </p:nvPicPr>
          <p:blipFill>
            <a:blip r:embed="rId4"/>
            <a:stretch>
              <a:fillRect/>
            </a:stretch>
          </p:blipFill>
          <p:spPr>
            <a:xfrm>
              <a:off x="9635442" y="5360832"/>
              <a:ext cx="1219200" cy="1219200"/>
            </a:xfrm>
            <a:prstGeom prst="rect">
              <a:avLst/>
            </a:prstGeom>
          </p:spPr>
        </p:pic>
        <p:sp>
          <p:nvSpPr>
            <p:cNvPr id="83" name="TextBox 82">
              <a:extLst>
                <a:ext uri="{FF2B5EF4-FFF2-40B4-BE49-F238E27FC236}">
                  <a16:creationId xmlns:a16="http://schemas.microsoft.com/office/drawing/2014/main" id="{250837AE-BB8C-402D-970A-DA2E48657C17}"/>
                </a:ext>
              </a:extLst>
            </p:cNvPr>
            <p:cNvSpPr txBox="1"/>
            <p:nvPr/>
          </p:nvSpPr>
          <p:spPr>
            <a:xfrm>
              <a:off x="9297913" y="4314853"/>
              <a:ext cx="1894258" cy="954107"/>
            </a:xfrm>
            <a:prstGeom prst="rect">
              <a:avLst/>
            </a:prstGeom>
            <a:solidFill>
              <a:schemeClr val="bg1">
                <a:lumMod val="75000"/>
              </a:schemeClr>
            </a:solidFill>
            <a:ln>
              <a:solidFill>
                <a:schemeClr val="tx1"/>
              </a:solidFill>
            </a:ln>
          </p:spPr>
          <p:txBody>
            <a:bodyPr wrap="square" rtlCol="0">
              <a:spAutoFit/>
            </a:bodyPr>
            <a:lstStyle/>
            <a:p>
              <a:pPr algn="ctr"/>
              <a:r>
                <a:rPr lang="en-US" sz="2800" b="1" dirty="0">
                  <a:latin typeface="+mn-lt"/>
                </a:rPr>
                <a:t>Scheduler logic</a:t>
              </a:r>
            </a:p>
          </p:txBody>
        </p:sp>
      </p:grpSp>
      <p:grpSp>
        <p:nvGrpSpPr>
          <p:cNvPr id="84" name="Group 83">
            <a:extLst>
              <a:ext uri="{FF2B5EF4-FFF2-40B4-BE49-F238E27FC236}">
                <a16:creationId xmlns:a16="http://schemas.microsoft.com/office/drawing/2014/main" id="{E102F737-64B4-49AF-85E7-7BA3374E5AFD}"/>
              </a:ext>
            </a:extLst>
          </p:cNvPr>
          <p:cNvGrpSpPr/>
          <p:nvPr/>
        </p:nvGrpSpPr>
        <p:grpSpPr>
          <a:xfrm>
            <a:off x="510859" y="4568853"/>
            <a:ext cx="1894258" cy="2265179"/>
            <a:chOff x="9297913" y="4314853"/>
            <a:chExt cx="1894258" cy="2265179"/>
          </a:xfrm>
        </p:grpSpPr>
        <p:pic>
          <p:nvPicPr>
            <p:cNvPr id="85" name="Picture 84">
              <a:extLst>
                <a:ext uri="{FF2B5EF4-FFF2-40B4-BE49-F238E27FC236}">
                  <a16:creationId xmlns:a16="http://schemas.microsoft.com/office/drawing/2014/main" id="{0104E0BE-8770-4708-BA62-924A27FC8F15}"/>
                </a:ext>
              </a:extLst>
            </p:cNvPr>
            <p:cNvPicPr>
              <a:picLocks noChangeAspect="1"/>
            </p:cNvPicPr>
            <p:nvPr/>
          </p:nvPicPr>
          <p:blipFill>
            <a:blip r:embed="rId4"/>
            <a:stretch>
              <a:fillRect/>
            </a:stretch>
          </p:blipFill>
          <p:spPr>
            <a:xfrm>
              <a:off x="9635442" y="5360832"/>
              <a:ext cx="1219200" cy="1219200"/>
            </a:xfrm>
            <a:prstGeom prst="rect">
              <a:avLst/>
            </a:prstGeom>
          </p:spPr>
        </p:pic>
        <p:sp>
          <p:nvSpPr>
            <p:cNvPr id="86" name="TextBox 85">
              <a:extLst>
                <a:ext uri="{FF2B5EF4-FFF2-40B4-BE49-F238E27FC236}">
                  <a16:creationId xmlns:a16="http://schemas.microsoft.com/office/drawing/2014/main" id="{15583642-0E46-422E-BCCA-9AE52B1CA231}"/>
                </a:ext>
              </a:extLst>
            </p:cNvPr>
            <p:cNvSpPr txBox="1"/>
            <p:nvPr/>
          </p:nvSpPr>
          <p:spPr>
            <a:xfrm>
              <a:off x="9297913" y="4314853"/>
              <a:ext cx="1894258" cy="954107"/>
            </a:xfrm>
            <a:prstGeom prst="rect">
              <a:avLst/>
            </a:prstGeom>
            <a:solidFill>
              <a:schemeClr val="bg1">
                <a:lumMod val="75000"/>
              </a:schemeClr>
            </a:solidFill>
            <a:ln>
              <a:solidFill>
                <a:schemeClr val="tx1"/>
              </a:solidFill>
            </a:ln>
          </p:spPr>
          <p:txBody>
            <a:bodyPr wrap="square" rtlCol="0">
              <a:spAutoFit/>
            </a:bodyPr>
            <a:lstStyle/>
            <a:p>
              <a:pPr algn="ctr"/>
              <a:r>
                <a:rPr lang="en-US" sz="2800" b="1" dirty="0">
                  <a:latin typeface="+mn-lt"/>
                </a:rPr>
                <a:t>Scheduler logic</a:t>
              </a:r>
            </a:p>
          </p:txBody>
        </p:sp>
      </p:grpSp>
      <p:grpSp>
        <p:nvGrpSpPr>
          <p:cNvPr id="102" name="Group 101">
            <a:extLst>
              <a:ext uri="{FF2B5EF4-FFF2-40B4-BE49-F238E27FC236}">
                <a16:creationId xmlns:a16="http://schemas.microsoft.com/office/drawing/2014/main" id="{5599AC1D-416B-4CFF-9687-120A53B50148}"/>
              </a:ext>
            </a:extLst>
          </p:cNvPr>
          <p:cNvGrpSpPr/>
          <p:nvPr/>
        </p:nvGrpSpPr>
        <p:grpSpPr>
          <a:xfrm>
            <a:off x="3492424" y="2782494"/>
            <a:ext cx="2086309" cy="1715416"/>
            <a:chOff x="3492424" y="1906194"/>
            <a:chExt cx="2086309" cy="1715416"/>
          </a:xfrm>
        </p:grpSpPr>
        <p:sp>
          <p:nvSpPr>
            <p:cNvPr id="88" name="Oval 87">
              <a:extLst>
                <a:ext uri="{FF2B5EF4-FFF2-40B4-BE49-F238E27FC236}">
                  <a16:creationId xmlns:a16="http://schemas.microsoft.com/office/drawing/2014/main" id="{20C6B908-8555-4C76-9CC7-37334F6C47C7}"/>
                </a:ext>
              </a:extLst>
            </p:cNvPr>
            <p:cNvSpPr/>
            <p:nvPr/>
          </p:nvSpPr>
          <p:spPr>
            <a:xfrm>
              <a:off x="4164647" y="1906194"/>
              <a:ext cx="427419" cy="4306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90" name="Straight Connector 89">
              <a:extLst>
                <a:ext uri="{FF2B5EF4-FFF2-40B4-BE49-F238E27FC236}">
                  <a16:creationId xmlns:a16="http://schemas.microsoft.com/office/drawing/2014/main" id="{A2ECD713-8968-44C1-9621-0A76051CA641}"/>
                </a:ext>
              </a:extLst>
            </p:cNvPr>
            <p:cNvCxnSpPr>
              <a:cxnSpLocks/>
            </p:cNvCxnSpPr>
            <p:nvPr/>
          </p:nvCxnSpPr>
          <p:spPr>
            <a:xfrm>
              <a:off x="4499984" y="2121541"/>
              <a:ext cx="420149" cy="296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24073E5-2B26-4BA6-BE66-6CCBA565756E}"/>
                </a:ext>
              </a:extLst>
            </p:cNvPr>
            <p:cNvCxnSpPr>
              <a:cxnSpLocks/>
            </p:cNvCxnSpPr>
            <p:nvPr/>
          </p:nvCxnSpPr>
          <p:spPr>
            <a:xfrm>
              <a:off x="5005063" y="2529769"/>
              <a:ext cx="272413" cy="2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BA60CE91-06D7-4ABA-BB2D-37941531433A}"/>
                </a:ext>
              </a:extLst>
            </p:cNvPr>
            <p:cNvSpPr/>
            <p:nvPr/>
          </p:nvSpPr>
          <p:spPr>
            <a:xfrm>
              <a:off x="4721061" y="2227997"/>
              <a:ext cx="427419" cy="4306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93" name="Straight Connector 92">
              <a:extLst>
                <a:ext uri="{FF2B5EF4-FFF2-40B4-BE49-F238E27FC236}">
                  <a16:creationId xmlns:a16="http://schemas.microsoft.com/office/drawing/2014/main" id="{759F23B2-63F4-43CE-B9E5-6CDAB729317B}"/>
                </a:ext>
              </a:extLst>
            </p:cNvPr>
            <p:cNvCxnSpPr>
              <a:cxnSpLocks/>
            </p:cNvCxnSpPr>
            <p:nvPr/>
          </p:nvCxnSpPr>
          <p:spPr>
            <a:xfrm flipV="1">
              <a:off x="3753121" y="2075906"/>
              <a:ext cx="568901" cy="3297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BD8060B-5902-4236-8A38-594F81DD6B2C}"/>
                </a:ext>
              </a:extLst>
            </p:cNvPr>
            <p:cNvCxnSpPr>
              <a:cxnSpLocks/>
            </p:cNvCxnSpPr>
            <p:nvPr/>
          </p:nvCxnSpPr>
          <p:spPr>
            <a:xfrm flipH="1" flipV="1">
              <a:off x="3746691" y="2496393"/>
              <a:ext cx="272413" cy="2890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8F85C3F6-1356-46F0-9590-63A492D1C6BC}"/>
                </a:ext>
              </a:extLst>
            </p:cNvPr>
            <p:cNvSpPr/>
            <p:nvPr/>
          </p:nvSpPr>
          <p:spPr>
            <a:xfrm>
              <a:off x="3492424" y="2227997"/>
              <a:ext cx="427419" cy="4306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96" name="Oval 95">
              <a:extLst>
                <a:ext uri="{FF2B5EF4-FFF2-40B4-BE49-F238E27FC236}">
                  <a16:creationId xmlns:a16="http://schemas.microsoft.com/office/drawing/2014/main" id="{5C9621AD-BD7D-4ADC-A5B2-CD9302FCDED4}"/>
                </a:ext>
              </a:extLst>
            </p:cNvPr>
            <p:cNvSpPr/>
            <p:nvPr/>
          </p:nvSpPr>
          <p:spPr>
            <a:xfrm>
              <a:off x="5151314" y="2663075"/>
              <a:ext cx="427419" cy="4306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97" name="Straight Connector 96">
              <a:extLst>
                <a:ext uri="{FF2B5EF4-FFF2-40B4-BE49-F238E27FC236}">
                  <a16:creationId xmlns:a16="http://schemas.microsoft.com/office/drawing/2014/main" id="{E74F11B0-DAEA-48CF-9DA0-C97BD05F6606}"/>
                </a:ext>
              </a:extLst>
            </p:cNvPr>
            <p:cNvCxnSpPr>
              <a:cxnSpLocks/>
            </p:cNvCxnSpPr>
            <p:nvPr/>
          </p:nvCxnSpPr>
          <p:spPr>
            <a:xfrm flipH="1">
              <a:off x="4526201" y="2535046"/>
              <a:ext cx="272413" cy="2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2983F933-8853-4EAD-813A-D86D63BDF9F6}"/>
                </a:ext>
              </a:extLst>
            </p:cNvPr>
            <p:cNvSpPr/>
            <p:nvPr/>
          </p:nvSpPr>
          <p:spPr>
            <a:xfrm flipH="1">
              <a:off x="4333836" y="2663075"/>
              <a:ext cx="427419" cy="4306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99" name="Straight Connector 98">
              <a:extLst>
                <a:ext uri="{FF2B5EF4-FFF2-40B4-BE49-F238E27FC236}">
                  <a16:creationId xmlns:a16="http://schemas.microsoft.com/office/drawing/2014/main" id="{F04FEDD0-1233-459B-8FA6-AD0491390356}"/>
                </a:ext>
              </a:extLst>
            </p:cNvPr>
            <p:cNvCxnSpPr>
              <a:cxnSpLocks/>
            </p:cNvCxnSpPr>
            <p:nvPr/>
          </p:nvCxnSpPr>
          <p:spPr>
            <a:xfrm>
              <a:off x="4074114" y="2885675"/>
              <a:ext cx="1" cy="4582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76F8B3AD-64C0-4F94-B4C9-42D22235D7FA}"/>
                </a:ext>
              </a:extLst>
            </p:cNvPr>
            <p:cNvSpPr/>
            <p:nvPr/>
          </p:nvSpPr>
          <p:spPr>
            <a:xfrm flipH="1">
              <a:off x="3862476" y="3190917"/>
              <a:ext cx="427419" cy="4306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89" name="Oval 88">
              <a:extLst>
                <a:ext uri="{FF2B5EF4-FFF2-40B4-BE49-F238E27FC236}">
                  <a16:creationId xmlns:a16="http://schemas.microsoft.com/office/drawing/2014/main" id="{7F765314-78D8-47DD-8195-9F5AED0E7A71}"/>
                </a:ext>
              </a:extLst>
            </p:cNvPr>
            <p:cNvSpPr/>
            <p:nvPr/>
          </p:nvSpPr>
          <p:spPr>
            <a:xfrm>
              <a:off x="3856837" y="2668352"/>
              <a:ext cx="427419" cy="4306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grpSp>
      <p:grpSp>
        <p:nvGrpSpPr>
          <p:cNvPr id="103" name="Group 102">
            <a:extLst>
              <a:ext uri="{FF2B5EF4-FFF2-40B4-BE49-F238E27FC236}">
                <a16:creationId xmlns:a16="http://schemas.microsoft.com/office/drawing/2014/main" id="{8475A147-164C-4B55-B9B3-D6F26198D2EB}"/>
              </a:ext>
            </a:extLst>
          </p:cNvPr>
          <p:cNvGrpSpPr/>
          <p:nvPr/>
        </p:nvGrpSpPr>
        <p:grpSpPr>
          <a:xfrm>
            <a:off x="9690858" y="2782494"/>
            <a:ext cx="2086309" cy="1715416"/>
            <a:chOff x="3492424" y="1906194"/>
            <a:chExt cx="2086309" cy="1715416"/>
          </a:xfrm>
        </p:grpSpPr>
        <p:sp>
          <p:nvSpPr>
            <p:cNvPr id="104" name="Oval 103">
              <a:extLst>
                <a:ext uri="{FF2B5EF4-FFF2-40B4-BE49-F238E27FC236}">
                  <a16:creationId xmlns:a16="http://schemas.microsoft.com/office/drawing/2014/main" id="{FB9F7773-A5B5-42B4-8F55-88BF76A6747E}"/>
                </a:ext>
              </a:extLst>
            </p:cNvPr>
            <p:cNvSpPr/>
            <p:nvPr/>
          </p:nvSpPr>
          <p:spPr>
            <a:xfrm>
              <a:off x="4164647" y="1906194"/>
              <a:ext cx="427419" cy="4306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05" name="Oval 104">
              <a:extLst>
                <a:ext uri="{FF2B5EF4-FFF2-40B4-BE49-F238E27FC236}">
                  <a16:creationId xmlns:a16="http://schemas.microsoft.com/office/drawing/2014/main" id="{DCDD82F8-E80F-4962-9966-B5D5152390D1}"/>
                </a:ext>
              </a:extLst>
            </p:cNvPr>
            <p:cNvSpPr/>
            <p:nvPr/>
          </p:nvSpPr>
          <p:spPr>
            <a:xfrm>
              <a:off x="3856837" y="2668352"/>
              <a:ext cx="427419" cy="4306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06" name="Straight Connector 105">
              <a:extLst>
                <a:ext uri="{FF2B5EF4-FFF2-40B4-BE49-F238E27FC236}">
                  <a16:creationId xmlns:a16="http://schemas.microsoft.com/office/drawing/2014/main" id="{E64A47E2-7C97-421C-B5F3-22691E88E2E1}"/>
                </a:ext>
              </a:extLst>
            </p:cNvPr>
            <p:cNvCxnSpPr>
              <a:cxnSpLocks/>
            </p:cNvCxnSpPr>
            <p:nvPr/>
          </p:nvCxnSpPr>
          <p:spPr>
            <a:xfrm>
              <a:off x="4499984" y="2121541"/>
              <a:ext cx="420149" cy="296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5AF4F05-BA31-46E8-9EB4-4B1573AE1570}"/>
                </a:ext>
              </a:extLst>
            </p:cNvPr>
            <p:cNvCxnSpPr>
              <a:cxnSpLocks/>
            </p:cNvCxnSpPr>
            <p:nvPr/>
          </p:nvCxnSpPr>
          <p:spPr>
            <a:xfrm>
              <a:off x="5005063" y="2529769"/>
              <a:ext cx="272413" cy="2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66181631-F93A-48E3-8554-28D6200C5C1D}"/>
                </a:ext>
              </a:extLst>
            </p:cNvPr>
            <p:cNvSpPr/>
            <p:nvPr/>
          </p:nvSpPr>
          <p:spPr>
            <a:xfrm>
              <a:off x="4721061" y="2227997"/>
              <a:ext cx="427419" cy="4306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09" name="Straight Connector 108">
              <a:extLst>
                <a:ext uri="{FF2B5EF4-FFF2-40B4-BE49-F238E27FC236}">
                  <a16:creationId xmlns:a16="http://schemas.microsoft.com/office/drawing/2014/main" id="{A84F479B-70C1-4848-B75B-30A94C54C31F}"/>
                </a:ext>
              </a:extLst>
            </p:cNvPr>
            <p:cNvCxnSpPr>
              <a:cxnSpLocks/>
            </p:cNvCxnSpPr>
            <p:nvPr/>
          </p:nvCxnSpPr>
          <p:spPr>
            <a:xfrm flipV="1">
              <a:off x="3753121" y="2075906"/>
              <a:ext cx="568901" cy="3297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2B35A6B-46D4-480A-9FA1-B955EEF8F9AA}"/>
                </a:ext>
              </a:extLst>
            </p:cNvPr>
            <p:cNvCxnSpPr>
              <a:cxnSpLocks/>
            </p:cNvCxnSpPr>
            <p:nvPr/>
          </p:nvCxnSpPr>
          <p:spPr>
            <a:xfrm flipH="1" flipV="1">
              <a:off x="3746691" y="2496393"/>
              <a:ext cx="272413" cy="2890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90A711FB-743B-4730-A07D-0410D8262271}"/>
                </a:ext>
              </a:extLst>
            </p:cNvPr>
            <p:cNvSpPr/>
            <p:nvPr/>
          </p:nvSpPr>
          <p:spPr>
            <a:xfrm>
              <a:off x="3492424" y="2227997"/>
              <a:ext cx="427419" cy="4306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12" name="Oval 111">
              <a:extLst>
                <a:ext uri="{FF2B5EF4-FFF2-40B4-BE49-F238E27FC236}">
                  <a16:creationId xmlns:a16="http://schemas.microsoft.com/office/drawing/2014/main" id="{6A7A5E34-7867-4738-92C3-6B2DE02CD6F5}"/>
                </a:ext>
              </a:extLst>
            </p:cNvPr>
            <p:cNvSpPr/>
            <p:nvPr/>
          </p:nvSpPr>
          <p:spPr>
            <a:xfrm>
              <a:off x="5151314" y="2663075"/>
              <a:ext cx="427419" cy="4306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13" name="Straight Connector 112">
              <a:extLst>
                <a:ext uri="{FF2B5EF4-FFF2-40B4-BE49-F238E27FC236}">
                  <a16:creationId xmlns:a16="http://schemas.microsoft.com/office/drawing/2014/main" id="{7F3F12A6-38B1-4241-993D-26BA8051DCDF}"/>
                </a:ext>
              </a:extLst>
            </p:cNvPr>
            <p:cNvCxnSpPr>
              <a:cxnSpLocks/>
            </p:cNvCxnSpPr>
            <p:nvPr/>
          </p:nvCxnSpPr>
          <p:spPr>
            <a:xfrm flipH="1">
              <a:off x="4526201" y="2535046"/>
              <a:ext cx="272413" cy="2810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C47A7984-D185-4005-895D-D5AB95DD16E8}"/>
                </a:ext>
              </a:extLst>
            </p:cNvPr>
            <p:cNvSpPr/>
            <p:nvPr/>
          </p:nvSpPr>
          <p:spPr>
            <a:xfrm flipH="1">
              <a:off x="4333836" y="2663075"/>
              <a:ext cx="427419" cy="4306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15" name="Straight Connector 114">
              <a:extLst>
                <a:ext uri="{FF2B5EF4-FFF2-40B4-BE49-F238E27FC236}">
                  <a16:creationId xmlns:a16="http://schemas.microsoft.com/office/drawing/2014/main" id="{0FC65B14-2C94-40A4-AE28-6ADCFB1D1D0E}"/>
                </a:ext>
              </a:extLst>
            </p:cNvPr>
            <p:cNvCxnSpPr>
              <a:cxnSpLocks/>
            </p:cNvCxnSpPr>
            <p:nvPr/>
          </p:nvCxnSpPr>
          <p:spPr>
            <a:xfrm>
              <a:off x="4070031" y="2953265"/>
              <a:ext cx="4084" cy="3906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EAD4183A-AB64-41CE-984F-A19D75A76E2D}"/>
                </a:ext>
              </a:extLst>
            </p:cNvPr>
            <p:cNvSpPr/>
            <p:nvPr/>
          </p:nvSpPr>
          <p:spPr>
            <a:xfrm flipH="1">
              <a:off x="3862476" y="3190917"/>
              <a:ext cx="427419" cy="4306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grpSp>
      <p:sp>
        <p:nvSpPr>
          <p:cNvPr id="119" name="Oval 118">
            <a:extLst>
              <a:ext uri="{FF2B5EF4-FFF2-40B4-BE49-F238E27FC236}">
                <a16:creationId xmlns:a16="http://schemas.microsoft.com/office/drawing/2014/main" id="{4F030ACB-2620-40D4-BB05-0C5866610CBA}"/>
              </a:ext>
            </a:extLst>
          </p:cNvPr>
          <p:cNvSpPr/>
          <p:nvPr/>
        </p:nvSpPr>
        <p:spPr>
          <a:xfrm>
            <a:off x="9353585" y="3543647"/>
            <a:ext cx="427419" cy="4306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24" name="Straight Connector 123">
            <a:extLst>
              <a:ext uri="{FF2B5EF4-FFF2-40B4-BE49-F238E27FC236}">
                <a16:creationId xmlns:a16="http://schemas.microsoft.com/office/drawing/2014/main" id="{E3D269FA-E27D-45A9-87B7-3C281A2E38C5}"/>
              </a:ext>
            </a:extLst>
          </p:cNvPr>
          <p:cNvCxnSpPr>
            <a:cxnSpLocks/>
          </p:cNvCxnSpPr>
          <p:nvPr/>
        </p:nvCxnSpPr>
        <p:spPr>
          <a:xfrm>
            <a:off x="9644418" y="3925384"/>
            <a:ext cx="99552" cy="2932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2FFA2441-E01D-454D-AED8-97440ECECEF0}"/>
              </a:ext>
            </a:extLst>
          </p:cNvPr>
          <p:cNvSpPr/>
          <p:nvPr/>
        </p:nvSpPr>
        <p:spPr>
          <a:xfrm>
            <a:off x="9567294" y="4072015"/>
            <a:ext cx="427419" cy="4306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26" name="Straight Connector 125">
            <a:extLst>
              <a:ext uri="{FF2B5EF4-FFF2-40B4-BE49-F238E27FC236}">
                <a16:creationId xmlns:a16="http://schemas.microsoft.com/office/drawing/2014/main" id="{DD7870D6-6374-4CAC-BBC2-69BD8CA1ED99}"/>
              </a:ext>
            </a:extLst>
          </p:cNvPr>
          <p:cNvCxnSpPr>
            <a:cxnSpLocks/>
          </p:cNvCxnSpPr>
          <p:nvPr/>
        </p:nvCxnSpPr>
        <p:spPr>
          <a:xfrm flipH="1">
            <a:off x="9378493" y="3896568"/>
            <a:ext cx="128792" cy="2484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26F402E0-AD8F-4539-8698-D69692A1C8EA}"/>
              </a:ext>
            </a:extLst>
          </p:cNvPr>
          <p:cNvSpPr/>
          <p:nvPr/>
        </p:nvSpPr>
        <p:spPr>
          <a:xfrm flipH="1">
            <a:off x="9067117" y="4067216"/>
            <a:ext cx="427419" cy="4306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34" name="Oval 133">
            <a:extLst>
              <a:ext uri="{FF2B5EF4-FFF2-40B4-BE49-F238E27FC236}">
                <a16:creationId xmlns:a16="http://schemas.microsoft.com/office/drawing/2014/main" id="{32C85487-A009-423E-B5B9-0434C2E0A193}"/>
              </a:ext>
            </a:extLst>
          </p:cNvPr>
          <p:cNvSpPr/>
          <p:nvPr/>
        </p:nvSpPr>
        <p:spPr>
          <a:xfrm flipH="1">
            <a:off x="11353800" y="4067216"/>
            <a:ext cx="427419" cy="4306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36" name="Oval 135">
            <a:extLst>
              <a:ext uri="{FF2B5EF4-FFF2-40B4-BE49-F238E27FC236}">
                <a16:creationId xmlns:a16="http://schemas.microsoft.com/office/drawing/2014/main" id="{C937FA98-E533-460F-82FE-87B11F9A6672}"/>
              </a:ext>
            </a:extLst>
          </p:cNvPr>
          <p:cNvSpPr/>
          <p:nvPr/>
        </p:nvSpPr>
        <p:spPr>
          <a:xfrm>
            <a:off x="7185010" y="2782493"/>
            <a:ext cx="427419" cy="4306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37" name="Straight Connector 136">
            <a:extLst>
              <a:ext uri="{FF2B5EF4-FFF2-40B4-BE49-F238E27FC236}">
                <a16:creationId xmlns:a16="http://schemas.microsoft.com/office/drawing/2014/main" id="{162E1450-FBEC-43A1-92EC-E5C6B014530F}"/>
              </a:ext>
            </a:extLst>
          </p:cNvPr>
          <p:cNvCxnSpPr>
            <a:cxnSpLocks/>
          </p:cNvCxnSpPr>
          <p:nvPr/>
        </p:nvCxnSpPr>
        <p:spPr>
          <a:xfrm>
            <a:off x="7520347" y="2997840"/>
            <a:ext cx="420149" cy="296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1BE3D555-1EFC-4584-84A1-C2296414C17B}"/>
              </a:ext>
            </a:extLst>
          </p:cNvPr>
          <p:cNvSpPr/>
          <p:nvPr/>
        </p:nvSpPr>
        <p:spPr>
          <a:xfrm>
            <a:off x="7741424" y="3104296"/>
            <a:ext cx="427419" cy="43069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49" name="Content Placeholder 2">
            <a:extLst>
              <a:ext uri="{FF2B5EF4-FFF2-40B4-BE49-F238E27FC236}">
                <a16:creationId xmlns:a16="http://schemas.microsoft.com/office/drawing/2014/main" id="{1EAED73F-2A8B-4403-B86A-843269861DB4}"/>
              </a:ext>
            </a:extLst>
          </p:cNvPr>
          <p:cNvSpPr>
            <a:spLocks noGrp="1"/>
          </p:cNvSpPr>
          <p:nvPr>
            <p:ph idx="1"/>
          </p:nvPr>
        </p:nvSpPr>
        <p:spPr>
          <a:xfrm>
            <a:off x="349723" y="-73691"/>
            <a:ext cx="11626377" cy="2118806"/>
          </a:xfrm>
          <a:ln>
            <a:noFill/>
          </a:ln>
        </p:spPr>
        <p:txBody>
          <a:bodyPr>
            <a:normAutofit/>
          </a:bodyPr>
          <a:lstStyle/>
          <a:p>
            <a:pPr marL="0" indent="0">
              <a:lnSpc>
                <a:spcPct val="100000"/>
              </a:lnSpc>
              <a:spcBef>
                <a:spcPts val="0"/>
              </a:spcBef>
              <a:buNone/>
            </a:pPr>
            <a:r>
              <a:rPr lang="en-US" b="1" u="sng" dirty="0">
                <a:latin typeface="Segoe UI" panose="020B0502040204020203" pitchFamily="34" charset="0"/>
                <a:cs typeface="Segoe UI" panose="020B0502040204020203" pitchFamily="34" charset="0"/>
              </a:rPr>
              <a:t>Linux scheduler now: CFS</a:t>
            </a:r>
          </a:p>
          <a:p>
            <a:pPr>
              <a:lnSpc>
                <a:spcPct val="100000"/>
              </a:lnSpc>
              <a:spcBef>
                <a:spcPts val="0"/>
              </a:spcBef>
            </a:pPr>
            <a:r>
              <a:rPr lang="en-US" dirty="0"/>
              <a:t>Uses a red-black tree per core, to avoid cross-core lock contention</a:t>
            </a:r>
          </a:p>
          <a:p>
            <a:pPr>
              <a:lnSpc>
                <a:spcPct val="100000"/>
              </a:lnSpc>
              <a:spcBef>
                <a:spcPts val="0"/>
              </a:spcBef>
            </a:pPr>
            <a:r>
              <a:rPr lang="en-US" dirty="0"/>
              <a:t>However, cross-core load balancing is needed to ensure:</a:t>
            </a:r>
          </a:p>
          <a:p>
            <a:pPr lvl="1">
              <a:lnSpc>
                <a:spcPct val="100000"/>
              </a:lnSpc>
              <a:spcBef>
                <a:spcPts val="0"/>
              </a:spcBef>
            </a:pPr>
            <a:r>
              <a:rPr lang="en-US" dirty="0"/>
              <a:t>All cores are highly-utilized</a:t>
            </a:r>
          </a:p>
          <a:p>
            <a:pPr lvl="1">
              <a:lnSpc>
                <a:spcPct val="100000"/>
              </a:lnSpc>
              <a:spcBef>
                <a:spcPts val="0"/>
              </a:spcBef>
            </a:pPr>
            <a:r>
              <a:rPr lang="en-US" dirty="0"/>
              <a:t>All of the high-priority tasks don’t end up on a small number of cores</a:t>
            </a:r>
          </a:p>
        </p:txBody>
      </p:sp>
    </p:spTree>
    <p:extLst>
      <p:ext uri="{BB962C8B-B14F-4D97-AF65-F5344CB8AC3E}">
        <p14:creationId xmlns:p14="http://schemas.microsoft.com/office/powerpoint/2010/main" val="163572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3B09-8944-48A8-B618-84884194D646}"/>
              </a:ext>
            </a:extLst>
          </p:cNvPr>
          <p:cNvSpPr>
            <a:spLocks noGrp="1"/>
          </p:cNvSpPr>
          <p:nvPr>
            <p:ph type="title"/>
          </p:nvPr>
        </p:nvSpPr>
        <p:spPr>
          <a:xfrm>
            <a:off x="838200" y="4179"/>
            <a:ext cx="10515600" cy="693652"/>
          </a:xfrm>
        </p:spPr>
        <p:txBody>
          <a:bodyPr>
            <a:normAutofit fontScale="90000"/>
          </a:bodyPr>
          <a:lstStyle/>
          <a:p>
            <a:r>
              <a:rPr lang="en-US" b="1" dirty="0"/>
              <a:t>Scheduler Groups in Linux</a:t>
            </a:r>
          </a:p>
        </p:txBody>
      </p:sp>
      <p:sp>
        <p:nvSpPr>
          <p:cNvPr id="3" name="Content Placeholder 2">
            <a:extLst>
              <a:ext uri="{FF2B5EF4-FFF2-40B4-BE49-F238E27FC236}">
                <a16:creationId xmlns:a16="http://schemas.microsoft.com/office/drawing/2014/main" id="{86623D17-0EF6-47F7-BE02-9FFF80364BC6}"/>
              </a:ext>
            </a:extLst>
          </p:cNvPr>
          <p:cNvSpPr>
            <a:spLocks noGrp="1"/>
          </p:cNvSpPr>
          <p:nvPr>
            <p:ph idx="1"/>
          </p:nvPr>
        </p:nvSpPr>
        <p:spPr>
          <a:xfrm>
            <a:off x="36092" y="637673"/>
            <a:ext cx="5493992" cy="6180051"/>
          </a:xfrm>
        </p:spPr>
        <p:txBody>
          <a:bodyPr>
            <a:normAutofit/>
          </a:bodyPr>
          <a:lstStyle/>
          <a:p>
            <a:r>
              <a:rPr lang="en-US" sz="3200" dirty="0"/>
              <a:t>Linux supports multiple simultaneous schedulers!</a:t>
            </a:r>
          </a:p>
          <a:p>
            <a:r>
              <a:rPr lang="en-US" sz="3200" dirty="0"/>
              <a:t>A kernel-visible thread has:</a:t>
            </a:r>
          </a:p>
          <a:p>
            <a:pPr lvl="1"/>
            <a:r>
              <a:rPr lang="en-US" sz="2800" dirty="0"/>
              <a:t>A static priority from 0 (low; default) to 99 (high)</a:t>
            </a:r>
          </a:p>
          <a:p>
            <a:pPr lvl="1"/>
            <a:r>
              <a:rPr lang="en-US" sz="2800" dirty="0"/>
              <a:t>A scheduling class</a:t>
            </a:r>
          </a:p>
          <a:p>
            <a:r>
              <a:rPr lang="en-US" sz="3200" dirty="0"/>
              <a:t>Each static priority level has an associated </a:t>
            </a:r>
            <a:r>
              <a:rPr lang="en-US" sz="3200" dirty="0" err="1"/>
              <a:t>runqueue</a:t>
            </a:r>
            <a:r>
              <a:rPr lang="en-US" sz="3200" dirty="0"/>
              <a:t>:</a:t>
            </a:r>
          </a:p>
          <a:p>
            <a:pPr lvl="1"/>
            <a:r>
              <a:rPr lang="en-US" sz="2800" dirty="0"/>
              <a:t>Priority level 0: always handled by CFS, so the </a:t>
            </a:r>
            <a:r>
              <a:rPr lang="en-US" sz="2800" dirty="0" err="1"/>
              <a:t>runqueue</a:t>
            </a:r>
            <a:r>
              <a:rPr lang="en-US" sz="2800" dirty="0"/>
              <a:t> is a red-black tree</a:t>
            </a:r>
          </a:p>
          <a:p>
            <a:pPr lvl="1"/>
            <a:r>
              <a:rPr lang="en-US" sz="2800" dirty="0"/>
              <a:t>“Real time” priority levels      1—99: an actual queue</a:t>
            </a:r>
          </a:p>
        </p:txBody>
      </p:sp>
      <p:grpSp>
        <p:nvGrpSpPr>
          <p:cNvPr id="5" name="Group 4">
            <a:extLst>
              <a:ext uri="{FF2B5EF4-FFF2-40B4-BE49-F238E27FC236}">
                <a16:creationId xmlns:a16="http://schemas.microsoft.com/office/drawing/2014/main" id="{D7BE0F94-0B15-4427-9FEE-2FBA92791F2F}"/>
              </a:ext>
            </a:extLst>
          </p:cNvPr>
          <p:cNvGrpSpPr/>
          <p:nvPr/>
        </p:nvGrpSpPr>
        <p:grpSpPr>
          <a:xfrm>
            <a:off x="5551471" y="733927"/>
            <a:ext cx="1894258" cy="2265179"/>
            <a:chOff x="9297913" y="4314853"/>
            <a:chExt cx="1894258" cy="2265179"/>
          </a:xfrm>
        </p:grpSpPr>
        <p:pic>
          <p:nvPicPr>
            <p:cNvPr id="6" name="Picture 5">
              <a:extLst>
                <a:ext uri="{FF2B5EF4-FFF2-40B4-BE49-F238E27FC236}">
                  <a16:creationId xmlns:a16="http://schemas.microsoft.com/office/drawing/2014/main" id="{FCFEB364-540A-4E6A-A06A-0D98E82BE748}"/>
                </a:ext>
              </a:extLst>
            </p:cNvPr>
            <p:cNvPicPr>
              <a:picLocks noChangeAspect="1"/>
            </p:cNvPicPr>
            <p:nvPr/>
          </p:nvPicPr>
          <p:blipFill>
            <a:blip r:embed="rId3"/>
            <a:stretch>
              <a:fillRect/>
            </a:stretch>
          </p:blipFill>
          <p:spPr>
            <a:xfrm>
              <a:off x="9635442" y="5360832"/>
              <a:ext cx="1219200" cy="1219200"/>
            </a:xfrm>
            <a:prstGeom prst="rect">
              <a:avLst/>
            </a:prstGeom>
          </p:spPr>
        </p:pic>
        <p:sp>
          <p:nvSpPr>
            <p:cNvPr id="7" name="TextBox 6">
              <a:extLst>
                <a:ext uri="{FF2B5EF4-FFF2-40B4-BE49-F238E27FC236}">
                  <a16:creationId xmlns:a16="http://schemas.microsoft.com/office/drawing/2014/main" id="{9AD99AB0-F472-42A4-8E87-53D3E1D277C4}"/>
                </a:ext>
              </a:extLst>
            </p:cNvPr>
            <p:cNvSpPr txBox="1"/>
            <p:nvPr/>
          </p:nvSpPr>
          <p:spPr>
            <a:xfrm>
              <a:off x="9297913" y="4314853"/>
              <a:ext cx="1894258" cy="954107"/>
            </a:xfrm>
            <a:prstGeom prst="rect">
              <a:avLst/>
            </a:prstGeom>
            <a:solidFill>
              <a:schemeClr val="bg1">
                <a:lumMod val="75000"/>
              </a:schemeClr>
            </a:solidFill>
            <a:ln>
              <a:solidFill>
                <a:schemeClr val="tx1"/>
              </a:solidFill>
            </a:ln>
          </p:spPr>
          <p:txBody>
            <a:bodyPr wrap="square" rtlCol="0">
              <a:spAutoFit/>
            </a:bodyPr>
            <a:lstStyle/>
            <a:p>
              <a:pPr algn="ctr"/>
              <a:r>
                <a:rPr lang="en-US" sz="2800" b="1" dirty="0">
                  <a:latin typeface="+mn-lt"/>
                </a:rPr>
                <a:t>Scheduler logic</a:t>
              </a:r>
            </a:p>
          </p:txBody>
        </p:sp>
      </p:grpSp>
      <p:cxnSp>
        <p:nvCxnSpPr>
          <p:cNvPr id="32" name="Straight Connector 31">
            <a:extLst>
              <a:ext uri="{FF2B5EF4-FFF2-40B4-BE49-F238E27FC236}">
                <a16:creationId xmlns:a16="http://schemas.microsoft.com/office/drawing/2014/main" id="{E14D2652-130E-4887-9FA2-B6CB38762192}"/>
              </a:ext>
            </a:extLst>
          </p:cNvPr>
          <p:cNvCxnSpPr/>
          <p:nvPr/>
        </p:nvCxnSpPr>
        <p:spPr>
          <a:xfrm>
            <a:off x="5426239" y="697831"/>
            <a:ext cx="0" cy="5979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4C6E514-C371-4C04-AA20-8B9BE3F7F806}"/>
              </a:ext>
            </a:extLst>
          </p:cNvPr>
          <p:cNvCxnSpPr>
            <a:cxnSpLocks/>
          </p:cNvCxnSpPr>
          <p:nvPr/>
        </p:nvCxnSpPr>
        <p:spPr>
          <a:xfrm>
            <a:off x="7443889" y="881952"/>
            <a:ext cx="845001" cy="0"/>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5572735-AB6D-425E-93A6-A931F68ACF80}"/>
              </a:ext>
            </a:extLst>
          </p:cNvPr>
          <p:cNvSpPr txBox="1"/>
          <p:nvPr/>
        </p:nvSpPr>
        <p:spPr>
          <a:xfrm>
            <a:off x="5439928" y="3482700"/>
            <a:ext cx="2988279" cy="1938992"/>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Select the “front-most” task in the highest-priority, non-empty </a:t>
            </a:r>
            <a:r>
              <a:rPr lang="en-US" sz="2400" b="1" dirty="0" err="1">
                <a:latin typeface="Segoe UI" panose="020B0502040204020203" pitchFamily="34" charset="0"/>
                <a:cs typeface="Segoe UI" panose="020B0502040204020203" pitchFamily="34" charset="0"/>
              </a:rPr>
              <a:t>runqueue</a:t>
            </a:r>
            <a:endParaRPr lang="en-US" sz="2400" b="1" dirty="0">
              <a:latin typeface="Segoe UI" panose="020B0502040204020203" pitchFamily="34" charset="0"/>
              <a:cs typeface="Segoe UI" panose="020B0502040204020203" pitchFamily="34" charset="0"/>
            </a:endParaRPr>
          </a:p>
        </p:txBody>
      </p:sp>
      <p:cxnSp>
        <p:nvCxnSpPr>
          <p:cNvPr id="34" name="Straight Arrow Connector 33">
            <a:extLst>
              <a:ext uri="{FF2B5EF4-FFF2-40B4-BE49-F238E27FC236}">
                <a16:creationId xmlns:a16="http://schemas.microsoft.com/office/drawing/2014/main" id="{FEE0D3CA-D092-4AFA-8C91-38E00A90FCD9}"/>
              </a:ext>
            </a:extLst>
          </p:cNvPr>
          <p:cNvCxnSpPr>
            <a:cxnSpLocks/>
          </p:cNvCxnSpPr>
          <p:nvPr/>
        </p:nvCxnSpPr>
        <p:spPr>
          <a:xfrm>
            <a:off x="8277726" y="869252"/>
            <a:ext cx="0" cy="563054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48F9412-932C-4461-89C3-6C7196A097C5}"/>
              </a:ext>
            </a:extLst>
          </p:cNvPr>
          <p:cNvGrpSpPr/>
          <p:nvPr/>
        </p:nvGrpSpPr>
        <p:grpSpPr>
          <a:xfrm>
            <a:off x="8493639" y="881952"/>
            <a:ext cx="3703607" cy="5907054"/>
            <a:chOff x="8493639" y="881952"/>
            <a:chExt cx="3703607" cy="5907054"/>
          </a:xfrm>
        </p:grpSpPr>
        <p:grpSp>
          <p:nvGrpSpPr>
            <p:cNvPr id="8" name="Group 7">
              <a:extLst>
                <a:ext uri="{FF2B5EF4-FFF2-40B4-BE49-F238E27FC236}">
                  <a16:creationId xmlns:a16="http://schemas.microsoft.com/office/drawing/2014/main" id="{5A75FBBF-C6C9-4ABC-B6EA-4FE95C86DD21}"/>
                </a:ext>
              </a:extLst>
            </p:cNvPr>
            <p:cNvGrpSpPr>
              <a:grpSpLocks noChangeAspect="1"/>
            </p:cNvGrpSpPr>
            <p:nvPr/>
          </p:nvGrpSpPr>
          <p:grpSpPr>
            <a:xfrm>
              <a:off x="9871654" y="5723895"/>
              <a:ext cx="1871167" cy="1065111"/>
              <a:chOff x="1086017" y="287057"/>
              <a:chExt cx="3993518" cy="2273202"/>
            </a:xfrm>
          </p:grpSpPr>
          <p:sp>
            <p:nvSpPr>
              <p:cNvPr id="9" name="Oval 8">
                <a:extLst>
                  <a:ext uri="{FF2B5EF4-FFF2-40B4-BE49-F238E27FC236}">
                    <a16:creationId xmlns:a16="http://schemas.microsoft.com/office/drawing/2014/main" id="{C69E2BF7-F9DC-4506-A192-475B97EC25D4}"/>
                  </a:ext>
                </a:extLst>
              </p:cNvPr>
              <p:cNvSpPr/>
              <p:nvPr/>
            </p:nvSpPr>
            <p:spPr>
              <a:xfrm>
                <a:off x="2372756" y="28705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0" name="Oval 9">
                <a:extLst>
                  <a:ext uri="{FF2B5EF4-FFF2-40B4-BE49-F238E27FC236}">
                    <a16:creationId xmlns:a16="http://schemas.microsoft.com/office/drawing/2014/main" id="{AEE53F76-C53E-488C-AADA-FACF0B8D3061}"/>
                  </a:ext>
                </a:extLst>
              </p:cNvPr>
              <p:cNvSpPr/>
              <p:nvPr/>
            </p:nvSpPr>
            <p:spPr>
              <a:xfrm>
                <a:off x="1783560" y="1722915"/>
                <a:ext cx="818146" cy="8244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1" name="Straight Connector 10">
                <a:extLst>
                  <a:ext uri="{FF2B5EF4-FFF2-40B4-BE49-F238E27FC236}">
                    <a16:creationId xmlns:a16="http://schemas.microsoft.com/office/drawing/2014/main" id="{B1F204D3-1346-4EB5-83D7-679EAA244C49}"/>
                  </a:ext>
                </a:extLst>
              </p:cNvPr>
              <p:cNvCxnSpPr>
                <a:cxnSpLocks/>
              </p:cNvCxnSpPr>
              <p:nvPr/>
            </p:nvCxnSpPr>
            <p:spPr>
              <a:xfrm>
                <a:off x="3014642" y="699264"/>
                <a:ext cx="804231" cy="566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766221-117D-4243-81C7-73F9447A068B}"/>
                  </a:ext>
                </a:extLst>
              </p:cNvPr>
              <p:cNvCxnSpPr>
                <a:cxnSpLocks/>
              </p:cNvCxnSpPr>
              <p:nvPr/>
            </p:nvCxnSpPr>
            <p:spPr>
              <a:xfrm>
                <a:off x="3981442" y="1480676"/>
                <a:ext cx="521440" cy="537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6B1E2BE-6C44-41FB-9E17-07E18440044F}"/>
                  </a:ext>
                </a:extLst>
              </p:cNvPr>
              <p:cNvSpPr/>
              <p:nvPr/>
            </p:nvSpPr>
            <p:spPr>
              <a:xfrm>
                <a:off x="3437819" y="90303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4" name="Straight Connector 13">
                <a:extLst>
                  <a:ext uri="{FF2B5EF4-FFF2-40B4-BE49-F238E27FC236}">
                    <a16:creationId xmlns:a16="http://schemas.microsoft.com/office/drawing/2014/main" id="{A87FAC68-0306-4327-ADA9-B856FC144081}"/>
                  </a:ext>
                </a:extLst>
              </p:cNvPr>
              <p:cNvCxnSpPr>
                <a:cxnSpLocks/>
              </p:cNvCxnSpPr>
              <p:nvPr/>
            </p:nvCxnSpPr>
            <p:spPr>
              <a:xfrm flipV="1">
                <a:off x="1585032" y="611913"/>
                <a:ext cx="1088964" cy="6312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367835-E5EC-47B2-B7EF-0E16CA5AB0D9}"/>
                  </a:ext>
                </a:extLst>
              </p:cNvPr>
              <p:cNvCxnSpPr>
                <a:cxnSpLocks/>
              </p:cNvCxnSpPr>
              <p:nvPr/>
            </p:nvCxnSpPr>
            <p:spPr>
              <a:xfrm flipH="1" flipV="1">
                <a:off x="1572724" y="1416790"/>
                <a:ext cx="521440" cy="5533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0F95D23-8F6B-4667-917E-0215F9A63D83}"/>
                  </a:ext>
                </a:extLst>
              </p:cNvPr>
              <p:cNvSpPr/>
              <p:nvPr/>
            </p:nvSpPr>
            <p:spPr>
              <a:xfrm>
                <a:off x="1086017" y="903037"/>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7" name="Oval 16">
                <a:extLst>
                  <a:ext uri="{FF2B5EF4-FFF2-40B4-BE49-F238E27FC236}">
                    <a16:creationId xmlns:a16="http://schemas.microsoft.com/office/drawing/2014/main" id="{EFFE1AEA-1E9C-4F5B-BFC1-466969C0D73C}"/>
                  </a:ext>
                </a:extLst>
              </p:cNvPr>
              <p:cNvSpPr/>
              <p:nvPr/>
            </p:nvSpPr>
            <p:spPr>
              <a:xfrm>
                <a:off x="4261388" y="1735845"/>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grpSp>
        <p:sp>
          <p:nvSpPr>
            <p:cNvPr id="18" name="Rectangle 17">
              <a:extLst>
                <a:ext uri="{FF2B5EF4-FFF2-40B4-BE49-F238E27FC236}">
                  <a16:creationId xmlns:a16="http://schemas.microsoft.com/office/drawing/2014/main" id="{15B210D4-AC28-4079-A808-9CF4DAC60B9C}"/>
                </a:ext>
              </a:extLst>
            </p:cNvPr>
            <p:cNvSpPr/>
            <p:nvPr/>
          </p:nvSpPr>
          <p:spPr>
            <a:xfrm>
              <a:off x="8497906" y="5733475"/>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0</a:t>
              </a:r>
            </a:p>
          </p:txBody>
        </p:sp>
        <p:sp>
          <p:nvSpPr>
            <p:cNvPr id="21" name="Rectangle 20">
              <a:extLst>
                <a:ext uri="{FF2B5EF4-FFF2-40B4-BE49-F238E27FC236}">
                  <a16:creationId xmlns:a16="http://schemas.microsoft.com/office/drawing/2014/main" id="{B2C725B7-9025-42BD-8C36-1E54397F383B}"/>
                </a:ext>
              </a:extLst>
            </p:cNvPr>
            <p:cNvSpPr/>
            <p:nvPr/>
          </p:nvSpPr>
          <p:spPr>
            <a:xfrm>
              <a:off x="8497905" y="4963454"/>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1</a:t>
              </a:r>
            </a:p>
          </p:txBody>
        </p:sp>
        <p:sp>
          <p:nvSpPr>
            <p:cNvPr id="22" name="Rectangle 21">
              <a:extLst>
                <a:ext uri="{FF2B5EF4-FFF2-40B4-BE49-F238E27FC236}">
                  <a16:creationId xmlns:a16="http://schemas.microsoft.com/office/drawing/2014/main" id="{B60BA298-FD29-4D61-8AEE-C9BC620E9091}"/>
                </a:ext>
              </a:extLst>
            </p:cNvPr>
            <p:cNvSpPr/>
            <p:nvPr/>
          </p:nvSpPr>
          <p:spPr>
            <a:xfrm>
              <a:off x="8497905" y="3170747"/>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96</a:t>
              </a:r>
            </a:p>
          </p:txBody>
        </p:sp>
        <p:sp>
          <p:nvSpPr>
            <p:cNvPr id="23" name="Rectangle 22">
              <a:extLst>
                <a:ext uri="{FF2B5EF4-FFF2-40B4-BE49-F238E27FC236}">
                  <a16:creationId xmlns:a16="http://schemas.microsoft.com/office/drawing/2014/main" id="{CEE39EF5-60A3-41A8-9225-8414A74C84FC}"/>
                </a:ext>
              </a:extLst>
            </p:cNvPr>
            <p:cNvSpPr/>
            <p:nvPr/>
          </p:nvSpPr>
          <p:spPr>
            <a:xfrm>
              <a:off x="8495772" y="2400726"/>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97</a:t>
              </a:r>
            </a:p>
          </p:txBody>
        </p:sp>
        <p:sp>
          <p:nvSpPr>
            <p:cNvPr id="24" name="Rectangle 23">
              <a:extLst>
                <a:ext uri="{FF2B5EF4-FFF2-40B4-BE49-F238E27FC236}">
                  <a16:creationId xmlns:a16="http://schemas.microsoft.com/office/drawing/2014/main" id="{EA749C99-7B95-420C-A657-6B3A6636D307}"/>
                </a:ext>
              </a:extLst>
            </p:cNvPr>
            <p:cNvSpPr/>
            <p:nvPr/>
          </p:nvSpPr>
          <p:spPr>
            <a:xfrm>
              <a:off x="8493639" y="1630705"/>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98</a:t>
              </a:r>
            </a:p>
          </p:txBody>
        </p:sp>
        <p:sp>
          <p:nvSpPr>
            <p:cNvPr id="25" name="Rectangle 24">
              <a:extLst>
                <a:ext uri="{FF2B5EF4-FFF2-40B4-BE49-F238E27FC236}">
                  <a16:creationId xmlns:a16="http://schemas.microsoft.com/office/drawing/2014/main" id="{9B88807B-2395-4F48-9902-8D137FA7633F}"/>
                </a:ext>
              </a:extLst>
            </p:cNvPr>
            <p:cNvSpPr/>
            <p:nvPr/>
          </p:nvSpPr>
          <p:spPr>
            <a:xfrm>
              <a:off x="8493639" y="881952"/>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99</a:t>
              </a:r>
            </a:p>
          </p:txBody>
        </p:sp>
        <p:sp>
          <p:nvSpPr>
            <p:cNvPr id="26" name="TextBox 25">
              <a:extLst>
                <a:ext uri="{FF2B5EF4-FFF2-40B4-BE49-F238E27FC236}">
                  <a16:creationId xmlns:a16="http://schemas.microsoft.com/office/drawing/2014/main" id="{2FD319F5-E56D-42EB-ADDD-531E6983432B}"/>
                </a:ext>
              </a:extLst>
            </p:cNvPr>
            <p:cNvSpPr txBox="1"/>
            <p:nvPr/>
          </p:nvSpPr>
          <p:spPr>
            <a:xfrm rot="5400000">
              <a:off x="8401037" y="4221364"/>
              <a:ext cx="1161646" cy="461665"/>
            </a:xfrm>
            <a:prstGeom prst="rect">
              <a:avLst/>
            </a:prstGeom>
            <a:noFill/>
          </p:spPr>
          <p:txBody>
            <a:bodyPr wrap="square" rtlCol="0">
              <a:spAutoFit/>
            </a:bodyPr>
            <a:lstStyle/>
            <a:p>
              <a:pPr algn="ctr"/>
              <a:r>
                <a:rPr lang="en-US" sz="2400" b="1" dirty="0">
                  <a:latin typeface="Consolas" panose="020B0609020204030204" pitchFamily="49" charset="0"/>
                </a:rPr>
                <a:t>. . .</a:t>
              </a:r>
            </a:p>
          </p:txBody>
        </p:sp>
        <p:sp>
          <p:nvSpPr>
            <p:cNvPr id="27" name="Arrow: Right 26">
              <a:extLst>
                <a:ext uri="{FF2B5EF4-FFF2-40B4-BE49-F238E27FC236}">
                  <a16:creationId xmlns:a16="http://schemas.microsoft.com/office/drawing/2014/main" id="{5F426EAF-53CD-4D4C-B533-581106B62E1D}"/>
                </a:ext>
              </a:extLst>
            </p:cNvPr>
            <p:cNvSpPr/>
            <p:nvPr/>
          </p:nvSpPr>
          <p:spPr>
            <a:xfrm>
              <a:off x="9407529" y="5957162"/>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F2609D08-D719-403C-86EB-3AF663B5A80A}"/>
                </a:ext>
              </a:extLst>
            </p:cNvPr>
            <p:cNvSpPr/>
            <p:nvPr/>
          </p:nvSpPr>
          <p:spPr>
            <a:xfrm>
              <a:off x="9405880" y="5201666"/>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A5D771FF-90B7-4C2D-87A7-CCC5E00C2EAD}"/>
                </a:ext>
              </a:extLst>
            </p:cNvPr>
            <p:cNvSpPr/>
            <p:nvPr/>
          </p:nvSpPr>
          <p:spPr>
            <a:xfrm>
              <a:off x="9405880" y="3425849"/>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BC8CD93B-8AE3-4A40-8347-23488AE72569}"/>
                </a:ext>
              </a:extLst>
            </p:cNvPr>
            <p:cNvSpPr/>
            <p:nvPr/>
          </p:nvSpPr>
          <p:spPr>
            <a:xfrm>
              <a:off x="9405880" y="1102080"/>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779BEBF9-B159-41F7-A19C-EB50694CEFED}"/>
                </a:ext>
              </a:extLst>
            </p:cNvPr>
            <p:cNvGrpSpPr/>
            <p:nvPr/>
          </p:nvGrpSpPr>
          <p:grpSpPr>
            <a:xfrm>
              <a:off x="9794271" y="1000035"/>
              <a:ext cx="908851" cy="527976"/>
              <a:chOff x="9794271" y="1000035"/>
              <a:chExt cx="908851" cy="527976"/>
            </a:xfrm>
          </p:grpSpPr>
          <p:sp>
            <p:nvSpPr>
              <p:cNvPr id="42" name="Rectangle 41">
                <a:extLst>
                  <a:ext uri="{FF2B5EF4-FFF2-40B4-BE49-F238E27FC236}">
                    <a16:creationId xmlns:a16="http://schemas.microsoft.com/office/drawing/2014/main" id="{EB5CBED0-32ED-42AB-9016-0306C2DE553C}"/>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TextBox 42">
                <a:extLst>
                  <a:ext uri="{FF2B5EF4-FFF2-40B4-BE49-F238E27FC236}">
                    <a16:creationId xmlns:a16="http://schemas.microsoft.com/office/drawing/2014/main" id="{5982A58B-5C23-4C5B-BE85-064A5B751571}"/>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45" name="Group 44">
              <a:extLst>
                <a:ext uri="{FF2B5EF4-FFF2-40B4-BE49-F238E27FC236}">
                  <a16:creationId xmlns:a16="http://schemas.microsoft.com/office/drawing/2014/main" id="{472DC05B-B478-4C0E-B59F-FB135498A687}"/>
                </a:ext>
              </a:extLst>
            </p:cNvPr>
            <p:cNvGrpSpPr/>
            <p:nvPr/>
          </p:nvGrpSpPr>
          <p:grpSpPr>
            <a:xfrm>
              <a:off x="11288395" y="995279"/>
              <a:ext cx="908851" cy="527976"/>
              <a:chOff x="9794271" y="1000035"/>
              <a:chExt cx="908851" cy="527976"/>
            </a:xfrm>
          </p:grpSpPr>
          <p:sp>
            <p:nvSpPr>
              <p:cNvPr id="46" name="Rectangle 45">
                <a:extLst>
                  <a:ext uri="{FF2B5EF4-FFF2-40B4-BE49-F238E27FC236}">
                    <a16:creationId xmlns:a16="http://schemas.microsoft.com/office/drawing/2014/main" id="{BA922AA9-5922-4B85-8D03-634E2B02293F}"/>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7" name="TextBox 46">
                <a:extLst>
                  <a:ext uri="{FF2B5EF4-FFF2-40B4-BE49-F238E27FC236}">
                    <a16:creationId xmlns:a16="http://schemas.microsoft.com/office/drawing/2014/main" id="{EC357A53-F0FB-47AD-93C7-DE2B4CDF7713}"/>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48" name="Group 47">
              <a:extLst>
                <a:ext uri="{FF2B5EF4-FFF2-40B4-BE49-F238E27FC236}">
                  <a16:creationId xmlns:a16="http://schemas.microsoft.com/office/drawing/2014/main" id="{650C728C-2C11-4A5F-B6D8-35D150BE5ABE}"/>
                </a:ext>
              </a:extLst>
            </p:cNvPr>
            <p:cNvGrpSpPr/>
            <p:nvPr/>
          </p:nvGrpSpPr>
          <p:grpSpPr>
            <a:xfrm>
              <a:off x="10625851" y="1000035"/>
              <a:ext cx="724617" cy="527976"/>
              <a:chOff x="9794271" y="1000035"/>
              <a:chExt cx="908851" cy="527976"/>
            </a:xfrm>
          </p:grpSpPr>
          <p:sp>
            <p:nvSpPr>
              <p:cNvPr id="49" name="Rectangle 48">
                <a:extLst>
                  <a:ext uri="{FF2B5EF4-FFF2-40B4-BE49-F238E27FC236}">
                    <a16:creationId xmlns:a16="http://schemas.microsoft.com/office/drawing/2014/main" id="{9D915721-533C-4C95-865D-5A2C6F9CE135}"/>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0" name="TextBox 49">
                <a:extLst>
                  <a:ext uri="{FF2B5EF4-FFF2-40B4-BE49-F238E27FC236}">
                    <a16:creationId xmlns:a16="http://schemas.microsoft.com/office/drawing/2014/main" id="{F5BD1FAB-0321-4D86-8BC0-72D1E32B7CFC}"/>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51" name="Group 50">
              <a:extLst>
                <a:ext uri="{FF2B5EF4-FFF2-40B4-BE49-F238E27FC236}">
                  <a16:creationId xmlns:a16="http://schemas.microsoft.com/office/drawing/2014/main" id="{ACA97AF6-545A-47B0-A9FF-4FEB306EAE4D}"/>
                </a:ext>
              </a:extLst>
            </p:cNvPr>
            <p:cNvGrpSpPr/>
            <p:nvPr/>
          </p:nvGrpSpPr>
          <p:grpSpPr>
            <a:xfrm>
              <a:off x="9802991" y="3341152"/>
              <a:ext cx="724617" cy="527976"/>
              <a:chOff x="9794271" y="1000035"/>
              <a:chExt cx="908851" cy="527976"/>
            </a:xfrm>
          </p:grpSpPr>
          <p:sp>
            <p:nvSpPr>
              <p:cNvPr id="52" name="Rectangle 51">
                <a:extLst>
                  <a:ext uri="{FF2B5EF4-FFF2-40B4-BE49-F238E27FC236}">
                    <a16:creationId xmlns:a16="http://schemas.microsoft.com/office/drawing/2014/main" id="{A5980DD3-E16C-47C6-9526-EEB547668704}"/>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3" name="TextBox 52">
                <a:extLst>
                  <a:ext uri="{FF2B5EF4-FFF2-40B4-BE49-F238E27FC236}">
                    <a16:creationId xmlns:a16="http://schemas.microsoft.com/office/drawing/2014/main" id="{D057F4C8-70F8-4D67-AE9D-19B87E8FE6EF}"/>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54" name="Group 53">
              <a:extLst>
                <a:ext uri="{FF2B5EF4-FFF2-40B4-BE49-F238E27FC236}">
                  <a16:creationId xmlns:a16="http://schemas.microsoft.com/office/drawing/2014/main" id="{B6781CAA-2F69-409E-8138-222B23EE80E2}"/>
                </a:ext>
              </a:extLst>
            </p:cNvPr>
            <p:cNvGrpSpPr/>
            <p:nvPr/>
          </p:nvGrpSpPr>
          <p:grpSpPr>
            <a:xfrm>
              <a:off x="10474557" y="3346461"/>
              <a:ext cx="724617" cy="527976"/>
              <a:chOff x="9794271" y="1000035"/>
              <a:chExt cx="908851" cy="527976"/>
            </a:xfrm>
          </p:grpSpPr>
          <p:sp>
            <p:nvSpPr>
              <p:cNvPr id="55" name="Rectangle 54">
                <a:extLst>
                  <a:ext uri="{FF2B5EF4-FFF2-40B4-BE49-F238E27FC236}">
                    <a16:creationId xmlns:a16="http://schemas.microsoft.com/office/drawing/2014/main" id="{2CD3C427-78AF-4175-B892-267DD7BD6B60}"/>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6" name="TextBox 55">
                <a:extLst>
                  <a:ext uri="{FF2B5EF4-FFF2-40B4-BE49-F238E27FC236}">
                    <a16:creationId xmlns:a16="http://schemas.microsoft.com/office/drawing/2014/main" id="{43551B24-12F9-4DB1-8B89-611A6D5F9209}"/>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57" name="Group 56">
              <a:extLst>
                <a:ext uri="{FF2B5EF4-FFF2-40B4-BE49-F238E27FC236}">
                  <a16:creationId xmlns:a16="http://schemas.microsoft.com/office/drawing/2014/main" id="{323A8C33-DD21-4288-A07E-FF0D27EA0A5A}"/>
                </a:ext>
              </a:extLst>
            </p:cNvPr>
            <p:cNvGrpSpPr/>
            <p:nvPr/>
          </p:nvGrpSpPr>
          <p:grpSpPr>
            <a:xfrm>
              <a:off x="11150239" y="3346461"/>
              <a:ext cx="724617" cy="527976"/>
              <a:chOff x="9794271" y="1000035"/>
              <a:chExt cx="908851" cy="527976"/>
            </a:xfrm>
          </p:grpSpPr>
          <p:sp>
            <p:nvSpPr>
              <p:cNvPr id="58" name="Rectangle 57">
                <a:extLst>
                  <a:ext uri="{FF2B5EF4-FFF2-40B4-BE49-F238E27FC236}">
                    <a16:creationId xmlns:a16="http://schemas.microsoft.com/office/drawing/2014/main" id="{8451DF50-AD93-4EBC-AAA9-8FEC72413DC7}"/>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9" name="TextBox 58">
                <a:extLst>
                  <a:ext uri="{FF2B5EF4-FFF2-40B4-BE49-F238E27FC236}">
                    <a16:creationId xmlns:a16="http://schemas.microsoft.com/office/drawing/2014/main" id="{35C46414-C363-4580-976F-737AD85534E7}"/>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60" name="Group 59">
              <a:extLst>
                <a:ext uri="{FF2B5EF4-FFF2-40B4-BE49-F238E27FC236}">
                  <a16:creationId xmlns:a16="http://schemas.microsoft.com/office/drawing/2014/main" id="{4E52C820-C7EB-4A4B-BF5E-EDCC5174006E}"/>
                </a:ext>
              </a:extLst>
            </p:cNvPr>
            <p:cNvGrpSpPr/>
            <p:nvPr/>
          </p:nvGrpSpPr>
          <p:grpSpPr>
            <a:xfrm>
              <a:off x="9811637" y="5083518"/>
              <a:ext cx="724617" cy="527976"/>
              <a:chOff x="9794271" y="1000035"/>
              <a:chExt cx="908851" cy="527976"/>
            </a:xfrm>
          </p:grpSpPr>
          <p:sp>
            <p:nvSpPr>
              <p:cNvPr id="61" name="Rectangle 60">
                <a:extLst>
                  <a:ext uri="{FF2B5EF4-FFF2-40B4-BE49-F238E27FC236}">
                    <a16:creationId xmlns:a16="http://schemas.microsoft.com/office/drawing/2014/main" id="{771D75FB-CD42-4B55-B178-CE298554B0E6}"/>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2" name="TextBox 61">
                <a:extLst>
                  <a:ext uri="{FF2B5EF4-FFF2-40B4-BE49-F238E27FC236}">
                    <a16:creationId xmlns:a16="http://schemas.microsoft.com/office/drawing/2014/main" id="{4C29DC3B-BA3B-441D-B76B-021FDB04D102}"/>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63" name="Group 62">
              <a:extLst>
                <a:ext uri="{FF2B5EF4-FFF2-40B4-BE49-F238E27FC236}">
                  <a16:creationId xmlns:a16="http://schemas.microsoft.com/office/drawing/2014/main" id="{9C8D330A-4DF9-4FDF-B11C-22C7FA2D1A3F}"/>
                </a:ext>
              </a:extLst>
            </p:cNvPr>
            <p:cNvGrpSpPr/>
            <p:nvPr/>
          </p:nvGrpSpPr>
          <p:grpSpPr>
            <a:xfrm>
              <a:off x="10466556" y="5081952"/>
              <a:ext cx="908851" cy="527976"/>
              <a:chOff x="9794271" y="1000035"/>
              <a:chExt cx="908851" cy="527976"/>
            </a:xfrm>
          </p:grpSpPr>
          <p:sp>
            <p:nvSpPr>
              <p:cNvPr id="64" name="Rectangle 63">
                <a:extLst>
                  <a:ext uri="{FF2B5EF4-FFF2-40B4-BE49-F238E27FC236}">
                    <a16:creationId xmlns:a16="http://schemas.microsoft.com/office/drawing/2014/main" id="{29AC3666-CD78-4464-8D91-68102D779287}"/>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5" name="TextBox 64">
                <a:extLst>
                  <a:ext uri="{FF2B5EF4-FFF2-40B4-BE49-F238E27FC236}">
                    <a16:creationId xmlns:a16="http://schemas.microsoft.com/office/drawing/2014/main" id="{7B033070-C08C-4CBD-B603-A6B0DFB5FFFB}"/>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grpSp>
        <p:nvGrpSpPr>
          <p:cNvPr id="81" name="Group 80">
            <a:extLst>
              <a:ext uri="{FF2B5EF4-FFF2-40B4-BE49-F238E27FC236}">
                <a16:creationId xmlns:a16="http://schemas.microsoft.com/office/drawing/2014/main" id="{5C2D1694-386B-4A00-8BA5-DEC25D7679B4}"/>
              </a:ext>
            </a:extLst>
          </p:cNvPr>
          <p:cNvGrpSpPr/>
          <p:nvPr/>
        </p:nvGrpSpPr>
        <p:grpSpPr>
          <a:xfrm>
            <a:off x="9396800" y="2514996"/>
            <a:ext cx="2791366" cy="532732"/>
            <a:chOff x="9405880" y="995279"/>
            <a:chExt cx="2791366" cy="532732"/>
          </a:xfrm>
        </p:grpSpPr>
        <p:sp>
          <p:nvSpPr>
            <p:cNvPr id="82" name="Arrow: Right 81">
              <a:extLst>
                <a:ext uri="{FF2B5EF4-FFF2-40B4-BE49-F238E27FC236}">
                  <a16:creationId xmlns:a16="http://schemas.microsoft.com/office/drawing/2014/main" id="{3B993ADD-0610-438C-831A-E93766608081}"/>
                </a:ext>
              </a:extLst>
            </p:cNvPr>
            <p:cNvSpPr/>
            <p:nvPr/>
          </p:nvSpPr>
          <p:spPr>
            <a:xfrm>
              <a:off x="9405880" y="1102080"/>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45B9FB1-8DC5-4854-96BA-1AC954D5D0A9}"/>
                </a:ext>
              </a:extLst>
            </p:cNvPr>
            <p:cNvGrpSpPr/>
            <p:nvPr/>
          </p:nvGrpSpPr>
          <p:grpSpPr>
            <a:xfrm>
              <a:off x="9794271" y="1000035"/>
              <a:ext cx="908851" cy="527976"/>
              <a:chOff x="9794271" y="1000035"/>
              <a:chExt cx="908851" cy="527976"/>
            </a:xfrm>
          </p:grpSpPr>
          <p:sp>
            <p:nvSpPr>
              <p:cNvPr id="90" name="Rectangle 89">
                <a:extLst>
                  <a:ext uri="{FF2B5EF4-FFF2-40B4-BE49-F238E27FC236}">
                    <a16:creationId xmlns:a16="http://schemas.microsoft.com/office/drawing/2014/main" id="{66130639-24A0-4402-8425-8F7A558BFA33}"/>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91" name="TextBox 90">
                <a:extLst>
                  <a:ext uri="{FF2B5EF4-FFF2-40B4-BE49-F238E27FC236}">
                    <a16:creationId xmlns:a16="http://schemas.microsoft.com/office/drawing/2014/main" id="{06E4FE9C-8045-4381-B29F-C59BD2F4AD3B}"/>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84" name="Group 83">
              <a:extLst>
                <a:ext uri="{FF2B5EF4-FFF2-40B4-BE49-F238E27FC236}">
                  <a16:creationId xmlns:a16="http://schemas.microsoft.com/office/drawing/2014/main" id="{682BE1E8-7DE8-42E8-9F55-58164AF51363}"/>
                </a:ext>
              </a:extLst>
            </p:cNvPr>
            <p:cNvGrpSpPr/>
            <p:nvPr/>
          </p:nvGrpSpPr>
          <p:grpSpPr>
            <a:xfrm>
              <a:off x="11288395" y="995279"/>
              <a:ext cx="908851" cy="527976"/>
              <a:chOff x="9794271" y="1000035"/>
              <a:chExt cx="908851" cy="527976"/>
            </a:xfrm>
          </p:grpSpPr>
          <p:sp>
            <p:nvSpPr>
              <p:cNvPr id="88" name="Rectangle 87">
                <a:extLst>
                  <a:ext uri="{FF2B5EF4-FFF2-40B4-BE49-F238E27FC236}">
                    <a16:creationId xmlns:a16="http://schemas.microsoft.com/office/drawing/2014/main" id="{29EDB6E8-EB4A-4720-9CD6-B95B98EC05D9}"/>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9" name="TextBox 88">
                <a:extLst>
                  <a:ext uri="{FF2B5EF4-FFF2-40B4-BE49-F238E27FC236}">
                    <a16:creationId xmlns:a16="http://schemas.microsoft.com/office/drawing/2014/main" id="{C39B5CBD-7E96-4B69-AB9A-777085F1D2E3}"/>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85" name="Group 84">
              <a:extLst>
                <a:ext uri="{FF2B5EF4-FFF2-40B4-BE49-F238E27FC236}">
                  <a16:creationId xmlns:a16="http://schemas.microsoft.com/office/drawing/2014/main" id="{6A998D6F-CE19-4407-9E81-C9401E10A5EC}"/>
                </a:ext>
              </a:extLst>
            </p:cNvPr>
            <p:cNvGrpSpPr/>
            <p:nvPr/>
          </p:nvGrpSpPr>
          <p:grpSpPr>
            <a:xfrm>
              <a:off x="10625851" y="1000035"/>
              <a:ext cx="724617" cy="527976"/>
              <a:chOff x="9794271" y="1000035"/>
              <a:chExt cx="908851" cy="527976"/>
            </a:xfrm>
          </p:grpSpPr>
          <p:sp>
            <p:nvSpPr>
              <p:cNvPr id="86" name="Rectangle 85">
                <a:extLst>
                  <a:ext uri="{FF2B5EF4-FFF2-40B4-BE49-F238E27FC236}">
                    <a16:creationId xmlns:a16="http://schemas.microsoft.com/office/drawing/2014/main" id="{83E10907-46FC-40FD-A3C7-D7BFA078D8D7}"/>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87" name="TextBox 86">
                <a:extLst>
                  <a:ext uri="{FF2B5EF4-FFF2-40B4-BE49-F238E27FC236}">
                    <a16:creationId xmlns:a16="http://schemas.microsoft.com/office/drawing/2014/main" id="{EBF48578-6F06-4955-8188-9DB2927CAE5E}"/>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spTree>
    <p:extLst>
      <p:ext uri="{BB962C8B-B14F-4D97-AF65-F5344CB8AC3E}">
        <p14:creationId xmlns:p14="http://schemas.microsoft.com/office/powerpoint/2010/main" val="71476522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3B09-8944-48A8-B618-84884194D646}"/>
              </a:ext>
            </a:extLst>
          </p:cNvPr>
          <p:cNvSpPr>
            <a:spLocks noGrp="1"/>
          </p:cNvSpPr>
          <p:nvPr>
            <p:ph type="title"/>
          </p:nvPr>
        </p:nvSpPr>
        <p:spPr>
          <a:xfrm>
            <a:off x="838200" y="4179"/>
            <a:ext cx="10515600" cy="693652"/>
          </a:xfrm>
        </p:spPr>
        <p:txBody>
          <a:bodyPr>
            <a:normAutofit fontScale="90000"/>
          </a:bodyPr>
          <a:lstStyle/>
          <a:p>
            <a:r>
              <a:rPr lang="en-US" b="1" dirty="0"/>
              <a:t>Scheduler Groups in Linux</a:t>
            </a:r>
          </a:p>
        </p:txBody>
      </p:sp>
      <p:sp>
        <p:nvSpPr>
          <p:cNvPr id="3" name="Content Placeholder 2">
            <a:extLst>
              <a:ext uri="{FF2B5EF4-FFF2-40B4-BE49-F238E27FC236}">
                <a16:creationId xmlns:a16="http://schemas.microsoft.com/office/drawing/2014/main" id="{86623D17-0EF6-47F7-BE02-9FFF80364BC6}"/>
              </a:ext>
            </a:extLst>
          </p:cNvPr>
          <p:cNvSpPr>
            <a:spLocks noGrp="1"/>
          </p:cNvSpPr>
          <p:nvPr>
            <p:ph idx="1"/>
          </p:nvPr>
        </p:nvSpPr>
        <p:spPr>
          <a:xfrm>
            <a:off x="36092" y="637673"/>
            <a:ext cx="5493992" cy="5534193"/>
          </a:xfrm>
        </p:spPr>
        <p:txBody>
          <a:bodyPr>
            <a:normAutofit/>
          </a:bodyPr>
          <a:lstStyle/>
          <a:p>
            <a:pPr marL="0" indent="0">
              <a:buNone/>
            </a:pPr>
            <a:r>
              <a:rPr lang="en-US" sz="3200" b="1" u="sng" dirty="0"/>
              <a:t>SCHED_OTHER class</a:t>
            </a:r>
          </a:p>
          <a:p>
            <a:r>
              <a:rPr lang="en-US" sz="3200" dirty="0"/>
              <a:t>By default, a thread receives this class</a:t>
            </a:r>
          </a:p>
          <a:p>
            <a:r>
              <a:rPr lang="en-US" sz="3200" dirty="0"/>
              <a:t>A running SCHED_OTHER thread is always immediately preempted by a SCHED_RR or SCHED_FIFO thread if such a thread becomes runnable</a:t>
            </a:r>
          </a:p>
          <a:p>
            <a:r>
              <a:rPr lang="en-US" sz="2800" dirty="0"/>
              <a:t>“Front-most” means “lowest </a:t>
            </a:r>
            <a:r>
              <a:rPr lang="en-US" sz="2800" b="1" dirty="0" err="1"/>
              <a:t>vruntime</a:t>
            </a:r>
            <a:r>
              <a:rPr lang="en-US" sz="2800" dirty="0"/>
              <a:t>”</a:t>
            </a:r>
          </a:p>
        </p:txBody>
      </p:sp>
      <p:grpSp>
        <p:nvGrpSpPr>
          <p:cNvPr id="5" name="Group 4">
            <a:extLst>
              <a:ext uri="{FF2B5EF4-FFF2-40B4-BE49-F238E27FC236}">
                <a16:creationId xmlns:a16="http://schemas.microsoft.com/office/drawing/2014/main" id="{D7BE0F94-0B15-4427-9FEE-2FBA92791F2F}"/>
              </a:ext>
            </a:extLst>
          </p:cNvPr>
          <p:cNvGrpSpPr/>
          <p:nvPr/>
        </p:nvGrpSpPr>
        <p:grpSpPr>
          <a:xfrm>
            <a:off x="5551471" y="733927"/>
            <a:ext cx="1894258" cy="2265179"/>
            <a:chOff x="9297913" y="4314853"/>
            <a:chExt cx="1894258" cy="2265179"/>
          </a:xfrm>
        </p:grpSpPr>
        <p:pic>
          <p:nvPicPr>
            <p:cNvPr id="6" name="Picture 5">
              <a:extLst>
                <a:ext uri="{FF2B5EF4-FFF2-40B4-BE49-F238E27FC236}">
                  <a16:creationId xmlns:a16="http://schemas.microsoft.com/office/drawing/2014/main" id="{FCFEB364-540A-4E6A-A06A-0D98E82BE748}"/>
                </a:ext>
              </a:extLst>
            </p:cNvPr>
            <p:cNvPicPr>
              <a:picLocks noChangeAspect="1"/>
            </p:cNvPicPr>
            <p:nvPr/>
          </p:nvPicPr>
          <p:blipFill>
            <a:blip r:embed="rId3"/>
            <a:stretch>
              <a:fillRect/>
            </a:stretch>
          </p:blipFill>
          <p:spPr>
            <a:xfrm>
              <a:off x="9635442" y="5360832"/>
              <a:ext cx="1219200" cy="1219200"/>
            </a:xfrm>
            <a:prstGeom prst="rect">
              <a:avLst/>
            </a:prstGeom>
          </p:spPr>
        </p:pic>
        <p:sp>
          <p:nvSpPr>
            <p:cNvPr id="7" name="TextBox 6">
              <a:extLst>
                <a:ext uri="{FF2B5EF4-FFF2-40B4-BE49-F238E27FC236}">
                  <a16:creationId xmlns:a16="http://schemas.microsoft.com/office/drawing/2014/main" id="{9AD99AB0-F472-42A4-8E87-53D3E1D277C4}"/>
                </a:ext>
              </a:extLst>
            </p:cNvPr>
            <p:cNvSpPr txBox="1"/>
            <p:nvPr/>
          </p:nvSpPr>
          <p:spPr>
            <a:xfrm>
              <a:off x="9297913" y="4314853"/>
              <a:ext cx="1894258" cy="954107"/>
            </a:xfrm>
            <a:prstGeom prst="rect">
              <a:avLst/>
            </a:prstGeom>
            <a:solidFill>
              <a:schemeClr val="bg1">
                <a:lumMod val="75000"/>
              </a:schemeClr>
            </a:solidFill>
            <a:ln>
              <a:solidFill>
                <a:schemeClr val="tx1"/>
              </a:solidFill>
            </a:ln>
          </p:spPr>
          <p:txBody>
            <a:bodyPr wrap="square" rtlCol="0">
              <a:spAutoFit/>
            </a:bodyPr>
            <a:lstStyle/>
            <a:p>
              <a:pPr algn="ctr"/>
              <a:r>
                <a:rPr lang="en-US" sz="2800" b="1" dirty="0">
                  <a:latin typeface="+mn-lt"/>
                </a:rPr>
                <a:t>Scheduler logic</a:t>
              </a:r>
            </a:p>
          </p:txBody>
        </p:sp>
      </p:grpSp>
      <p:grpSp>
        <p:nvGrpSpPr>
          <p:cNvPr id="8" name="Group 7">
            <a:extLst>
              <a:ext uri="{FF2B5EF4-FFF2-40B4-BE49-F238E27FC236}">
                <a16:creationId xmlns:a16="http://schemas.microsoft.com/office/drawing/2014/main" id="{5A75FBBF-C6C9-4ABC-B6EA-4FE95C86DD21}"/>
              </a:ext>
            </a:extLst>
          </p:cNvPr>
          <p:cNvGrpSpPr>
            <a:grpSpLocks noChangeAspect="1"/>
          </p:cNvGrpSpPr>
          <p:nvPr/>
        </p:nvGrpSpPr>
        <p:grpSpPr>
          <a:xfrm>
            <a:off x="9871654" y="5723895"/>
            <a:ext cx="1871167" cy="1065111"/>
            <a:chOff x="1086017" y="287057"/>
            <a:chExt cx="3993518" cy="2273202"/>
          </a:xfrm>
        </p:grpSpPr>
        <p:sp>
          <p:nvSpPr>
            <p:cNvPr id="9" name="Oval 8">
              <a:extLst>
                <a:ext uri="{FF2B5EF4-FFF2-40B4-BE49-F238E27FC236}">
                  <a16:creationId xmlns:a16="http://schemas.microsoft.com/office/drawing/2014/main" id="{C69E2BF7-F9DC-4506-A192-475B97EC25D4}"/>
                </a:ext>
              </a:extLst>
            </p:cNvPr>
            <p:cNvSpPr/>
            <p:nvPr/>
          </p:nvSpPr>
          <p:spPr>
            <a:xfrm>
              <a:off x="2372756" y="28705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0" name="Oval 9">
              <a:extLst>
                <a:ext uri="{FF2B5EF4-FFF2-40B4-BE49-F238E27FC236}">
                  <a16:creationId xmlns:a16="http://schemas.microsoft.com/office/drawing/2014/main" id="{AEE53F76-C53E-488C-AADA-FACF0B8D3061}"/>
                </a:ext>
              </a:extLst>
            </p:cNvPr>
            <p:cNvSpPr/>
            <p:nvPr/>
          </p:nvSpPr>
          <p:spPr>
            <a:xfrm>
              <a:off x="1783560" y="1722915"/>
              <a:ext cx="818146" cy="8244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1" name="Straight Connector 10">
              <a:extLst>
                <a:ext uri="{FF2B5EF4-FFF2-40B4-BE49-F238E27FC236}">
                  <a16:creationId xmlns:a16="http://schemas.microsoft.com/office/drawing/2014/main" id="{B1F204D3-1346-4EB5-83D7-679EAA244C49}"/>
                </a:ext>
              </a:extLst>
            </p:cNvPr>
            <p:cNvCxnSpPr>
              <a:cxnSpLocks/>
            </p:cNvCxnSpPr>
            <p:nvPr/>
          </p:nvCxnSpPr>
          <p:spPr>
            <a:xfrm>
              <a:off x="3014642" y="699264"/>
              <a:ext cx="804231" cy="566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766221-117D-4243-81C7-73F9447A068B}"/>
                </a:ext>
              </a:extLst>
            </p:cNvPr>
            <p:cNvCxnSpPr>
              <a:cxnSpLocks/>
            </p:cNvCxnSpPr>
            <p:nvPr/>
          </p:nvCxnSpPr>
          <p:spPr>
            <a:xfrm>
              <a:off x="3981442" y="1480676"/>
              <a:ext cx="521440" cy="537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6B1E2BE-6C44-41FB-9E17-07E18440044F}"/>
                </a:ext>
              </a:extLst>
            </p:cNvPr>
            <p:cNvSpPr/>
            <p:nvPr/>
          </p:nvSpPr>
          <p:spPr>
            <a:xfrm>
              <a:off x="3437819" y="90303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4" name="Straight Connector 13">
              <a:extLst>
                <a:ext uri="{FF2B5EF4-FFF2-40B4-BE49-F238E27FC236}">
                  <a16:creationId xmlns:a16="http://schemas.microsoft.com/office/drawing/2014/main" id="{A87FAC68-0306-4327-ADA9-B856FC144081}"/>
                </a:ext>
              </a:extLst>
            </p:cNvPr>
            <p:cNvCxnSpPr>
              <a:cxnSpLocks/>
            </p:cNvCxnSpPr>
            <p:nvPr/>
          </p:nvCxnSpPr>
          <p:spPr>
            <a:xfrm flipV="1">
              <a:off x="1585032" y="611913"/>
              <a:ext cx="1088964" cy="6312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367835-E5EC-47B2-B7EF-0E16CA5AB0D9}"/>
                </a:ext>
              </a:extLst>
            </p:cNvPr>
            <p:cNvCxnSpPr>
              <a:cxnSpLocks/>
            </p:cNvCxnSpPr>
            <p:nvPr/>
          </p:nvCxnSpPr>
          <p:spPr>
            <a:xfrm flipH="1" flipV="1">
              <a:off x="1572724" y="1416790"/>
              <a:ext cx="521440" cy="5533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0F95D23-8F6B-4667-917E-0215F9A63D83}"/>
                </a:ext>
              </a:extLst>
            </p:cNvPr>
            <p:cNvSpPr/>
            <p:nvPr/>
          </p:nvSpPr>
          <p:spPr>
            <a:xfrm>
              <a:off x="1086017" y="903037"/>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7" name="Oval 16">
              <a:extLst>
                <a:ext uri="{FF2B5EF4-FFF2-40B4-BE49-F238E27FC236}">
                  <a16:creationId xmlns:a16="http://schemas.microsoft.com/office/drawing/2014/main" id="{EFFE1AEA-1E9C-4F5B-BFC1-466969C0D73C}"/>
                </a:ext>
              </a:extLst>
            </p:cNvPr>
            <p:cNvSpPr/>
            <p:nvPr/>
          </p:nvSpPr>
          <p:spPr>
            <a:xfrm>
              <a:off x="4261388" y="1735845"/>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grpSp>
      <p:sp>
        <p:nvSpPr>
          <p:cNvPr id="18" name="Rectangle 17">
            <a:extLst>
              <a:ext uri="{FF2B5EF4-FFF2-40B4-BE49-F238E27FC236}">
                <a16:creationId xmlns:a16="http://schemas.microsoft.com/office/drawing/2014/main" id="{15B210D4-AC28-4079-A808-9CF4DAC60B9C}"/>
              </a:ext>
            </a:extLst>
          </p:cNvPr>
          <p:cNvSpPr/>
          <p:nvPr/>
        </p:nvSpPr>
        <p:spPr>
          <a:xfrm>
            <a:off x="8497906" y="5733475"/>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0</a:t>
            </a:r>
          </a:p>
        </p:txBody>
      </p:sp>
      <p:sp>
        <p:nvSpPr>
          <p:cNvPr id="21" name="Rectangle 20">
            <a:extLst>
              <a:ext uri="{FF2B5EF4-FFF2-40B4-BE49-F238E27FC236}">
                <a16:creationId xmlns:a16="http://schemas.microsoft.com/office/drawing/2014/main" id="{B2C725B7-9025-42BD-8C36-1E54397F383B}"/>
              </a:ext>
            </a:extLst>
          </p:cNvPr>
          <p:cNvSpPr/>
          <p:nvPr/>
        </p:nvSpPr>
        <p:spPr>
          <a:xfrm>
            <a:off x="8497905" y="4963454"/>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1</a:t>
            </a:r>
          </a:p>
        </p:txBody>
      </p:sp>
      <p:sp>
        <p:nvSpPr>
          <p:cNvPr id="22" name="Rectangle 21">
            <a:extLst>
              <a:ext uri="{FF2B5EF4-FFF2-40B4-BE49-F238E27FC236}">
                <a16:creationId xmlns:a16="http://schemas.microsoft.com/office/drawing/2014/main" id="{B60BA298-FD29-4D61-8AEE-C9BC620E9091}"/>
              </a:ext>
            </a:extLst>
          </p:cNvPr>
          <p:cNvSpPr/>
          <p:nvPr/>
        </p:nvSpPr>
        <p:spPr>
          <a:xfrm>
            <a:off x="8497905" y="3170747"/>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96</a:t>
            </a:r>
          </a:p>
        </p:txBody>
      </p:sp>
      <p:sp>
        <p:nvSpPr>
          <p:cNvPr id="23" name="Rectangle 22">
            <a:extLst>
              <a:ext uri="{FF2B5EF4-FFF2-40B4-BE49-F238E27FC236}">
                <a16:creationId xmlns:a16="http://schemas.microsoft.com/office/drawing/2014/main" id="{CEE39EF5-60A3-41A8-9225-8414A74C84FC}"/>
              </a:ext>
            </a:extLst>
          </p:cNvPr>
          <p:cNvSpPr/>
          <p:nvPr/>
        </p:nvSpPr>
        <p:spPr>
          <a:xfrm>
            <a:off x="8495772" y="2400726"/>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97</a:t>
            </a:r>
          </a:p>
        </p:txBody>
      </p:sp>
      <p:sp>
        <p:nvSpPr>
          <p:cNvPr id="24" name="Rectangle 23">
            <a:extLst>
              <a:ext uri="{FF2B5EF4-FFF2-40B4-BE49-F238E27FC236}">
                <a16:creationId xmlns:a16="http://schemas.microsoft.com/office/drawing/2014/main" id="{EA749C99-7B95-420C-A657-6B3A6636D307}"/>
              </a:ext>
            </a:extLst>
          </p:cNvPr>
          <p:cNvSpPr/>
          <p:nvPr/>
        </p:nvSpPr>
        <p:spPr>
          <a:xfrm>
            <a:off x="8493639" y="1630705"/>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98</a:t>
            </a:r>
          </a:p>
        </p:txBody>
      </p:sp>
      <p:sp>
        <p:nvSpPr>
          <p:cNvPr id="25" name="Rectangle 24">
            <a:extLst>
              <a:ext uri="{FF2B5EF4-FFF2-40B4-BE49-F238E27FC236}">
                <a16:creationId xmlns:a16="http://schemas.microsoft.com/office/drawing/2014/main" id="{9B88807B-2395-4F48-9902-8D137FA7633F}"/>
              </a:ext>
            </a:extLst>
          </p:cNvPr>
          <p:cNvSpPr/>
          <p:nvPr/>
        </p:nvSpPr>
        <p:spPr>
          <a:xfrm>
            <a:off x="8493639" y="881952"/>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99</a:t>
            </a:r>
          </a:p>
        </p:txBody>
      </p:sp>
      <p:sp>
        <p:nvSpPr>
          <p:cNvPr id="26" name="TextBox 25">
            <a:extLst>
              <a:ext uri="{FF2B5EF4-FFF2-40B4-BE49-F238E27FC236}">
                <a16:creationId xmlns:a16="http://schemas.microsoft.com/office/drawing/2014/main" id="{2FD319F5-E56D-42EB-ADDD-531E6983432B}"/>
              </a:ext>
            </a:extLst>
          </p:cNvPr>
          <p:cNvSpPr txBox="1"/>
          <p:nvPr/>
        </p:nvSpPr>
        <p:spPr>
          <a:xfrm rot="5400000">
            <a:off x="8401037" y="4221364"/>
            <a:ext cx="1161646" cy="461665"/>
          </a:xfrm>
          <a:prstGeom prst="rect">
            <a:avLst/>
          </a:prstGeom>
          <a:noFill/>
        </p:spPr>
        <p:txBody>
          <a:bodyPr wrap="square" rtlCol="0">
            <a:spAutoFit/>
          </a:bodyPr>
          <a:lstStyle/>
          <a:p>
            <a:pPr algn="ctr"/>
            <a:r>
              <a:rPr lang="en-US" sz="2400" b="1" dirty="0">
                <a:latin typeface="Consolas" panose="020B0609020204030204" pitchFamily="49" charset="0"/>
              </a:rPr>
              <a:t>. . .</a:t>
            </a:r>
          </a:p>
        </p:txBody>
      </p:sp>
      <p:sp>
        <p:nvSpPr>
          <p:cNvPr id="27" name="Arrow: Right 26">
            <a:extLst>
              <a:ext uri="{FF2B5EF4-FFF2-40B4-BE49-F238E27FC236}">
                <a16:creationId xmlns:a16="http://schemas.microsoft.com/office/drawing/2014/main" id="{5F426EAF-53CD-4D4C-B533-581106B62E1D}"/>
              </a:ext>
            </a:extLst>
          </p:cNvPr>
          <p:cNvSpPr/>
          <p:nvPr/>
        </p:nvSpPr>
        <p:spPr>
          <a:xfrm>
            <a:off x="9407529" y="5957162"/>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F2609D08-D719-403C-86EB-3AF663B5A80A}"/>
              </a:ext>
            </a:extLst>
          </p:cNvPr>
          <p:cNvSpPr/>
          <p:nvPr/>
        </p:nvSpPr>
        <p:spPr>
          <a:xfrm>
            <a:off x="9405880" y="5201666"/>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A5D771FF-90B7-4C2D-87A7-CCC5E00C2EAD}"/>
              </a:ext>
            </a:extLst>
          </p:cNvPr>
          <p:cNvSpPr/>
          <p:nvPr/>
        </p:nvSpPr>
        <p:spPr>
          <a:xfrm>
            <a:off x="9405880" y="3425849"/>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E14D2652-130E-4887-9FA2-B6CB38762192}"/>
              </a:ext>
            </a:extLst>
          </p:cNvPr>
          <p:cNvCxnSpPr/>
          <p:nvPr/>
        </p:nvCxnSpPr>
        <p:spPr>
          <a:xfrm>
            <a:off x="5426239" y="697831"/>
            <a:ext cx="0" cy="5979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EE0D3CA-D092-4AFA-8C91-38E00A90FCD9}"/>
              </a:ext>
            </a:extLst>
          </p:cNvPr>
          <p:cNvCxnSpPr>
            <a:cxnSpLocks/>
          </p:cNvCxnSpPr>
          <p:nvPr/>
        </p:nvCxnSpPr>
        <p:spPr>
          <a:xfrm>
            <a:off x="8277726" y="869252"/>
            <a:ext cx="0" cy="563054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4C6E514-C371-4C04-AA20-8B9BE3F7F806}"/>
              </a:ext>
            </a:extLst>
          </p:cNvPr>
          <p:cNvCxnSpPr>
            <a:cxnSpLocks/>
          </p:cNvCxnSpPr>
          <p:nvPr/>
        </p:nvCxnSpPr>
        <p:spPr>
          <a:xfrm>
            <a:off x="7443889" y="881952"/>
            <a:ext cx="845001" cy="0"/>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5572735-AB6D-425E-93A6-A931F68ACF80}"/>
              </a:ext>
            </a:extLst>
          </p:cNvPr>
          <p:cNvSpPr txBox="1"/>
          <p:nvPr/>
        </p:nvSpPr>
        <p:spPr>
          <a:xfrm>
            <a:off x="5439928" y="3482700"/>
            <a:ext cx="2988279" cy="1938992"/>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Select the “front-most” task in the highest-priority, non-empty </a:t>
            </a:r>
            <a:r>
              <a:rPr lang="en-US" sz="2400" b="1" dirty="0" err="1">
                <a:latin typeface="Segoe UI" panose="020B0502040204020203" pitchFamily="34" charset="0"/>
                <a:cs typeface="Segoe UI" panose="020B0502040204020203" pitchFamily="34" charset="0"/>
              </a:rPr>
              <a:t>runqueue</a:t>
            </a:r>
            <a:endParaRPr lang="en-US" sz="2400" b="1" dirty="0">
              <a:latin typeface="Segoe UI" panose="020B0502040204020203"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0F020F80-2DAC-49AA-82EA-D85F7A672AFB}"/>
              </a:ext>
            </a:extLst>
          </p:cNvPr>
          <p:cNvGrpSpPr/>
          <p:nvPr/>
        </p:nvGrpSpPr>
        <p:grpSpPr>
          <a:xfrm>
            <a:off x="9405880" y="995279"/>
            <a:ext cx="2791366" cy="532732"/>
            <a:chOff x="9405880" y="995279"/>
            <a:chExt cx="2791366" cy="532732"/>
          </a:xfrm>
        </p:grpSpPr>
        <p:sp>
          <p:nvSpPr>
            <p:cNvPr id="30" name="Arrow: Right 29">
              <a:extLst>
                <a:ext uri="{FF2B5EF4-FFF2-40B4-BE49-F238E27FC236}">
                  <a16:creationId xmlns:a16="http://schemas.microsoft.com/office/drawing/2014/main" id="{BC8CD93B-8AE3-4A40-8347-23488AE72569}"/>
                </a:ext>
              </a:extLst>
            </p:cNvPr>
            <p:cNvSpPr/>
            <p:nvPr/>
          </p:nvSpPr>
          <p:spPr>
            <a:xfrm>
              <a:off x="9405880" y="1102080"/>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79BEBF9-B159-41F7-A19C-EB50694CEFED}"/>
                </a:ext>
              </a:extLst>
            </p:cNvPr>
            <p:cNvGrpSpPr/>
            <p:nvPr/>
          </p:nvGrpSpPr>
          <p:grpSpPr>
            <a:xfrm>
              <a:off x="9794271" y="1000035"/>
              <a:ext cx="908851" cy="527976"/>
              <a:chOff x="9794271" y="1000035"/>
              <a:chExt cx="908851" cy="527976"/>
            </a:xfrm>
          </p:grpSpPr>
          <p:sp>
            <p:nvSpPr>
              <p:cNvPr id="42" name="Rectangle 41">
                <a:extLst>
                  <a:ext uri="{FF2B5EF4-FFF2-40B4-BE49-F238E27FC236}">
                    <a16:creationId xmlns:a16="http://schemas.microsoft.com/office/drawing/2014/main" id="{EB5CBED0-32ED-42AB-9016-0306C2DE553C}"/>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TextBox 42">
                <a:extLst>
                  <a:ext uri="{FF2B5EF4-FFF2-40B4-BE49-F238E27FC236}">
                    <a16:creationId xmlns:a16="http://schemas.microsoft.com/office/drawing/2014/main" id="{5982A58B-5C23-4C5B-BE85-064A5B751571}"/>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45" name="Group 44">
              <a:extLst>
                <a:ext uri="{FF2B5EF4-FFF2-40B4-BE49-F238E27FC236}">
                  <a16:creationId xmlns:a16="http://schemas.microsoft.com/office/drawing/2014/main" id="{472DC05B-B478-4C0E-B59F-FB135498A687}"/>
                </a:ext>
              </a:extLst>
            </p:cNvPr>
            <p:cNvGrpSpPr/>
            <p:nvPr/>
          </p:nvGrpSpPr>
          <p:grpSpPr>
            <a:xfrm>
              <a:off x="11288395" y="995279"/>
              <a:ext cx="908851" cy="527976"/>
              <a:chOff x="9794271" y="1000035"/>
              <a:chExt cx="908851" cy="527976"/>
            </a:xfrm>
          </p:grpSpPr>
          <p:sp>
            <p:nvSpPr>
              <p:cNvPr id="46" name="Rectangle 45">
                <a:extLst>
                  <a:ext uri="{FF2B5EF4-FFF2-40B4-BE49-F238E27FC236}">
                    <a16:creationId xmlns:a16="http://schemas.microsoft.com/office/drawing/2014/main" id="{BA922AA9-5922-4B85-8D03-634E2B02293F}"/>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7" name="TextBox 46">
                <a:extLst>
                  <a:ext uri="{FF2B5EF4-FFF2-40B4-BE49-F238E27FC236}">
                    <a16:creationId xmlns:a16="http://schemas.microsoft.com/office/drawing/2014/main" id="{EC357A53-F0FB-47AD-93C7-DE2B4CDF7713}"/>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48" name="Group 47">
              <a:extLst>
                <a:ext uri="{FF2B5EF4-FFF2-40B4-BE49-F238E27FC236}">
                  <a16:creationId xmlns:a16="http://schemas.microsoft.com/office/drawing/2014/main" id="{650C728C-2C11-4A5F-B6D8-35D150BE5ABE}"/>
                </a:ext>
              </a:extLst>
            </p:cNvPr>
            <p:cNvGrpSpPr/>
            <p:nvPr/>
          </p:nvGrpSpPr>
          <p:grpSpPr>
            <a:xfrm>
              <a:off x="10625851" y="1000035"/>
              <a:ext cx="724617" cy="527976"/>
              <a:chOff x="9794271" y="1000035"/>
              <a:chExt cx="908851" cy="527976"/>
            </a:xfrm>
          </p:grpSpPr>
          <p:sp>
            <p:nvSpPr>
              <p:cNvPr id="49" name="Rectangle 48">
                <a:extLst>
                  <a:ext uri="{FF2B5EF4-FFF2-40B4-BE49-F238E27FC236}">
                    <a16:creationId xmlns:a16="http://schemas.microsoft.com/office/drawing/2014/main" id="{9D915721-533C-4C95-865D-5A2C6F9CE135}"/>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0" name="TextBox 49">
                <a:extLst>
                  <a:ext uri="{FF2B5EF4-FFF2-40B4-BE49-F238E27FC236}">
                    <a16:creationId xmlns:a16="http://schemas.microsoft.com/office/drawing/2014/main" id="{F5BD1FAB-0321-4D86-8BC0-72D1E32B7CFC}"/>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grpSp>
        <p:nvGrpSpPr>
          <p:cNvPr id="51" name="Group 50">
            <a:extLst>
              <a:ext uri="{FF2B5EF4-FFF2-40B4-BE49-F238E27FC236}">
                <a16:creationId xmlns:a16="http://schemas.microsoft.com/office/drawing/2014/main" id="{ACA97AF6-545A-47B0-A9FF-4FEB306EAE4D}"/>
              </a:ext>
            </a:extLst>
          </p:cNvPr>
          <p:cNvGrpSpPr/>
          <p:nvPr/>
        </p:nvGrpSpPr>
        <p:grpSpPr>
          <a:xfrm>
            <a:off x="9802991" y="3341152"/>
            <a:ext cx="724617" cy="527976"/>
            <a:chOff x="9794271" y="1000035"/>
            <a:chExt cx="908851" cy="527976"/>
          </a:xfrm>
        </p:grpSpPr>
        <p:sp>
          <p:nvSpPr>
            <p:cNvPr id="52" name="Rectangle 51">
              <a:extLst>
                <a:ext uri="{FF2B5EF4-FFF2-40B4-BE49-F238E27FC236}">
                  <a16:creationId xmlns:a16="http://schemas.microsoft.com/office/drawing/2014/main" id="{A5980DD3-E16C-47C6-9526-EEB547668704}"/>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3" name="TextBox 52">
              <a:extLst>
                <a:ext uri="{FF2B5EF4-FFF2-40B4-BE49-F238E27FC236}">
                  <a16:creationId xmlns:a16="http://schemas.microsoft.com/office/drawing/2014/main" id="{D057F4C8-70F8-4D67-AE9D-19B87E8FE6EF}"/>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54" name="Group 53">
            <a:extLst>
              <a:ext uri="{FF2B5EF4-FFF2-40B4-BE49-F238E27FC236}">
                <a16:creationId xmlns:a16="http://schemas.microsoft.com/office/drawing/2014/main" id="{B6781CAA-2F69-409E-8138-222B23EE80E2}"/>
              </a:ext>
            </a:extLst>
          </p:cNvPr>
          <p:cNvGrpSpPr/>
          <p:nvPr/>
        </p:nvGrpSpPr>
        <p:grpSpPr>
          <a:xfrm>
            <a:off x="10474557" y="3346461"/>
            <a:ext cx="724617" cy="527976"/>
            <a:chOff x="9794271" y="1000035"/>
            <a:chExt cx="908851" cy="527976"/>
          </a:xfrm>
        </p:grpSpPr>
        <p:sp>
          <p:nvSpPr>
            <p:cNvPr id="55" name="Rectangle 54">
              <a:extLst>
                <a:ext uri="{FF2B5EF4-FFF2-40B4-BE49-F238E27FC236}">
                  <a16:creationId xmlns:a16="http://schemas.microsoft.com/office/drawing/2014/main" id="{2CD3C427-78AF-4175-B892-267DD7BD6B60}"/>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6" name="TextBox 55">
              <a:extLst>
                <a:ext uri="{FF2B5EF4-FFF2-40B4-BE49-F238E27FC236}">
                  <a16:creationId xmlns:a16="http://schemas.microsoft.com/office/drawing/2014/main" id="{43551B24-12F9-4DB1-8B89-611A6D5F9209}"/>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57" name="Group 56">
            <a:extLst>
              <a:ext uri="{FF2B5EF4-FFF2-40B4-BE49-F238E27FC236}">
                <a16:creationId xmlns:a16="http://schemas.microsoft.com/office/drawing/2014/main" id="{323A8C33-DD21-4288-A07E-FF0D27EA0A5A}"/>
              </a:ext>
            </a:extLst>
          </p:cNvPr>
          <p:cNvGrpSpPr/>
          <p:nvPr/>
        </p:nvGrpSpPr>
        <p:grpSpPr>
          <a:xfrm>
            <a:off x="11150239" y="3346461"/>
            <a:ext cx="724617" cy="527976"/>
            <a:chOff x="9794271" y="1000035"/>
            <a:chExt cx="908851" cy="527976"/>
          </a:xfrm>
        </p:grpSpPr>
        <p:sp>
          <p:nvSpPr>
            <p:cNvPr id="58" name="Rectangle 57">
              <a:extLst>
                <a:ext uri="{FF2B5EF4-FFF2-40B4-BE49-F238E27FC236}">
                  <a16:creationId xmlns:a16="http://schemas.microsoft.com/office/drawing/2014/main" id="{8451DF50-AD93-4EBC-AAA9-8FEC72413DC7}"/>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9" name="TextBox 58">
              <a:extLst>
                <a:ext uri="{FF2B5EF4-FFF2-40B4-BE49-F238E27FC236}">
                  <a16:creationId xmlns:a16="http://schemas.microsoft.com/office/drawing/2014/main" id="{35C46414-C363-4580-976F-737AD85534E7}"/>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60" name="Group 59">
            <a:extLst>
              <a:ext uri="{FF2B5EF4-FFF2-40B4-BE49-F238E27FC236}">
                <a16:creationId xmlns:a16="http://schemas.microsoft.com/office/drawing/2014/main" id="{4E52C820-C7EB-4A4B-BF5E-EDCC5174006E}"/>
              </a:ext>
            </a:extLst>
          </p:cNvPr>
          <p:cNvGrpSpPr/>
          <p:nvPr/>
        </p:nvGrpSpPr>
        <p:grpSpPr>
          <a:xfrm>
            <a:off x="9811637" y="5083518"/>
            <a:ext cx="724617" cy="527976"/>
            <a:chOff x="9794271" y="1000035"/>
            <a:chExt cx="908851" cy="527976"/>
          </a:xfrm>
        </p:grpSpPr>
        <p:sp>
          <p:nvSpPr>
            <p:cNvPr id="61" name="Rectangle 60">
              <a:extLst>
                <a:ext uri="{FF2B5EF4-FFF2-40B4-BE49-F238E27FC236}">
                  <a16:creationId xmlns:a16="http://schemas.microsoft.com/office/drawing/2014/main" id="{771D75FB-CD42-4B55-B178-CE298554B0E6}"/>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2" name="TextBox 61">
              <a:extLst>
                <a:ext uri="{FF2B5EF4-FFF2-40B4-BE49-F238E27FC236}">
                  <a16:creationId xmlns:a16="http://schemas.microsoft.com/office/drawing/2014/main" id="{4C29DC3B-BA3B-441D-B76B-021FDB04D102}"/>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63" name="Group 62">
            <a:extLst>
              <a:ext uri="{FF2B5EF4-FFF2-40B4-BE49-F238E27FC236}">
                <a16:creationId xmlns:a16="http://schemas.microsoft.com/office/drawing/2014/main" id="{9C8D330A-4DF9-4FDF-B11C-22C7FA2D1A3F}"/>
              </a:ext>
            </a:extLst>
          </p:cNvPr>
          <p:cNvGrpSpPr/>
          <p:nvPr/>
        </p:nvGrpSpPr>
        <p:grpSpPr>
          <a:xfrm>
            <a:off x="10466556" y="5081952"/>
            <a:ext cx="908851" cy="527976"/>
            <a:chOff x="9794271" y="1000035"/>
            <a:chExt cx="908851" cy="527976"/>
          </a:xfrm>
        </p:grpSpPr>
        <p:sp>
          <p:nvSpPr>
            <p:cNvPr id="64" name="Rectangle 63">
              <a:extLst>
                <a:ext uri="{FF2B5EF4-FFF2-40B4-BE49-F238E27FC236}">
                  <a16:creationId xmlns:a16="http://schemas.microsoft.com/office/drawing/2014/main" id="{29AC3666-CD78-4464-8D91-68102D779287}"/>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5" name="TextBox 64">
              <a:extLst>
                <a:ext uri="{FF2B5EF4-FFF2-40B4-BE49-F238E27FC236}">
                  <a16:creationId xmlns:a16="http://schemas.microsoft.com/office/drawing/2014/main" id="{7B033070-C08C-4CBD-B603-A6B0DFB5FFFB}"/>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66" name="Group 65">
            <a:extLst>
              <a:ext uri="{FF2B5EF4-FFF2-40B4-BE49-F238E27FC236}">
                <a16:creationId xmlns:a16="http://schemas.microsoft.com/office/drawing/2014/main" id="{A5C7C152-9387-43AA-AA0E-84D09F6B7A2F}"/>
              </a:ext>
            </a:extLst>
          </p:cNvPr>
          <p:cNvGrpSpPr/>
          <p:nvPr/>
        </p:nvGrpSpPr>
        <p:grpSpPr>
          <a:xfrm>
            <a:off x="9396800" y="2514996"/>
            <a:ext cx="2791366" cy="532732"/>
            <a:chOff x="9405880" y="995279"/>
            <a:chExt cx="2791366" cy="532732"/>
          </a:xfrm>
        </p:grpSpPr>
        <p:sp>
          <p:nvSpPr>
            <p:cNvPr id="67" name="Arrow: Right 66">
              <a:extLst>
                <a:ext uri="{FF2B5EF4-FFF2-40B4-BE49-F238E27FC236}">
                  <a16:creationId xmlns:a16="http://schemas.microsoft.com/office/drawing/2014/main" id="{C3EDAE70-940B-455F-AD5C-42D44DCFC42F}"/>
                </a:ext>
              </a:extLst>
            </p:cNvPr>
            <p:cNvSpPr/>
            <p:nvPr/>
          </p:nvSpPr>
          <p:spPr>
            <a:xfrm>
              <a:off x="9405880" y="1102080"/>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5237D24B-B588-40AA-9C88-E803F85A4611}"/>
                </a:ext>
              </a:extLst>
            </p:cNvPr>
            <p:cNvGrpSpPr/>
            <p:nvPr/>
          </p:nvGrpSpPr>
          <p:grpSpPr>
            <a:xfrm>
              <a:off x="9794271" y="1000035"/>
              <a:ext cx="908851" cy="527976"/>
              <a:chOff x="9794271" y="1000035"/>
              <a:chExt cx="908851" cy="527976"/>
            </a:xfrm>
          </p:grpSpPr>
          <p:sp>
            <p:nvSpPr>
              <p:cNvPr id="75" name="Rectangle 74">
                <a:extLst>
                  <a:ext uri="{FF2B5EF4-FFF2-40B4-BE49-F238E27FC236}">
                    <a16:creationId xmlns:a16="http://schemas.microsoft.com/office/drawing/2014/main" id="{FD5A64CE-B4BC-4279-A4E3-1CE21E65245D}"/>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6" name="TextBox 75">
                <a:extLst>
                  <a:ext uri="{FF2B5EF4-FFF2-40B4-BE49-F238E27FC236}">
                    <a16:creationId xmlns:a16="http://schemas.microsoft.com/office/drawing/2014/main" id="{20EDA6F4-3102-4D00-8636-96782FCE2CC4}"/>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69" name="Group 68">
              <a:extLst>
                <a:ext uri="{FF2B5EF4-FFF2-40B4-BE49-F238E27FC236}">
                  <a16:creationId xmlns:a16="http://schemas.microsoft.com/office/drawing/2014/main" id="{051D5DC2-7E3D-45D4-AB3C-60C17DD05585}"/>
                </a:ext>
              </a:extLst>
            </p:cNvPr>
            <p:cNvGrpSpPr/>
            <p:nvPr/>
          </p:nvGrpSpPr>
          <p:grpSpPr>
            <a:xfrm>
              <a:off x="11288395" y="995279"/>
              <a:ext cx="908851" cy="527976"/>
              <a:chOff x="9794271" y="1000035"/>
              <a:chExt cx="908851" cy="527976"/>
            </a:xfrm>
          </p:grpSpPr>
          <p:sp>
            <p:nvSpPr>
              <p:cNvPr id="73" name="Rectangle 72">
                <a:extLst>
                  <a:ext uri="{FF2B5EF4-FFF2-40B4-BE49-F238E27FC236}">
                    <a16:creationId xmlns:a16="http://schemas.microsoft.com/office/drawing/2014/main" id="{4E5E1130-1CFC-4605-AC12-E51EE1E1EF25}"/>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4" name="TextBox 73">
                <a:extLst>
                  <a:ext uri="{FF2B5EF4-FFF2-40B4-BE49-F238E27FC236}">
                    <a16:creationId xmlns:a16="http://schemas.microsoft.com/office/drawing/2014/main" id="{2B34A8AB-C3B1-4450-B1D4-F42CA0256D0E}"/>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70" name="Group 69">
              <a:extLst>
                <a:ext uri="{FF2B5EF4-FFF2-40B4-BE49-F238E27FC236}">
                  <a16:creationId xmlns:a16="http://schemas.microsoft.com/office/drawing/2014/main" id="{B03AF58A-ABD3-4E85-8A12-2FD8D7562B99}"/>
                </a:ext>
              </a:extLst>
            </p:cNvPr>
            <p:cNvGrpSpPr/>
            <p:nvPr/>
          </p:nvGrpSpPr>
          <p:grpSpPr>
            <a:xfrm>
              <a:off x="10625851" y="1000035"/>
              <a:ext cx="724617" cy="527976"/>
              <a:chOff x="9794271" y="1000035"/>
              <a:chExt cx="908851" cy="527976"/>
            </a:xfrm>
          </p:grpSpPr>
          <p:sp>
            <p:nvSpPr>
              <p:cNvPr id="71" name="Rectangle 70">
                <a:extLst>
                  <a:ext uri="{FF2B5EF4-FFF2-40B4-BE49-F238E27FC236}">
                    <a16:creationId xmlns:a16="http://schemas.microsoft.com/office/drawing/2014/main" id="{7043B713-78EC-4E63-9FF9-C9C23C247A01}"/>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2" name="TextBox 71">
                <a:extLst>
                  <a:ext uri="{FF2B5EF4-FFF2-40B4-BE49-F238E27FC236}">
                    <a16:creationId xmlns:a16="http://schemas.microsoft.com/office/drawing/2014/main" id="{F8049DCA-8752-43C0-A950-9B9A46813CD5}"/>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spTree>
    <p:extLst>
      <p:ext uri="{BB962C8B-B14F-4D97-AF65-F5344CB8AC3E}">
        <p14:creationId xmlns:p14="http://schemas.microsoft.com/office/powerpoint/2010/main" val="271409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 y="10795"/>
            <a:ext cx="12165330" cy="814705"/>
          </a:xfrm>
        </p:spPr>
        <p:txBody>
          <a:bodyPr>
            <a:normAutofit/>
          </a:bodyPr>
          <a:lstStyle/>
          <a:p>
            <a:r>
              <a:rPr lang="en-US" b="1" dirty="0"/>
              <a:t>Scheduling: Which Process Should Run Now?</a:t>
            </a:r>
          </a:p>
        </p:txBody>
      </p:sp>
      <p:sp>
        <p:nvSpPr>
          <p:cNvPr id="3" name="Content Placeholder 2"/>
          <p:cNvSpPr>
            <a:spLocks noGrp="1"/>
          </p:cNvSpPr>
          <p:nvPr>
            <p:ph idx="1"/>
          </p:nvPr>
        </p:nvSpPr>
        <p:spPr>
          <a:xfrm>
            <a:off x="5366088" y="673100"/>
            <a:ext cx="6952996" cy="6174105"/>
          </a:xfrm>
        </p:spPr>
        <p:txBody>
          <a:bodyPr>
            <a:noAutofit/>
          </a:bodyPr>
          <a:lstStyle/>
          <a:p>
            <a:r>
              <a:rPr lang="en-US" sz="3200" dirty="0"/>
              <a:t>Different processes have different behaviors</a:t>
            </a:r>
          </a:p>
          <a:p>
            <a:pPr lvl="1"/>
            <a:r>
              <a:rPr lang="en-US" sz="2800" dirty="0"/>
              <a:t>IO-bound: A process mostly waits for IOs to complete</a:t>
            </a:r>
          </a:p>
          <a:p>
            <a:pPr lvl="1"/>
            <a:r>
              <a:rPr lang="en-US" sz="2800" dirty="0"/>
              <a:t>CPU-bound: A process issues few IOs, mostly does computation</a:t>
            </a:r>
          </a:p>
          <a:p>
            <a:pPr lvl="1"/>
            <a:r>
              <a:rPr lang="en-US" sz="2800" dirty="0"/>
              <a:t>A process may change its behavior throughout its execution—the scheduler must notice and adjust!</a:t>
            </a:r>
          </a:p>
          <a:p>
            <a:r>
              <a:rPr lang="en-US" sz="3200" dirty="0"/>
              <a:t>Often a good idea to prioritize IO-bound processes</a:t>
            </a:r>
          </a:p>
          <a:p>
            <a:pPr lvl="1"/>
            <a:r>
              <a:rPr lang="en-US" sz="2800" dirty="0"/>
              <a:t>Allow tasks blocked on user input, network, etc. to respond quickly and initiate new (and slow!) IOs if necessary</a:t>
            </a:r>
          </a:p>
        </p:txBody>
      </p:sp>
      <p:pic>
        <p:nvPicPr>
          <p:cNvPr id="5" name="Picture 4">
            <a:extLst>
              <a:ext uri="{FF2B5EF4-FFF2-40B4-BE49-F238E27FC236}">
                <a16:creationId xmlns:a16="http://schemas.microsoft.com/office/drawing/2014/main" id="{CFF0532E-E6E3-4501-86AF-D238BB00DEF2}"/>
              </a:ext>
            </a:extLst>
          </p:cNvPr>
          <p:cNvPicPr>
            <a:picLocks noChangeAspect="1"/>
          </p:cNvPicPr>
          <p:nvPr/>
        </p:nvPicPr>
        <p:blipFill rotWithShape="1">
          <a:blip r:embed="rId2"/>
          <a:srcRect r="14570"/>
          <a:stretch/>
        </p:blipFill>
        <p:spPr>
          <a:xfrm>
            <a:off x="216366" y="1338802"/>
            <a:ext cx="5149722" cy="4431415"/>
          </a:xfrm>
          <a:prstGeom prst="rect">
            <a:avLst/>
          </a:prstGeom>
        </p:spPr>
      </p:pic>
    </p:spTree>
    <p:extLst>
      <p:ext uri="{BB962C8B-B14F-4D97-AF65-F5344CB8AC3E}">
        <p14:creationId xmlns:p14="http://schemas.microsoft.com/office/powerpoint/2010/main" val="13567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3B09-8944-48A8-B618-84884194D646}"/>
              </a:ext>
            </a:extLst>
          </p:cNvPr>
          <p:cNvSpPr>
            <a:spLocks noGrp="1"/>
          </p:cNvSpPr>
          <p:nvPr>
            <p:ph type="title"/>
          </p:nvPr>
        </p:nvSpPr>
        <p:spPr>
          <a:xfrm>
            <a:off x="838200" y="4179"/>
            <a:ext cx="10515600" cy="693652"/>
          </a:xfrm>
        </p:spPr>
        <p:txBody>
          <a:bodyPr>
            <a:normAutofit fontScale="90000"/>
          </a:bodyPr>
          <a:lstStyle/>
          <a:p>
            <a:r>
              <a:rPr lang="en-US" b="1" dirty="0"/>
              <a:t>Scheduler Groups in Linux</a:t>
            </a:r>
          </a:p>
        </p:txBody>
      </p:sp>
      <p:sp>
        <p:nvSpPr>
          <p:cNvPr id="3" name="Content Placeholder 2">
            <a:extLst>
              <a:ext uri="{FF2B5EF4-FFF2-40B4-BE49-F238E27FC236}">
                <a16:creationId xmlns:a16="http://schemas.microsoft.com/office/drawing/2014/main" id="{86623D17-0EF6-47F7-BE02-9FFF80364BC6}"/>
              </a:ext>
            </a:extLst>
          </p:cNvPr>
          <p:cNvSpPr>
            <a:spLocks noGrp="1"/>
          </p:cNvSpPr>
          <p:nvPr>
            <p:ph idx="1"/>
          </p:nvPr>
        </p:nvSpPr>
        <p:spPr>
          <a:xfrm>
            <a:off x="36092" y="637673"/>
            <a:ext cx="5493992" cy="6180051"/>
          </a:xfrm>
        </p:spPr>
        <p:txBody>
          <a:bodyPr>
            <a:normAutofit fontScale="85000" lnSpcReduction="10000"/>
          </a:bodyPr>
          <a:lstStyle/>
          <a:p>
            <a:pPr marL="0" indent="0">
              <a:buNone/>
            </a:pPr>
            <a:r>
              <a:rPr lang="en-US" sz="3200" b="1" u="sng" dirty="0"/>
              <a:t>SCHED_FIFO class</a:t>
            </a:r>
          </a:p>
          <a:p>
            <a:r>
              <a:rPr lang="en-US" sz="3200" dirty="0"/>
              <a:t>When a SCHED_FIFO task becomes runnable, will immediately preempt a running SCHED_OTHER task</a:t>
            </a:r>
          </a:p>
          <a:p>
            <a:r>
              <a:rPr lang="en-US" sz="3200" dirty="0"/>
              <a:t>A running SCHED_FIFO task that is preempted by a higher priority SCHED_FIFO task remains at the head of its </a:t>
            </a:r>
            <a:r>
              <a:rPr lang="en-US" sz="3200" dirty="0" err="1"/>
              <a:t>runqueue</a:t>
            </a:r>
            <a:endParaRPr lang="en-US" sz="3200" dirty="0"/>
          </a:p>
          <a:p>
            <a:r>
              <a:rPr lang="en-US" sz="3200" dirty="0"/>
              <a:t>When a blocked SCHED_FIFO task becomes runnable, it goes at the end of its </a:t>
            </a:r>
            <a:r>
              <a:rPr lang="en-US" sz="3200" dirty="0" err="1"/>
              <a:t>runqueue</a:t>
            </a:r>
            <a:endParaRPr lang="en-US" sz="3200" dirty="0"/>
          </a:p>
          <a:p>
            <a:r>
              <a:rPr lang="en-US" sz="3200" dirty="0"/>
              <a:t>A SCHED_FIFO task runs until:</a:t>
            </a:r>
          </a:p>
          <a:p>
            <a:pPr lvl="1"/>
            <a:r>
              <a:rPr lang="en-US" sz="2800" dirty="0"/>
              <a:t>It blocks on IO</a:t>
            </a:r>
          </a:p>
          <a:p>
            <a:pPr lvl="1"/>
            <a:r>
              <a:rPr lang="en-US" sz="2800" dirty="0"/>
              <a:t>It calls </a:t>
            </a:r>
            <a:r>
              <a:rPr lang="en-US" sz="2800" b="1" dirty="0" err="1"/>
              <a:t>sched_yield</a:t>
            </a:r>
            <a:r>
              <a:rPr lang="en-US" sz="2800" b="1" dirty="0"/>
              <a:t>()</a:t>
            </a:r>
          </a:p>
          <a:p>
            <a:pPr lvl="1"/>
            <a:r>
              <a:rPr lang="en-US" sz="2800" dirty="0"/>
              <a:t>It is preempted by a higher priority thread</a:t>
            </a:r>
          </a:p>
        </p:txBody>
      </p:sp>
      <p:grpSp>
        <p:nvGrpSpPr>
          <p:cNvPr id="5" name="Group 4">
            <a:extLst>
              <a:ext uri="{FF2B5EF4-FFF2-40B4-BE49-F238E27FC236}">
                <a16:creationId xmlns:a16="http://schemas.microsoft.com/office/drawing/2014/main" id="{D7BE0F94-0B15-4427-9FEE-2FBA92791F2F}"/>
              </a:ext>
            </a:extLst>
          </p:cNvPr>
          <p:cNvGrpSpPr/>
          <p:nvPr/>
        </p:nvGrpSpPr>
        <p:grpSpPr>
          <a:xfrm>
            <a:off x="5551471" y="733927"/>
            <a:ext cx="1894258" cy="2265179"/>
            <a:chOff x="9297913" y="4314853"/>
            <a:chExt cx="1894258" cy="2265179"/>
          </a:xfrm>
        </p:grpSpPr>
        <p:pic>
          <p:nvPicPr>
            <p:cNvPr id="6" name="Picture 5">
              <a:extLst>
                <a:ext uri="{FF2B5EF4-FFF2-40B4-BE49-F238E27FC236}">
                  <a16:creationId xmlns:a16="http://schemas.microsoft.com/office/drawing/2014/main" id="{FCFEB364-540A-4E6A-A06A-0D98E82BE748}"/>
                </a:ext>
              </a:extLst>
            </p:cNvPr>
            <p:cNvPicPr>
              <a:picLocks noChangeAspect="1"/>
            </p:cNvPicPr>
            <p:nvPr/>
          </p:nvPicPr>
          <p:blipFill>
            <a:blip r:embed="rId3"/>
            <a:stretch>
              <a:fillRect/>
            </a:stretch>
          </p:blipFill>
          <p:spPr>
            <a:xfrm>
              <a:off x="9635442" y="5360832"/>
              <a:ext cx="1219200" cy="1219200"/>
            </a:xfrm>
            <a:prstGeom prst="rect">
              <a:avLst/>
            </a:prstGeom>
          </p:spPr>
        </p:pic>
        <p:sp>
          <p:nvSpPr>
            <p:cNvPr id="7" name="TextBox 6">
              <a:extLst>
                <a:ext uri="{FF2B5EF4-FFF2-40B4-BE49-F238E27FC236}">
                  <a16:creationId xmlns:a16="http://schemas.microsoft.com/office/drawing/2014/main" id="{9AD99AB0-F472-42A4-8E87-53D3E1D277C4}"/>
                </a:ext>
              </a:extLst>
            </p:cNvPr>
            <p:cNvSpPr txBox="1"/>
            <p:nvPr/>
          </p:nvSpPr>
          <p:spPr>
            <a:xfrm>
              <a:off x="9297913" y="4314853"/>
              <a:ext cx="1894258" cy="954107"/>
            </a:xfrm>
            <a:prstGeom prst="rect">
              <a:avLst/>
            </a:prstGeom>
            <a:solidFill>
              <a:schemeClr val="bg1">
                <a:lumMod val="75000"/>
              </a:schemeClr>
            </a:solidFill>
            <a:ln>
              <a:solidFill>
                <a:schemeClr val="tx1"/>
              </a:solidFill>
            </a:ln>
          </p:spPr>
          <p:txBody>
            <a:bodyPr wrap="square" rtlCol="0">
              <a:spAutoFit/>
            </a:bodyPr>
            <a:lstStyle/>
            <a:p>
              <a:pPr algn="ctr"/>
              <a:r>
                <a:rPr lang="en-US" sz="2800" b="1" dirty="0">
                  <a:latin typeface="+mn-lt"/>
                </a:rPr>
                <a:t>Scheduler logic</a:t>
              </a:r>
            </a:p>
          </p:txBody>
        </p:sp>
      </p:grpSp>
      <p:grpSp>
        <p:nvGrpSpPr>
          <p:cNvPr id="8" name="Group 7">
            <a:extLst>
              <a:ext uri="{FF2B5EF4-FFF2-40B4-BE49-F238E27FC236}">
                <a16:creationId xmlns:a16="http://schemas.microsoft.com/office/drawing/2014/main" id="{5A75FBBF-C6C9-4ABC-B6EA-4FE95C86DD21}"/>
              </a:ext>
            </a:extLst>
          </p:cNvPr>
          <p:cNvGrpSpPr>
            <a:grpSpLocks noChangeAspect="1"/>
          </p:cNvGrpSpPr>
          <p:nvPr/>
        </p:nvGrpSpPr>
        <p:grpSpPr>
          <a:xfrm>
            <a:off x="9871654" y="5723895"/>
            <a:ext cx="1871167" cy="1065111"/>
            <a:chOff x="1086017" y="287057"/>
            <a:chExt cx="3993518" cy="2273202"/>
          </a:xfrm>
        </p:grpSpPr>
        <p:sp>
          <p:nvSpPr>
            <p:cNvPr id="9" name="Oval 8">
              <a:extLst>
                <a:ext uri="{FF2B5EF4-FFF2-40B4-BE49-F238E27FC236}">
                  <a16:creationId xmlns:a16="http://schemas.microsoft.com/office/drawing/2014/main" id="{C69E2BF7-F9DC-4506-A192-475B97EC25D4}"/>
                </a:ext>
              </a:extLst>
            </p:cNvPr>
            <p:cNvSpPr/>
            <p:nvPr/>
          </p:nvSpPr>
          <p:spPr>
            <a:xfrm>
              <a:off x="2372756" y="28705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0" name="Oval 9">
              <a:extLst>
                <a:ext uri="{FF2B5EF4-FFF2-40B4-BE49-F238E27FC236}">
                  <a16:creationId xmlns:a16="http://schemas.microsoft.com/office/drawing/2014/main" id="{AEE53F76-C53E-488C-AADA-FACF0B8D3061}"/>
                </a:ext>
              </a:extLst>
            </p:cNvPr>
            <p:cNvSpPr/>
            <p:nvPr/>
          </p:nvSpPr>
          <p:spPr>
            <a:xfrm>
              <a:off x="1783560" y="1722915"/>
              <a:ext cx="818146" cy="8244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1" name="Straight Connector 10">
              <a:extLst>
                <a:ext uri="{FF2B5EF4-FFF2-40B4-BE49-F238E27FC236}">
                  <a16:creationId xmlns:a16="http://schemas.microsoft.com/office/drawing/2014/main" id="{B1F204D3-1346-4EB5-83D7-679EAA244C49}"/>
                </a:ext>
              </a:extLst>
            </p:cNvPr>
            <p:cNvCxnSpPr>
              <a:cxnSpLocks/>
            </p:cNvCxnSpPr>
            <p:nvPr/>
          </p:nvCxnSpPr>
          <p:spPr>
            <a:xfrm>
              <a:off x="3014642" y="699264"/>
              <a:ext cx="804231" cy="566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766221-117D-4243-81C7-73F9447A068B}"/>
                </a:ext>
              </a:extLst>
            </p:cNvPr>
            <p:cNvCxnSpPr>
              <a:cxnSpLocks/>
            </p:cNvCxnSpPr>
            <p:nvPr/>
          </p:nvCxnSpPr>
          <p:spPr>
            <a:xfrm>
              <a:off x="3981442" y="1480676"/>
              <a:ext cx="521440" cy="537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6B1E2BE-6C44-41FB-9E17-07E18440044F}"/>
                </a:ext>
              </a:extLst>
            </p:cNvPr>
            <p:cNvSpPr/>
            <p:nvPr/>
          </p:nvSpPr>
          <p:spPr>
            <a:xfrm>
              <a:off x="3437819" y="90303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4" name="Straight Connector 13">
              <a:extLst>
                <a:ext uri="{FF2B5EF4-FFF2-40B4-BE49-F238E27FC236}">
                  <a16:creationId xmlns:a16="http://schemas.microsoft.com/office/drawing/2014/main" id="{A87FAC68-0306-4327-ADA9-B856FC144081}"/>
                </a:ext>
              </a:extLst>
            </p:cNvPr>
            <p:cNvCxnSpPr>
              <a:cxnSpLocks/>
            </p:cNvCxnSpPr>
            <p:nvPr/>
          </p:nvCxnSpPr>
          <p:spPr>
            <a:xfrm flipV="1">
              <a:off x="1585032" y="611913"/>
              <a:ext cx="1088964" cy="6312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367835-E5EC-47B2-B7EF-0E16CA5AB0D9}"/>
                </a:ext>
              </a:extLst>
            </p:cNvPr>
            <p:cNvCxnSpPr>
              <a:cxnSpLocks/>
            </p:cNvCxnSpPr>
            <p:nvPr/>
          </p:nvCxnSpPr>
          <p:spPr>
            <a:xfrm flipH="1" flipV="1">
              <a:off x="1572724" y="1416790"/>
              <a:ext cx="521440" cy="5533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0F95D23-8F6B-4667-917E-0215F9A63D83}"/>
                </a:ext>
              </a:extLst>
            </p:cNvPr>
            <p:cNvSpPr/>
            <p:nvPr/>
          </p:nvSpPr>
          <p:spPr>
            <a:xfrm>
              <a:off x="1086017" y="903037"/>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7" name="Oval 16">
              <a:extLst>
                <a:ext uri="{FF2B5EF4-FFF2-40B4-BE49-F238E27FC236}">
                  <a16:creationId xmlns:a16="http://schemas.microsoft.com/office/drawing/2014/main" id="{EFFE1AEA-1E9C-4F5B-BFC1-466969C0D73C}"/>
                </a:ext>
              </a:extLst>
            </p:cNvPr>
            <p:cNvSpPr/>
            <p:nvPr/>
          </p:nvSpPr>
          <p:spPr>
            <a:xfrm>
              <a:off x="4261388" y="1735845"/>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grpSp>
      <p:sp>
        <p:nvSpPr>
          <p:cNvPr id="18" name="Rectangle 17">
            <a:extLst>
              <a:ext uri="{FF2B5EF4-FFF2-40B4-BE49-F238E27FC236}">
                <a16:creationId xmlns:a16="http://schemas.microsoft.com/office/drawing/2014/main" id="{15B210D4-AC28-4079-A808-9CF4DAC60B9C}"/>
              </a:ext>
            </a:extLst>
          </p:cNvPr>
          <p:cNvSpPr/>
          <p:nvPr/>
        </p:nvSpPr>
        <p:spPr>
          <a:xfrm>
            <a:off x="8497906" y="5733475"/>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0</a:t>
            </a:r>
          </a:p>
        </p:txBody>
      </p:sp>
      <p:sp>
        <p:nvSpPr>
          <p:cNvPr id="21" name="Rectangle 20">
            <a:extLst>
              <a:ext uri="{FF2B5EF4-FFF2-40B4-BE49-F238E27FC236}">
                <a16:creationId xmlns:a16="http://schemas.microsoft.com/office/drawing/2014/main" id="{B2C725B7-9025-42BD-8C36-1E54397F383B}"/>
              </a:ext>
            </a:extLst>
          </p:cNvPr>
          <p:cNvSpPr/>
          <p:nvPr/>
        </p:nvSpPr>
        <p:spPr>
          <a:xfrm>
            <a:off x="8497905" y="4963454"/>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1</a:t>
            </a:r>
          </a:p>
        </p:txBody>
      </p:sp>
      <p:sp>
        <p:nvSpPr>
          <p:cNvPr id="22" name="Rectangle 21">
            <a:extLst>
              <a:ext uri="{FF2B5EF4-FFF2-40B4-BE49-F238E27FC236}">
                <a16:creationId xmlns:a16="http://schemas.microsoft.com/office/drawing/2014/main" id="{B60BA298-FD29-4D61-8AEE-C9BC620E9091}"/>
              </a:ext>
            </a:extLst>
          </p:cNvPr>
          <p:cNvSpPr/>
          <p:nvPr/>
        </p:nvSpPr>
        <p:spPr>
          <a:xfrm>
            <a:off x="8497905" y="3170747"/>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96</a:t>
            </a:r>
          </a:p>
        </p:txBody>
      </p:sp>
      <p:sp>
        <p:nvSpPr>
          <p:cNvPr id="23" name="Rectangle 22">
            <a:extLst>
              <a:ext uri="{FF2B5EF4-FFF2-40B4-BE49-F238E27FC236}">
                <a16:creationId xmlns:a16="http://schemas.microsoft.com/office/drawing/2014/main" id="{CEE39EF5-60A3-41A8-9225-8414A74C84FC}"/>
              </a:ext>
            </a:extLst>
          </p:cNvPr>
          <p:cNvSpPr/>
          <p:nvPr/>
        </p:nvSpPr>
        <p:spPr>
          <a:xfrm>
            <a:off x="8495772" y="2400726"/>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97</a:t>
            </a:r>
          </a:p>
        </p:txBody>
      </p:sp>
      <p:sp>
        <p:nvSpPr>
          <p:cNvPr id="24" name="Rectangle 23">
            <a:extLst>
              <a:ext uri="{FF2B5EF4-FFF2-40B4-BE49-F238E27FC236}">
                <a16:creationId xmlns:a16="http://schemas.microsoft.com/office/drawing/2014/main" id="{EA749C99-7B95-420C-A657-6B3A6636D307}"/>
              </a:ext>
            </a:extLst>
          </p:cNvPr>
          <p:cNvSpPr/>
          <p:nvPr/>
        </p:nvSpPr>
        <p:spPr>
          <a:xfrm>
            <a:off x="8493639" y="1630705"/>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98</a:t>
            </a:r>
          </a:p>
        </p:txBody>
      </p:sp>
      <p:sp>
        <p:nvSpPr>
          <p:cNvPr id="25" name="Rectangle 24">
            <a:extLst>
              <a:ext uri="{FF2B5EF4-FFF2-40B4-BE49-F238E27FC236}">
                <a16:creationId xmlns:a16="http://schemas.microsoft.com/office/drawing/2014/main" id="{9B88807B-2395-4F48-9902-8D137FA7633F}"/>
              </a:ext>
            </a:extLst>
          </p:cNvPr>
          <p:cNvSpPr/>
          <p:nvPr/>
        </p:nvSpPr>
        <p:spPr>
          <a:xfrm>
            <a:off x="8493639" y="881952"/>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99</a:t>
            </a:r>
          </a:p>
        </p:txBody>
      </p:sp>
      <p:sp>
        <p:nvSpPr>
          <p:cNvPr id="26" name="TextBox 25">
            <a:extLst>
              <a:ext uri="{FF2B5EF4-FFF2-40B4-BE49-F238E27FC236}">
                <a16:creationId xmlns:a16="http://schemas.microsoft.com/office/drawing/2014/main" id="{2FD319F5-E56D-42EB-ADDD-531E6983432B}"/>
              </a:ext>
            </a:extLst>
          </p:cNvPr>
          <p:cNvSpPr txBox="1"/>
          <p:nvPr/>
        </p:nvSpPr>
        <p:spPr>
          <a:xfrm rot="5400000">
            <a:off x="8401037" y="4221364"/>
            <a:ext cx="1161646" cy="461665"/>
          </a:xfrm>
          <a:prstGeom prst="rect">
            <a:avLst/>
          </a:prstGeom>
          <a:noFill/>
        </p:spPr>
        <p:txBody>
          <a:bodyPr wrap="square" rtlCol="0">
            <a:spAutoFit/>
          </a:bodyPr>
          <a:lstStyle/>
          <a:p>
            <a:pPr algn="ctr"/>
            <a:r>
              <a:rPr lang="en-US" sz="2400" b="1" dirty="0">
                <a:latin typeface="Consolas" panose="020B0609020204030204" pitchFamily="49" charset="0"/>
              </a:rPr>
              <a:t>. . .</a:t>
            </a:r>
          </a:p>
        </p:txBody>
      </p:sp>
      <p:sp>
        <p:nvSpPr>
          <p:cNvPr id="27" name="Arrow: Right 26">
            <a:extLst>
              <a:ext uri="{FF2B5EF4-FFF2-40B4-BE49-F238E27FC236}">
                <a16:creationId xmlns:a16="http://schemas.microsoft.com/office/drawing/2014/main" id="{5F426EAF-53CD-4D4C-B533-581106B62E1D}"/>
              </a:ext>
            </a:extLst>
          </p:cNvPr>
          <p:cNvSpPr/>
          <p:nvPr/>
        </p:nvSpPr>
        <p:spPr>
          <a:xfrm>
            <a:off x="9407529" y="5957162"/>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F2609D08-D719-403C-86EB-3AF663B5A80A}"/>
              </a:ext>
            </a:extLst>
          </p:cNvPr>
          <p:cNvSpPr/>
          <p:nvPr/>
        </p:nvSpPr>
        <p:spPr>
          <a:xfrm>
            <a:off x="9405880" y="5201666"/>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A5D771FF-90B7-4C2D-87A7-CCC5E00C2EAD}"/>
              </a:ext>
            </a:extLst>
          </p:cNvPr>
          <p:cNvSpPr/>
          <p:nvPr/>
        </p:nvSpPr>
        <p:spPr>
          <a:xfrm>
            <a:off x="9405880" y="3425849"/>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BC8CD93B-8AE3-4A40-8347-23488AE72569}"/>
              </a:ext>
            </a:extLst>
          </p:cNvPr>
          <p:cNvSpPr/>
          <p:nvPr/>
        </p:nvSpPr>
        <p:spPr>
          <a:xfrm>
            <a:off x="9405880" y="1102080"/>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E14D2652-130E-4887-9FA2-B6CB38762192}"/>
              </a:ext>
            </a:extLst>
          </p:cNvPr>
          <p:cNvCxnSpPr/>
          <p:nvPr/>
        </p:nvCxnSpPr>
        <p:spPr>
          <a:xfrm>
            <a:off x="5426239" y="697831"/>
            <a:ext cx="0" cy="5979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EE0D3CA-D092-4AFA-8C91-38E00A90FCD9}"/>
              </a:ext>
            </a:extLst>
          </p:cNvPr>
          <p:cNvCxnSpPr>
            <a:cxnSpLocks/>
          </p:cNvCxnSpPr>
          <p:nvPr/>
        </p:nvCxnSpPr>
        <p:spPr>
          <a:xfrm>
            <a:off x="8277726" y="869252"/>
            <a:ext cx="0" cy="563054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4C6E514-C371-4C04-AA20-8B9BE3F7F806}"/>
              </a:ext>
            </a:extLst>
          </p:cNvPr>
          <p:cNvCxnSpPr>
            <a:cxnSpLocks/>
          </p:cNvCxnSpPr>
          <p:nvPr/>
        </p:nvCxnSpPr>
        <p:spPr>
          <a:xfrm>
            <a:off x="7443889" y="881952"/>
            <a:ext cx="845001" cy="0"/>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5572735-AB6D-425E-93A6-A931F68ACF80}"/>
              </a:ext>
            </a:extLst>
          </p:cNvPr>
          <p:cNvSpPr txBox="1"/>
          <p:nvPr/>
        </p:nvSpPr>
        <p:spPr>
          <a:xfrm>
            <a:off x="5439928" y="3482700"/>
            <a:ext cx="2988279" cy="1938992"/>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Select the “front-most” task in the highest-priority, non-empty </a:t>
            </a:r>
            <a:r>
              <a:rPr lang="en-US" sz="2400" b="1" dirty="0" err="1">
                <a:latin typeface="Segoe UI" panose="020B0502040204020203" pitchFamily="34" charset="0"/>
                <a:cs typeface="Segoe UI" panose="020B0502040204020203" pitchFamily="34" charset="0"/>
              </a:rPr>
              <a:t>runqueue</a:t>
            </a:r>
            <a:endParaRPr lang="en-US" sz="2400" b="1" dirty="0">
              <a:latin typeface="Segoe UI" panose="020B0502040204020203" pitchFamily="34" charset="0"/>
              <a:cs typeface="Segoe UI" panose="020B0502040204020203" pitchFamily="34" charset="0"/>
            </a:endParaRPr>
          </a:p>
        </p:txBody>
      </p:sp>
      <p:grpSp>
        <p:nvGrpSpPr>
          <p:cNvPr id="44" name="Group 43">
            <a:extLst>
              <a:ext uri="{FF2B5EF4-FFF2-40B4-BE49-F238E27FC236}">
                <a16:creationId xmlns:a16="http://schemas.microsoft.com/office/drawing/2014/main" id="{779BEBF9-B159-41F7-A19C-EB50694CEFED}"/>
              </a:ext>
            </a:extLst>
          </p:cNvPr>
          <p:cNvGrpSpPr/>
          <p:nvPr/>
        </p:nvGrpSpPr>
        <p:grpSpPr>
          <a:xfrm>
            <a:off x="9794271" y="1000035"/>
            <a:ext cx="908851" cy="527976"/>
            <a:chOff x="9794271" y="1000035"/>
            <a:chExt cx="908851" cy="527976"/>
          </a:xfrm>
        </p:grpSpPr>
        <p:sp>
          <p:nvSpPr>
            <p:cNvPr id="42" name="Rectangle 41">
              <a:extLst>
                <a:ext uri="{FF2B5EF4-FFF2-40B4-BE49-F238E27FC236}">
                  <a16:creationId xmlns:a16="http://schemas.microsoft.com/office/drawing/2014/main" id="{EB5CBED0-32ED-42AB-9016-0306C2DE553C}"/>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TextBox 42">
              <a:extLst>
                <a:ext uri="{FF2B5EF4-FFF2-40B4-BE49-F238E27FC236}">
                  <a16:creationId xmlns:a16="http://schemas.microsoft.com/office/drawing/2014/main" id="{5982A58B-5C23-4C5B-BE85-064A5B751571}"/>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45" name="Group 44">
            <a:extLst>
              <a:ext uri="{FF2B5EF4-FFF2-40B4-BE49-F238E27FC236}">
                <a16:creationId xmlns:a16="http://schemas.microsoft.com/office/drawing/2014/main" id="{472DC05B-B478-4C0E-B59F-FB135498A687}"/>
              </a:ext>
            </a:extLst>
          </p:cNvPr>
          <p:cNvGrpSpPr/>
          <p:nvPr/>
        </p:nvGrpSpPr>
        <p:grpSpPr>
          <a:xfrm>
            <a:off x="11288395" y="995279"/>
            <a:ext cx="908851" cy="527976"/>
            <a:chOff x="9794271" y="1000035"/>
            <a:chExt cx="908851" cy="527976"/>
          </a:xfrm>
        </p:grpSpPr>
        <p:sp>
          <p:nvSpPr>
            <p:cNvPr id="46" name="Rectangle 45">
              <a:extLst>
                <a:ext uri="{FF2B5EF4-FFF2-40B4-BE49-F238E27FC236}">
                  <a16:creationId xmlns:a16="http://schemas.microsoft.com/office/drawing/2014/main" id="{BA922AA9-5922-4B85-8D03-634E2B02293F}"/>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7" name="TextBox 46">
              <a:extLst>
                <a:ext uri="{FF2B5EF4-FFF2-40B4-BE49-F238E27FC236}">
                  <a16:creationId xmlns:a16="http://schemas.microsoft.com/office/drawing/2014/main" id="{EC357A53-F0FB-47AD-93C7-DE2B4CDF7713}"/>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48" name="Group 47">
            <a:extLst>
              <a:ext uri="{FF2B5EF4-FFF2-40B4-BE49-F238E27FC236}">
                <a16:creationId xmlns:a16="http://schemas.microsoft.com/office/drawing/2014/main" id="{650C728C-2C11-4A5F-B6D8-35D150BE5ABE}"/>
              </a:ext>
            </a:extLst>
          </p:cNvPr>
          <p:cNvGrpSpPr/>
          <p:nvPr/>
        </p:nvGrpSpPr>
        <p:grpSpPr>
          <a:xfrm>
            <a:off x="10625851" y="1000035"/>
            <a:ext cx="724617" cy="527976"/>
            <a:chOff x="9794271" y="1000035"/>
            <a:chExt cx="908851" cy="527976"/>
          </a:xfrm>
        </p:grpSpPr>
        <p:sp>
          <p:nvSpPr>
            <p:cNvPr id="49" name="Rectangle 48">
              <a:extLst>
                <a:ext uri="{FF2B5EF4-FFF2-40B4-BE49-F238E27FC236}">
                  <a16:creationId xmlns:a16="http://schemas.microsoft.com/office/drawing/2014/main" id="{9D915721-533C-4C95-865D-5A2C6F9CE135}"/>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0" name="TextBox 49">
              <a:extLst>
                <a:ext uri="{FF2B5EF4-FFF2-40B4-BE49-F238E27FC236}">
                  <a16:creationId xmlns:a16="http://schemas.microsoft.com/office/drawing/2014/main" id="{F5BD1FAB-0321-4D86-8BC0-72D1E32B7CFC}"/>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51" name="Group 50">
            <a:extLst>
              <a:ext uri="{FF2B5EF4-FFF2-40B4-BE49-F238E27FC236}">
                <a16:creationId xmlns:a16="http://schemas.microsoft.com/office/drawing/2014/main" id="{ACA97AF6-545A-47B0-A9FF-4FEB306EAE4D}"/>
              </a:ext>
            </a:extLst>
          </p:cNvPr>
          <p:cNvGrpSpPr/>
          <p:nvPr/>
        </p:nvGrpSpPr>
        <p:grpSpPr>
          <a:xfrm>
            <a:off x="9802991" y="3341152"/>
            <a:ext cx="724617" cy="527976"/>
            <a:chOff x="9794271" y="1000035"/>
            <a:chExt cx="908851" cy="527976"/>
          </a:xfrm>
        </p:grpSpPr>
        <p:sp>
          <p:nvSpPr>
            <p:cNvPr id="52" name="Rectangle 51">
              <a:extLst>
                <a:ext uri="{FF2B5EF4-FFF2-40B4-BE49-F238E27FC236}">
                  <a16:creationId xmlns:a16="http://schemas.microsoft.com/office/drawing/2014/main" id="{A5980DD3-E16C-47C6-9526-EEB547668704}"/>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3" name="TextBox 52">
              <a:extLst>
                <a:ext uri="{FF2B5EF4-FFF2-40B4-BE49-F238E27FC236}">
                  <a16:creationId xmlns:a16="http://schemas.microsoft.com/office/drawing/2014/main" id="{D057F4C8-70F8-4D67-AE9D-19B87E8FE6EF}"/>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54" name="Group 53">
            <a:extLst>
              <a:ext uri="{FF2B5EF4-FFF2-40B4-BE49-F238E27FC236}">
                <a16:creationId xmlns:a16="http://schemas.microsoft.com/office/drawing/2014/main" id="{B6781CAA-2F69-409E-8138-222B23EE80E2}"/>
              </a:ext>
            </a:extLst>
          </p:cNvPr>
          <p:cNvGrpSpPr/>
          <p:nvPr/>
        </p:nvGrpSpPr>
        <p:grpSpPr>
          <a:xfrm>
            <a:off x="10474557" y="3346461"/>
            <a:ext cx="724617" cy="527976"/>
            <a:chOff x="9794271" y="1000035"/>
            <a:chExt cx="908851" cy="527976"/>
          </a:xfrm>
        </p:grpSpPr>
        <p:sp>
          <p:nvSpPr>
            <p:cNvPr id="55" name="Rectangle 54">
              <a:extLst>
                <a:ext uri="{FF2B5EF4-FFF2-40B4-BE49-F238E27FC236}">
                  <a16:creationId xmlns:a16="http://schemas.microsoft.com/office/drawing/2014/main" id="{2CD3C427-78AF-4175-B892-267DD7BD6B60}"/>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6" name="TextBox 55">
              <a:extLst>
                <a:ext uri="{FF2B5EF4-FFF2-40B4-BE49-F238E27FC236}">
                  <a16:creationId xmlns:a16="http://schemas.microsoft.com/office/drawing/2014/main" id="{43551B24-12F9-4DB1-8B89-611A6D5F9209}"/>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57" name="Group 56">
            <a:extLst>
              <a:ext uri="{FF2B5EF4-FFF2-40B4-BE49-F238E27FC236}">
                <a16:creationId xmlns:a16="http://schemas.microsoft.com/office/drawing/2014/main" id="{323A8C33-DD21-4288-A07E-FF0D27EA0A5A}"/>
              </a:ext>
            </a:extLst>
          </p:cNvPr>
          <p:cNvGrpSpPr/>
          <p:nvPr/>
        </p:nvGrpSpPr>
        <p:grpSpPr>
          <a:xfrm>
            <a:off x="11150239" y="3346461"/>
            <a:ext cx="724617" cy="527976"/>
            <a:chOff x="9794271" y="1000035"/>
            <a:chExt cx="908851" cy="527976"/>
          </a:xfrm>
        </p:grpSpPr>
        <p:sp>
          <p:nvSpPr>
            <p:cNvPr id="58" name="Rectangle 57">
              <a:extLst>
                <a:ext uri="{FF2B5EF4-FFF2-40B4-BE49-F238E27FC236}">
                  <a16:creationId xmlns:a16="http://schemas.microsoft.com/office/drawing/2014/main" id="{8451DF50-AD93-4EBC-AAA9-8FEC72413DC7}"/>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9" name="TextBox 58">
              <a:extLst>
                <a:ext uri="{FF2B5EF4-FFF2-40B4-BE49-F238E27FC236}">
                  <a16:creationId xmlns:a16="http://schemas.microsoft.com/office/drawing/2014/main" id="{35C46414-C363-4580-976F-737AD85534E7}"/>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60" name="Group 59">
            <a:extLst>
              <a:ext uri="{FF2B5EF4-FFF2-40B4-BE49-F238E27FC236}">
                <a16:creationId xmlns:a16="http://schemas.microsoft.com/office/drawing/2014/main" id="{4E52C820-C7EB-4A4B-BF5E-EDCC5174006E}"/>
              </a:ext>
            </a:extLst>
          </p:cNvPr>
          <p:cNvGrpSpPr/>
          <p:nvPr/>
        </p:nvGrpSpPr>
        <p:grpSpPr>
          <a:xfrm>
            <a:off x="9811637" y="5083518"/>
            <a:ext cx="724617" cy="527976"/>
            <a:chOff x="9794271" y="1000035"/>
            <a:chExt cx="908851" cy="527976"/>
          </a:xfrm>
        </p:grpSpPr>
        <p:sp>
          <p:nvSpPr>
            <p:cNvPr id="61" name="Rectangle 60">
              <a:extLst>
                <a:ext uri="{FF2B5EF4-FFF2-40B4-BE49-F238E27FC236}">
                  <a16:creationId xmlns:a16="http://schemas.microsoft.com/office/drawing/2014/main" id="{771D75FB-CD42-4B55-B178-CE298554B0E6}"/>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2" name="TextBox 61">
              <a:extLst>
                <a:ext uri="{FF2B5EF4-FFF2-40B4-BE49-F238E27FC236}">
                  <a16:creationId xmlns:a16="http://schemas.microsoft.com/office/drawing/2014/main" id="{4C29DC3B-BA3B-441D-B76B-021FDB04D102}"/>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63" name="Group 62">
            <a:extLst>
              <a:ext uri="{FF2B5EF4-FFF2-40B4-BE49-F238E27FC236}">
                <a16:creationId xmlns:a16="http://schemas.microsoft.com/office/drawing/2014/main" id="{9C8D330A-4DF9-4FDF-B11C-22C7FA2D1A3F}"/>
              </a:ext>
            </a:extLst>
          </p:cNvPr>
          <p:cNvGrpSpPr/>
          <p:nvPr/>
        </p:nvGrpSpPr>
        <p:grpSpPr>
          <a:xfrm>
            <a:off x="10466556" y="5081952"/>
            <a:ext cx="908851" cy="527976"/>
            <a:chOff x="9794271" y="1000035"/>
            <a:chExt cx="908851" cy="527976"/>
          </a:xfrm>
        </p:grpSpPr>
        <p:sp>
          <p:nvSpPr>
            <p:cNvPr id="64" name="Rectangle 63">
              <a:extLst>
                <a:ext uri="{FF2B5EF4-FFF2-40B4-BE49-F238E27FC236}">
                  <a16:creationId xmlns:a16="http://schemas.microsoft.com/office/drawing/2014/main" id="{29AC3666-CD78-4464-8D91-68102D779287}"/>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5" name="TextBox 64">
              <a:extLst>
                <a:ext uri="{FF2B5EF4-FFF2-40B4-BE49-F238E27FC236}">
                  <a16:creationId xmlns:a16="http://schemas.microsoft.com/office/drawing/2014/main" id="{7B033070-C08C-4CBD-B603-A6B0DFB5FFFB}"/>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66" name="Group 65">
            <a:extLst>
              <a:ext uri="{FF2B5EF4-FFF2-40B4-BE49-F238E27FC236}">
                <a16:creationId xmlns:a16="http://schemas.microsoft.com/office/drawing/2014/main" id="{10AA2421-B3FE-4B4F-BB3B-DC7C3ECEC0FA}"/>
              </a:ext>
            </a:extLst>
          </p:cNvPr>
          <p:cNvGrpSpPr/>
          <p:nvPr/>
        </p:nvGrpSpPr>
        <p:grpSpPr>
          <a:xfrm>
            <a:off x="9396800" y="2514996"/>
            <a:ext cx="2791366" cy="532732"/>
            <a:chOff x="9405880" y="995279"/>
            <a:chExt cx="2791366" cy="532732"/>
          </a:xfrm>
        </p:grpSpPr>
        <p:sp>
          <p:nvSpPr>
            <p:cNvPr id="67" name="Arrow: Right 66">
              <a:extLst>
                <a:ext uri="{FF2B5EF4-FFF2-40B4-BE49-F238E27FC236}">
                  <a16:creationId xmlns:a16="http://schemas.microsoft.com/office/drawing/2014/main" id="{7D811BC0-6443-4538-AF6D-EAE8DAC07A00}"/>
                </a:ext>
              </a:extLst>
            </p:cNvPr>
            <p:cNvSpPr/>
            <p:nvPr/>
          </p:nvSpPr>
          <p:spPr>
            <a:xfrm>
              <a:off x="9405880" y="1102080"/>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B5787DB8-4150-48CC-B1CC-4B91A836065C}"/>
                </a:ext>
              </a:extLst>
            </p:cNvPr>
            <p:cNvGrpSpPr/>
            <p:nvPr/>
          </p:nvGrpSpPr>
          <p:grpSpPr>
            <a:xfrm>
              <a:off x="9794271" y="1000035"/>
              <a:ext cx="908851" cy="527976"/>
              <a:chOff x="9794271" y="1000035"/>
              <a:chExt cx="908851" cy="527976"/>
            </a:xfrm>
          </p:grpSpPr>
          <p:sp>
            <p:nvSpPr>
              <p:cNvPr id="75" name="Rectangle 74">
                <a:extLst>
                  <a:ext uri="{FF2B5EF4-FFF2-40B4-BE49-F238E27FC236}">
                    <a16:creationId xmlns:a16="http://schemas.microsoft.com/office/drawing/2014/main" id="{F3688A0A-E457-4C38-83FC-14D57548B547}"/>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6" name="TextBox 75">
                <a:extLst>
                  <a:ext uri="{FF2B5EF4-FFF2-40B4-BE49-F238E27FC236}">
                    <a16:creationId xmlns:a16="http://schemas.microsoft.com/office/drawing/2014/main" id="{38F81A08-C4FA-4F7B-8C9B-2E68FF788BF2}"/>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69" name="Group 68">
              <a:extLst>
                <a:ext uri="{FF2B5EF4-FFF2-40B4-BE49-F238E27FC236}">
                  <a16:creationId xmlns:a16="http://schemas.microsoft.com/office/drawing/2014/main" id="{847FA0A7-FB8B-45FA-A4A1-51894FACC438}"/>
                </a:ext>
              </a:extLst>
            </p:cNvPr>
            <p:cNvGrpSpPr/>
            <p:nvPr/>
          </p:nvGrpSpPr>
          <p:grpSpPr>
            <a:xfrm>
              <a:off x="11288395" y="995279"/>
              <a:ext cx="908851" cy="527976"/>
              <a:chOff x="9794271" y="1000035"/>
              <a:chExt cx="908851" cy="527976"/>
            </a:xfrm>
          </p:grpSpPr>
          <p:sp>
            <p:nvSpPr>
              <p:cNvPr id="73" name="Rectangle 72">
                <a:extLst>
                  <a:ext uri="{FF2B5EF4-FFF2-40B4-BE49-F238E27FC236}">
                    <a16:creationId xmlns:a16="http://schemas.microsoft.com/office/drawing/2014/main" id="{DC33CDF6-A886-477D-9289-26B54F8638C8}"/>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4" name="TextBox 73">
                <a:extLst>
                  <a:ext uri="{FF2B5EF4-FFF2-40B4-BE49-F238E27FC236}">
                    <a16:creationId xmlns:a16="http://schemas.microsoft.com/office/drawing/2014/main" id="{6A5599DB-6650-41FD-A7ED-822D7AB5AE8D}"/>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70" name="Group 69">
              <a:extLst>
                <a:ext uri="{FF2B5EF4-FFF2-40B4-BE49-F238E27FC236}">
                  <a16:creationId xmlns:a16="http://schemas.microsoft.com/office/drawing/2014/main" id="{744FE5AF-393E-442D-AAB3-7AF60B9A2289}"/>
                </a:ext>
              </a:extLst>
            </p:cNvPr>
            <p:cNvGrpSpPr/>
            <p:nvPr/>
          </p:nvGrpSpPr>
          <p:grpSpPr>
            <a:xfrm>
              <a:off x="10625851" y="1000035"/>
              <a:ext cx="724617" cy="527976"/>
              <a:chOff x="9794271" y="1000035"/>
              <a:chExt cx="908851" cy="527976"/>
            </a:xfrm>
          </p:grpSpPr>
          <p:sp>
            <p:nvSpPr>
              <p:cNvPr id="71" name="Rectangle 70">
                <a:extLst>
                  <a:ext uri="{FF2B5EF4-FFF2-40B4-BE49-F238E27FC236}">
                    <a16:creationId xmlns:a16="http://schemas.microsoft.com/office/drawing/2014/main" id="{CC253BA6-AD33-4BB1-9ED9-3A0204CB015B}"/>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2" name="TextBox 71">
                <a:extLst>
                  <a:ext uri="{FF2B5EF4-FFF2-40B4-BE49-F238E27FC236}">
                    <a16:creationId xmlns:a16="http://schemas.microsoft.com/office/drawing/2014/main" id="{A9A031C1-D722-49F7-B9D4-36843593D1AA}"/>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spTree>
    <p:extLst>
      <p:ext uri="{BB962C8B-B14F-4D97-AF65-F5344CB8AC3E}">
        <p14:creationId xmlns:p14="http://schemas.microsoft.com/office/powerpoint/2010/main" val="7311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3B09-8944-48A8-B618-84884194D646}"/>
              </a:ext>
            </a:extLst>
          </p:cNvPr>
          <p:cNvSpPr>
            <a:spLocks noGrp="1"/>
          </p:cNvSpPr>
          <p:nvPr>
            <p:ph type="title"/>
          </p:nvPr>
        </p:nvSpPr>
        <p:spPr>
          <a:xfrm>
            <a:off x="838200" y="4179"/>
            <a:ext cx="10515600" cy="693652"/>
          </a:xfrm>
        </p:spPr>
        <p:txBody>
          <a:bodyPr>
            <a:normAutofit fontScale="90000"/>
          </a:bodyPr>
          <a:lstStyle/>
          <a:p>
            <a:r>
              <a:rPr lang="en-US" b="1" dirty="0"/>
              <a:t>Scheduler Groups in Linux</a:t>
            </a:r>
          </a:p>
        </p:txBody>
      </p:sp>
      <p:sp>
        <p:nvSpPr>
          <p:cNvPr id="3" name="Content Placeholder 2">
            <a:extLst>
              <a:ext uri="{FF2B5EF4-FFF2-40B4-BE49-F238E27FC236}">
                <a16:creationId xmlns:a16="http://schemas.microsoft.com/office/drawing/2014/main" id="{86623D17-0EF6-47F7-BE02-9FFF80364BC6}"/>
              </a:ext>
            </a:extLst>
          </p:cNvPr>
          <p:cNvSpPr>
            <a:spLocks noGrp="1"/>
          </p:cNvSpPr>
          <p:nvPr>
            <p:ph idx="1"/>
          </p:nvPr>
        </p:nvSpPr>
        <p:spPr>
          <a:xfrm>
            <a:off x="-36100" y="637673"/>
            <a:ext cx="5493992" cy="6180051"/>
          </a:xfrm>
        </p:spPr>
        <p:txBody>
          <a:bodyPr>
            <a:normAutofit/>
          </a:bodyPr>
          <a:lstStyle/>
          <a:p>
            <a:pPr marL="0" indent="0">
              <a:buNone/>
            </a:pPr>
            <a:r>
              <a:rPr lang="en-US" sz="3200" b="1" u="sng" dirty="0"/>
              <a:t>SCHED_RR class</a:t>
            </a:r>
          </a:p>
          <a:p>
            <a:r>
              <a:rPr lang="en-US" sz="3200" dirty="0"/>
              <a:t>A SCHED_RR thread is like a SCHED_FIFO thread, but can only execute for a maximum time quantum</a:t>
            </a:r>
          </a:p>
          <a:p>
            <a:r>
              <a:rPr lang="en-US" sz="3200" dirty="0"/>
              <a:t>To read/write the quantum: </a:t>
            </a:r>
            <a:r>
              <a:rPr lang="en-US" dirty="0">
                <a:latin typeface="Consolas" panose="020B0609020204030204" pitchFamily="49" charset="0"/>
              </a:rPr>
              <a:t>/proc/sys/kernel/</a:t>
            </a:r>
            <a:r>
              <a:rPr lang="en-US" dirty="0" err="1">
                <a:latin typeface="Consolas" panose="020B0609020204030204" pitchFamily="49" charset="0"/>
              </a:rPr>
              <a:t>sched_rr_timeslice_ms</a:t>
            </a:r>
            <a:endParaRPr lang="en-US" sz="3200" dirty="0">
              <a:latin typeface="Consolas" panose="020B0609020204030204" pitchFamily="49" charset="0"/>
            </a:endParaRPr>
          </a:p>
        </p:txBody>
      </p:sp>
      <p:grpSp>
        <p:nvGrpSpPr>
          <p:cNvPr id="5" name="Group 4">
            <a:extLst>
              <a:ext uri="{FF2B5EF4-FFF2-40B4-BE49-F238E27FC236}">
                <a16:creationId xmlns:a16="http://schemas.microsoft.com/office/drawing/2014/main" id="{D7BE0F94-0B15-4427-9FEE-2FBA92791F2F}"/>
              </a:ext>
            </a:extLst>
          </p:cNvPr>
          <p:cNvGrpSpPr/>
          <p:nvPr/>
        </p:nvGrpSpPr>
        <p:grpSpPr>
          <a:xfrm>
            <a:off x="5551471" y="733927"/>
            <a:ext cx="1894258" cy="2265179"/>
            <a:chOff x="9297913" y="4314853"/>
            <a:chExt cx="1894258" cy="2265179"/>
          </a:xfrm>
        </p:grpSpPr>
        <p:pic>
          <p:nvPicPr>
            <p:cNvPr id="6" name="Picture 5">
              <a:extLst>
                <a:ext uri="{FF2B5EF4-FFF2-40B4-BE49-F238E27FC236}">
                  <a16:creationId xmlns:a16="http://schemas.microsoft.com/office/drawing/2014/main" id="{FCFEB364-540A-4E6A-A06A-0D98E82BE748}"/>
                </a:ext>
              </a:extLst>
            </p:cNvPr>
            <p:cNvPicPr>
              <a:picLocks noChangeAspect="1"/>
            </p:cNvPicPr>
            <p:nvPr/>
          </p:nvPicPr>
          <p:blipFill>
            <a:blip r:embed="rId3"/>
            <a:stretch>
              <a:fillRect/>
            </a:stretch>
          </p:blipFill>
          <p:spPr>
            <a:xfrm>
              <a:off x="9635442" y="5360832"/>
              <a:ext cx="1219200" cy="1219200"/>
            </a:xfrm>
            <a:prstGeom prst="rect">
              <a:avLst/>
            </a:prstGeom>
          </p:spPr>
        </p:pic>
        <p:sp>
          <p:nvSpPr>
            <p:cNvPr id="7" name="TextBox 6">
              <a:extLst>
                <a:ext uri="{FF2B5EF4-FFF2-40B4-BE49-F238E27FC236}">
                  <a16:creationId xmlns:a16="http://schemas.microsoft.com/office/drawing/2014/main" id="{9AD99AB0-F472-42A4-8E87-53D3E1D277C4}"/>
                </a:ext>
              </a:extLst>
            </p:cNvPr>
            <p:cNvSpPr txBox="1"/>
            <p:nvPr/>
          </p:nvSpPr>
          <p:spPr>
            <a:xfrm>
              <a:off x="9297913" y="4314853"/>
              <a:ext cx="1894258" cy="954107"/>
            </a:xfrm>
            <a:prstGeom prst="rect">
              <a:avLst/>
            </a:prstGeom>
            <a:solidFill>
              <a:schemeClr val="bg1">
                <a:lumMod val="75000"/>
              </a:schemeClr>
            </a:solidFill>
            <a:ln>
              <a:solidFill>
                <a:schemeClr val="tx1"/>
              </a:solidFill>
            </a:ln>
          </p:spPr>
          <p:txBody>
            <a:bodyPr wrap="square" rtlCol="0">
              <a:spAutoFit/>
            </a:bodyPr>
            <a:lstStyle/>
            <a:p>
              <a:pPr algn="ctr"/>
              <a:r>
                <a:rPr lang="en-US" sz="2800" b="1" dirty="0">
                  <a:latin typeface="+mn-lt"/>
                </a:rPr>
                <a:t>Scheduler logic</a:t>
              </a:r>
            </a:p>
          </p:txBody>
        </p:sp>
      </p:grpSp>
      <p:grpSp>
        <p:nvGrpSpPr>
          <p:cNvPr id="8" name="Group 7">
            <a:extLst>
              <a:ext uri="{FF2B5EF4-FFF2-40B4-BE49-F238E27FC236}">
                <a16:creationId xmlns:a16="http://schemas.microsoft.com/office/drawing/2014/main" id="{5A75FBBF-C6C9-4ABC-B6EA-4FE95C86DD21}"/>
              </a:ext>
            </a:extLst>
          </p:cNvPr>
          <p:cNvGrpSpPr>
            <a:grpSpLocks noChangeAspect="1"/>
          </p:cNvGrpSpPr>
          <p:nvPr/>
        </p:nvGrpSpPr>
        <p:grpSpPr>
          <a:xfrm>
            <a:off x="9871654" y="5723895"/>
            <a:ext cx="1871167" cy="1065111"/>
            <a:chOff x="1086017" y="287057"/>
            <a:chExt cx="3993518" cy="2273202"/>
          </a:xfrm>
        </p:grpSpPr>
        <p:sp>
          <p:nvSpPr>
            <p:cNvPr id="9" name="Oval 8">
              <a:extLst>
                <a:ext uri="{FF2B5EF4-FFF2-40B4-BE49-F238E27FC236}">
                  <a16:creationId xmlns:a16="http://schemas.microsoft.com/office/drawing/2014/main" id="{C69E2BF7-F9DC-4506-A192-475B97EC25D4}"/>
                </a:ext>
              </a:extLst>
            </p:cNvPr>
            <p:cNvSpPr/>
            <p:nvPr/>
          </p:nvSpPr>
          <p:spPr>
            <a:xfrm>
              <a:off x="2372756" y="28705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0" name="Oval 9">
              <a:extLst>
                <a:ext uri="{FF2B5EF4-FFF2-40B4-BE49-F238E27FC236}">
                  <a16:creationId xmlns:a16="http://schemas.microsoft.com/office/drawing/2014/main" id="{AEE53F76-C53E-488C-AADA-FACF0B8D3061}"/>
                </a:ext>
              </a:extLst>
            </p:cNvPr>
            <p:cNvSpPr/>
            <p:nvPr/>
          </p:nvSpPr>
          <p:spPr>
            <a:xfrm>
              <a:off x="1783560" y="1722915"/>
              <a:ext cx="818146" cy="8244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1" name="Straight Connector 10">
              <a:extLst>
                <a:ext uri="{FF2B5EF4-FFF2-40B4-BE49-F238E27FC236}">
                  <a16:creationId xmlns:a16="http://schemas.microsoft.com/office/drawing/2014/main" id="{B1F204D3-1346-4EB5-83D7-679EAA244C49}"/>
                </a:ext>
              </a:extLst>
            </p:cNvPr>
            <p:cNvCxnSpPr>
              <a:cxnSpLocks/>
            </p:cNvCxnSpPr>
            <p:nvPr/>
          </p:nvCxnSpPr>
          <p:spPr>
            <a:xfrm>
              <a:off x="3014642" y="699264"/>
              <a:ext cx="804231" cy="566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766221-117D-4243-81C7-73F9447A068B}"/>
                </a:ext>
              </a:extLst>
            </p:cNvPr>
            <p:cNvCxnSpPr>
              <a:cxnSpLocks/>
            </p:cNvCxnSpPr>
            <p:nvPr/>
          </p:nvCxnSpPr>
          <p:spPr>
            <a:xfrm>
              <a:off x="3981442" y="1480676"/>
              <a:ext cx="521440" cy="537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16B1E2BE-6C44-41FB-9E17-07E18440044F}"/>
                </a:ext>
              </a:extLst>
            </p:cNvPr>
            <p:cNvSpPr/>
            <p:nvPr/>
          </p:nvSpPr>
          <p:spPr>
            <a:xfrm>
              <a:off x="3437819" y="903037"/>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cxnSp>
          <p:nvCxnSpPr>
            <p:cNvPr id="14" name="Straight Connector 13">
              <a:extLst>
                <a:ext uri="{FF2B5EF4-FFF2-40B4-BE49-F238E27FC236}">
                  <a16:creationId xmlns:a16="http://schemas.microsoft.com/office/drawing/2014/main" id="{A87FAC68-0306-4327-ADA9-B856FC144081}"/>
                </a:ext>
              </a:extLst>
            </p:cNvPr>
            <p:cNvCxnSpPr>
              <a:cxnSpLocks/>
            </p:cNvCxnSpPr>
            <p:nvPr/>
          </p:nvCxnSpPr>
          <p:spPr>
            <a:xfrm flipV="1">
              <a:off x="1585032" y="611913"/>
              <a:ext cx="1088964" cy="6312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367835-E5EC-47B2-B7EF-0E16CA5AB0D9}"/>
                </a:ext>
              </a:extLst>
            </p:cNvPr>
            <p:cNvCxnSpPr>
              <a:cxnSpLocks/>
            </p:cNvCxnSpPr>
            <p:nvPr/>
          </p:nvCxnSpPr>
          <p:spPr>
            <a:xfrm flipH="1" flipV="1">
              <a:off x="1572724" y="1416790"/>
              <a:ext cx="521440" cy="5533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0F95D23-8F6B-4667-917E-0215F9A63D83}"/>
                </a:ext>
              </a:extLst>
            </p:cNvPr>
            <p:cNvSpPr/>
            <p:nvPr/>
          </p:nvSpPr>
          <p:spPr>
            <a:xfrm>
              <a:off x="1086017" y="903037"/>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sp>
          <p:nvSpPr>
            <p:cNvPr id="17" name="Oval 16">
              <a:extLst>
                <a:ext uri="{FF2B5EF4-FFF2-40B4-BE49-F238E27FC236}">
                  <a16:creationId xmlns:a16="http://schemas.microsoft.com/office/drawing/2014/main" id="{EFFE1AEA-1E9C-4F5B-BFC1-466969C0D73C}"/>
                </a:ext>
              </a:extLst>
            </p:cNvPr>
            <p:cNvSpPr/>
            <p:nvPr/>
          </p:nvSpPr>
          <p:spPr>
            <a:xfrm>
              <a:off x="4261388" y="1735845"/>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latin typeface="Segoe UI" panose="020B0502040204020203" pitchFamily="34" charset="0"/>
                <a:cs typeface="Segoe UI" panose="020B0502040204020203" pitchFamily="34" charset="0"/>
              </a:endParaRPr>
            </a:p>
          </p:txBody>
        </p:sp>
      </p:grpSp>
      <p:sp>
        <p:nvSpPr>
          <p:cNvPr id="18" name="Rectangle 17">
            <a:extLst>
              <a:ext uri="{FF2B5EF4-FFF2-40B4-BE49-F238E27FC236}">
                <a16:creationId xmlns:a16="http://schemas.microsoft.com/office/drawing/2014/main" id="{15B210D4-AC28-4079-A808-9CF4DAC60B9C}"/>
              </a:ext>
            </a:extLst>
          </p:cNvPr>
          <p:cNvSpPr/>
          <p:nvPr/>
        </p:nvSpPr>
        <p:spPr>
          <a:xfrm>
            <a:off x="8497906" y="5733475"/>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0</a:t>
            </a:r>
          </a:p>
        </p:txBody>
      </p:sp>
      <p:sp>
        <p:nvSpPr>
          <p:cNvPr id="21" name="Rectangle 20">
            <a:extLst>
              <a:ext uri="{FF2B5EF4-FFF2-40B4-BE49-F238E27FC236}">
                <a16:creationId xmlns:a16="http://schemas.microsoft.com/office/drawing/2014/main" id="{B2C725B7-9025-42BD-8C36-1E54397F383B}"/>
              </a:ext>
            </a:extLst>
          </p:cNvPr>
          <p:cNvSpPr/>
          <p:nvPr/>
        </p:nvSpPr>
        <p:spPr>
          <a:xfrm>
            <a:off x="8497905" y="4963454"/>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1</a:t>
            </a:r>
          </a:p>
        </p:txBody>
      </p:sp>
      <p:sp>
        <p:nvSpPr>
          <p:cNvPr id="22" name="Rectangle 21">
            <a:extLst>
              <a:ext uri="{FF2B5EF4-FFF2-40B4-BE49-F238E27FC236}">
                <a16:creationId xmlns:a16="http://schemas.microsoft.com/office/drawing/2014/main" id="{B60BA298-FD29-4D61-8AEE-C9BC620E9091}"/>
              </a:ext>
            </a:extLst>
          </p:cNvPr>
          <p:cNvSpPr/>
          <p:nvPr/>
        </p:nvSpPr>
        <p:spPr>
          <a:xfrm>
            <a:off x="8497905" y="3170747"/>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96</a:t>
            </a:r>
          </a:p>
        </p:txBody>
      </p:sp>
      <p:sp>
        <p:nvSpPr>
          <p:cNvPr id="23" name="Rectangle 22">
            <a:extLst>
              <a:ext uri="{FF2B5EF4-FFF2-40B4-BE49-F238E27FC236}">
                <a16:creationId xmlns:a16="http://schemas.microsoft.com/office/drawing/2014/main" id="{CEE39EF5-60A3-41A8-9225-8414A74C84FC}"/>
              </a:ext>
            </a:extLst>
          </p:cNvPr>
          <p:cNvSpPr/>
          <p:nvPr/>
        </p:nvSpPr>
        <p:spPr>
          <a:xfrm>
            <a:off x="8495772" y="2400726"/>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97</a:t>
            </a:r>
          </a:p>
        </p:txBody>
      </p:sp>
      <p:sp>
        <p:nvSpPr>
          <p:cNvPr id="24" name="Rectangle 23">
            <a:extLst>
              <a:ext uri="{FF2B5EF4-FFF2-40B4-BE49-F238E27FC236}">
                <a16:creationId xmlns:a16="http://schemas.microsoft.com/office/drawing/2014/main" id="{EA749C99-7B95-420C-A657-6B3A6636D307}"/>
              </a:ext>
            </a:extLst>
          </p:cNvPr>
          <p:cNvSpPr/>
          <p:nvPr/>
        </p:nvSpPr>
        <p:spPr>
          <a:xfrm>
            <a:off x="8493639" y="1630705"/>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98</a:t>
            </a:r>
          </a:p>
        </p:txBody>
      </p:sp>
      <p:sp>
        <p:nvSpPr>
          <p:cNvPr id="25" name="Rectangle 24">
            <a:extLst>
              <a:ext uri="{FF2B5EF4-FFF2-40B4-BE49-F238E27FC236}">
                <a16:creationId xmlns:a16="http://schemas.microsoft.com/office/drawing/2014/main" id="{9B88807B-2395-4F48-9902-8D137FA7633F}"/>
              </a:ext>
            </a:extLst>
          </p:cNvPr>
          <p:cNvSpPr/>
          <p:nvPr/>
        </p:nvSpPr>
        <p:spPr>
          <a:xfrm>
            <a:off x="8493639" y="881952"/>
            <a:ext cx="807997" cy="7700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onsolas" panose="020B0609020204030204" pitchFamily="49" charset="0"/>
              </a:rPr>
              <a:t>99</a:t>
            </a:r>
          </a:p>
        </p:txBody>
      </p:sp>
      <p:sp>
        <p:nvSpPr>
          <p:cNvPr id="26" name="TextBox 25">
            <a:extLst>
              <a:ext uri="{FF2B5EF4-FFF2-40B4-BE49-F238E27FC236}">
                <a16:creationId xmlns:a16="http://schemas.microsoft.com/office/drawing/2014/main" id="{2FD319F5-E56D-42EB-ADDD-531E6983432B}"/>
              </a:ext>
            </a:extLst>
          </p:cNvPr>
          <p:cNvSpPr txBox="1"/>
          <p:nvPr/>
        </p:nvSpPr>
        <p:spPr>
          <a:xfrm rot="5400000">
            <a:off x="8401037" y="4221364"/>
            <a:ext cx="1161646" cy="461665"/>
          </a:xfrm>
          <a:prstGeom prst="rect">
            <a:avLst/>
          </a:prstGeom>
          <a:noFill/>
        </p:spPr>
        <p:txBody>
          <a:bodyPr wrap="square" rtlCol="0">
            <a:spAutoFit/>
          </a:bodyPr>
          <a:lstStyle/>
          <a:p>
            <a:pPr algn="ctr"/>
            <a:r>
              <a:rPr lang="en-US" sz="2400" b="1" dirty="0">
                <a:latin typeface="Consolas" panose="020B0609020204030204" pitchFamily="49" charset="0"/>
              </a:rPr>
              <a:t>. . .</a:t>
            </a:r>
          </a:p>
        </p:txBody>
      </p:sp>
      <p:sp>
        <p:nvSpPr>
          <p:cNvPr id="27" name="Arrow: Right 26">
            <a:extLst>
              <a:ext uri="{FF2B5EF4-FFF2-40B4-BE49-F238E27FC236}">
                <a16:creationId xmlns:a16="http://schemas.microsoft.com/office/drawing/2014/main" id="{5F426EAF-53CD-4D4C-B533-581106B62E1D}"/>
              </a:ext>
            </a:extLst>
          </p:cNvPr>
          <p:cNvSpPr/>
          <p:nvPr/>
        </p:nvSpPr>
        <p:spPr>
          <a:xfrm>
            <a:off x="9407529" y="5957162"/>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F2609D08-D719-403C-86EB-3AF663B5A80A}"/>
              </a:ext>
            </a:extLst>
          </p:cNvPr>
          <p:cNvSpPr/>
          <p:nvPr/>
        </p:nvSpPr>
        <p:spPr>
          <a:xfrm>
            <a:off x="9405880" y="5201666"/>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A5D771FF-90B7-4C2D-87A7-CCC5E00C2EAD}"/>
              </a:ext>
            </a:extLst>
          </p:cNvPr>
          <p:cNvSpPr/>
          <p:nvPr/>
        </p:nvSpPr>
        <p:spPr>
          <a:xfrm>
            <a:off x="9405880" y="3425849"/>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BC8CD93B-8AE3-4A40-8347-23488AE72569}"/>
              </a:ext>
            </a:extLst>
          </p:cNvPr>
          <p:cNvSpPr/>
          <p:nvPr/>
        </p:nvSpPr>
        <p:spPr>
          <a:xfrm>
            <a:off x="9405880" y="1102080"/>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E14D2652-130E-4887-9FA2-B6CB38762192}"/>
              </a:ext>
            </a:extLst>
          </p:cNvPr>
          <p:cNvCxnSpPr/>
          <p:nvPr/>
        </p:nvCxnSpPr>
        <p:spPr>
          <a:xfrm>
            <a:off x="5426239" y="697831"/>
            <a:ext cx="0" cy="5979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EE0D3CA-D092-4AFA-8C91-38E00A90FCD9}"/>
              </a:ext>
            </a:extLst>
          </p:cNvPr>
          <p:cNvCxnSpPr>
            <a:cxnSpLocks/>
          </p:cNvCxnSpPr>
          <p:nvPr/>
        </p:nvCxnSpPr>
        <p:spPr>
          <a:xfrm>
            <a:off x="8277726" y="869595"/>
            <a:ext cx="0" cy="5630540"/>
          </a:xfrm>
          <a:prstGeom prst="straightConnector1">
            <a:avLst/>
          </a:prstGeom>
          <a:ln w="444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4C6E514-C371-4C04-AA20-8B9BE3F7F806}"/>
              </a:ext>
            </a:extLst>
          </p:cNvPr>
          <p:cNvCxnSpPr>
            <a:cxnSpLocks/>
          </p:cNvCxnSpPr>
          <p:nvPr/>
        </p:nvCxnSpPr>
        <p:spPr>
          <a:xfrm>
            <a:off x="7443889" y="881952"/>
            <a:ext cx="845001" cy="0"/>
          </a:xfrm>
          <a:prstGeom prst="straightConnector1">
            <a:avLst/>
          </a:prstGeom>
          <a:ln w="444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5572735-AB6D-425E-93A6-A931F68ACF80}"/>
              </a:ext>
            </a:extLst>
          </p:cNvPr>
          <p:cNvSpPr txBox="1"/>
          <p:nvPr/>
        </p:nvSpPr>
        <p:spPr>
          <a:xfrm>
            <a:off x="5439928" y="3482700"/>
            <a:ext cx="2988279" cy="1938992"/>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Select the “front-most” task in the highest-priority, non-empty </a:t>
            </a:r>
            <a:r>
              <a:rPr lang="en-US" sz="2400" b="1" dirty="0" err="1">
                <a:latin typeface="Segoe UI" panose="020B0502040204020203" pitchFamily="34" charset="0"/>
                <a:cs typeface="Segoe UI" panose="020B0502040204020203" pitchFamily="34" charset="0"/>
              </a:rPr>
              <a:t>runqueue</a:t>
            </a:r>
            <a:endParaRPr lang="en-US" sz="2400" b="1" dirty="0">
              <a:latin typeface="Segoe UI" panose="020B0502040204020203" pitchFamily="34" charset="0"/>
              <a:cs typeface="Segoe UI" panose="020B0502040204020203" pitchFamily="34" charset="0"/>
            </a:endParaRPr>
          </a:p>
        </p:txBody>
      </p:sp>
      <p:grpSp>
        <p:nvGrpSpPr>
          <p:cNvPr id="44" name="Group 43">
            <a:extLst>
              <a:ext uri="{FF2B5EF4-FFF2-40B4-BE49-F238E27FC236}">
                <a16:creationId xmlns:a16="http://schemas.microsoft.com/office/drawing/2014/main" id="{779BEBF9-B159-41F7-A19C-EB50694CEFED}"/>
              </a:ext>
            </a:extLst>
          </p:cNvPr>
          <p:cNvGrpSpPr/>
          <p:nvPr/>
        </p:nvGrpSpPr>
        <p:grpSpPr>
          <a:xfrm>
            <a:off x="9794271" y="1000035"/>
            <a:ext cx="908851" cy="527976"/>
            <a:chOff x="9794271" y="1000035"/>
            <a:chExt cx="908851" cy="527976"/>
          </a:xfrm>
        </p:grpSpPr>
        <p:sp>
          <p:nvSpPr>
            <p:cNvPr id="42" name="Rectangle 41">
              <a:extLst>
                <a:ext uri="{FF2B5EF4-FFF2-40B4-BE49-F238E27FC236}">
                  <a16:creationId xmlns:a16="http://schemas.microsoft.com/office/drawing/2014/main" id="{EB5CBED0-32ED-42AB-9016-0306C2DE553C}"/>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TextBox 42">
              <a:extLst>
                <a:ext uri="{FF2B5EF4-FFF2-40B4-BE49-F238E27FC236}">
                  <a16:creationId xmlns:a16="http://schemas.microsoft.com/office/drawing/2014/main" id="{5982A58B-5C23-4C5B-BE85-064A5B751571}"/>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45" name="Group 44">
            <a:extLst>
              <a:ext uri="{FF2B5EF4-FFF2-40B4-BE49-F238E27FC236}">
                <a16:creationId xmlns:a16="http://schemas.microsoft.com/office/drawing/2014/main" id="{472DC05B-B478-4C0E-B59F-FB135498A687}"/>
              </a:ext>
            </a:extLst>
          </p:cNvPr>
          <p:cNvGrpSpPr/>
          <p:nvPr/>
        </p:nvGrpSpPr>
        <p:grpSpPr>
          <a:xfrm>
            <a:off x="11288395" y="995279"/>
            <a:ext cx="908851" cy="527976"/>
            <a:chOff x="9794271" y="1000035"/>
            <a:chExt cx="908851" cy="527976"/>
          </a:xfrm>
        </p:grpSpPr>
        <p:sp>
          <p:nvSpPr>
            <p:cNvPr id="46" name="Rectangle 45">
              <a:extLst>
                <a:ext uri="{FF2B5EF4-FFF2-40B4-BE49-F238E27FC236}">
                  <a16:creationId xmlns:a16="http://schemas.microsoft.com/office/drawing/2014/main" id="{BA922AA9-5922-4B85-8D03-634E2B02293F}"/>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7" name="TextBox 46">
              <a:extLst>
                <a:ext uri="{FF2B5EF4-FFF2-40B4-BE49-F238E27FC236}">
                  <a16:creationId xmlns:a16="http://schemas.microsoft.com/office/drawing/2014/main" id="{EC357A53-F0FB-47AD-93C7-DE2B4CDF7713}"/>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48" name="Group 47">
            <a:extLst>
              <a:ext uri="{FF2B5EF4-FFF2-40B4-BE49-F238E27FC236}">
                <a16:creationId xmlns:a16="http://schemas.microsoft.com/office/drawing/2014/main" id="{650C728C-2C11-4A5F-B6D8-35D150BE5ABE}"/>
              </a:ext>
            </a:extLst>
          </p:cNvPr>
          <p:cNvGrpSpPr/>
          <p:nvPr/>
        </p:nvGrpSpPr>
        <p:grpSpPr>
          <a:xfrm>
            <a:off x="10625851" y="1000035"/>
            <a:ext cx="724617" cy="527976"/>
            <a:chOff x="9794271" y="1000035"/>
            <a:chExt cx="908851" cy="527976"/>
          </a:xfrm>
        </p:grpSpPr>
        <p:sp>
          <p:nvSpPr>
            <p:cNvPr id="49" name="Rectangle 48">
              <a:extLst>
                <a:ext uri="{FF2B5EF4-FFF2-40B4-BE49-F238E27FC236}">
                  <a16:creationId xmlns:a16="http://schemas.microsoft.com/office/drawing/2014/main" id="{9D915721-533C-4C95-865D-5A2C6F9CE135}"/>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0" name="TextBox 49">
              <a:extLst>
                <a:ext uri="{FF2B5EF4-FFF2-40B4-BE49-F238E27FC236}">
                  <a16:creationId xmlns:a16="http://schemas.microsoft.com/office/drawing/2014/main" id="{F5BD1FAB-0321-4D86-8BC0-72D1E32B7CFC}"/>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51" name="Group 50">
            <a:extLst>
              <a:ext uri="{FF2B5EF4-FFF2-40B4-BE49-F238E27FC236}">
                <a16:creationId xmlns:a16="http://schemas.microsoft.com/office/drawing/2014/main" id="{ACA97AF6-545A-47B0-A9FF-4FEB306EAE4D}"/>
              </a:ext>
            </a:extLst>
          </p:cNvPr>
          <p:cNvGrpSpPr/>
          <p:nvPr/>
        </p:nvGrpSpPr>
        <p:grpSpPr>
          <a:xfrm>
            <a:off x="9802991" y="3341152"/>
            <a:ext cx="724617" cy="527976"/>
            <a:chOff x="9794271" y="1000035"/>
            <a:chExt cx="908851" cy="527976"/>
          </a:xfrm>
        </p:grpSpPr>
        <p:sp>
          <p:nvSpPr>
            <p:cNvPr id="52" name="Rectangle 51">
              <a:extLst>
                <a:ext uri="{FF2B5EF4-FFF2-40B4-BE49-F238E27FC236}">
                  <a16:creationId xmlns:a16="http://schemas.microsoft.com/office/drawing/2014/main" id="{A5980DD3-E16C-47C6-9526-EEB547668704}"/>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3" name="TextBox 52">
              <a:extLst>
                <a:ext uri="{FF2B5EF4-FFF2-40B4-BE49-F238E27FC236}">
                  <a16:creationId xmlns:a16="http://schemas.microsoft.com/office/drawing/2014/main" id="{D057F4C8-70F8-4D67-AE9D-19B87E8FE6EF}"/>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54" name="Group 53">
            <a:extLst>
              <a:ext uri="{FF2B5EF4-FFF2-40B4-BE49-F238E27FC236}">
                <a16:creationId xmlns:a16="http://schemas.microsoft.com/office/drawing/2014/main" id="{B6781CAA-2F69-409E-8138-222B23EE80E2}"/>
              </a:ext>
            </a:extLst>
          </p:cNvPr>
          <p:cNvGrpSpPr/>
          <p:nvPr/>
        </p:nvGrpSpPr>
        <p:grpSpPr>
          <a:xfrm>
            <a:off x="10474557" y="3346461"/>
            <a:ext cx="724617" cy="527976"/>
            <a:chOff x="9794271" y="1000035"/>
            <a:chExt cx="908851" cy="527976"/>
          </a:xfrm>
        </p:grpSpPr>
        <p:sp>
          <p:nvSpPr>
            <p:cNvPr id="55" name="Rectangle 54">
              <a:extLst>
                <a:ext uri="{FF2B5EF4-FFF2-40B4-BE49-F238E27FC236}">
                  <a16:creationId xmlns:a16="http://schemas.microsoft.com/office/drawing/2014/main" id="{2CD3C427-78AF-4175-B892-267DD7BD6B60}"/>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6" name="TextBox 55">
              <a:extLst>
                <a:ext uri="{FF2B5EF4-FFF2-40B4-BE49-F238E27FC236}">
                  <a16:creationId xmlns:a16="http://schemas.microsoft.com/office/drawing/2014/main" id="{43551B24-12F9-4DB1-8B89-611A6D5F9209}"/>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57" name="Group 56">
            <a:extLst>
              <a:ext uri="{FF2B5EF4-FFF2-40B4-BE49-F238E27FC236}">
                <a16:creationId xmlns:a16="http://schemas.microsoft.com/office/drawing/2014/main" id="{323A8C33-DD21-4288-A07E-FF0D27EA0A5A}"/>
              </a:ext>
            </a:extLst>
          </p:cNvPr>
          <p:cNvGrpSpPr/>
          <p:nvPr/>
        </p:nvGrpSpPr>
        <p:grpSpPr>
          <a:xfrm>
            <a:off x="11150239" y="3346461"/>
            <a:ext cx="724617" cy="527976"/>
            <a:chOff x="9794271" y="1000035"/>
            <a:chExt cx="908851" cy="527976"/>
          </a:xfrm>
        </p:grpSpPr>
        <p:sp>
          <p:nvSpPr>
            <p:cNvPr id="58" name="Rectangle 57">
              <a:extLst>
                <a:ext uri="{FF2B5EF4-FFF2-40B4-BE49-F238E27FC236}">
                  <a16:creationId xmlns:a16="http://schemas.microsoft.com/office/drawing/2014/main" id="{8451DF50-AD93-4EBC-AAA9-8FEC72413DC7}"/>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59" name="TextBox 58">
              <a:extLst>
                <a:ext uri="{FF2B5EF4-FFF2-40B4-BE49-F238E27FC236}">
                  <a16:creationId xmlns:a16="http://schemas.microsoft.com/office/drawing/2014/main" id="{35C46414-C363-4580-976F-737AD85534E7}"/>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60" name="Group 59">
            <a:extLst>
              <a:ext uri="{FF2B5EF4-FFF2-40B4-BE49-F238E27FC236}">
                <a16:creationId xmlns:a16="http://schemas.microsoft.com/office/drawing/2014/main" id="{4E52C820-C7EB-4A4B-BF5E-EDCC5174006E}"/>
              </a:ext>
            </a:extLst>
          </p:cNvPr>
          <p:cNvGrpSpPr/>
          <p:nvPr/>
        </p:nvGrpSpPr>
        <p:grpSpPr>
          <a:xfrm>
            <a:off x="9811637" y="5083518"/>
            <a:ext cx="724617" cy="527976"/>
            <a:chOff x="9794271" y="1000035"/>
            <a:chExt cx="908851" cy="527976"/>
          </a:xfrm>
        </p:grpSpPr>
        <p:sp>
          <p:nvSpPr>
            <p:cNvPr id="61" name="Rectangle 60">
              <a:extLst>
                <a:ext uri="{FF2B5EF4-FFF2-40B4-BE49-F238E27FC236}">
                  <a16:creationId xmlns:a16="http://schemas.microsoft.com/office/drawing/2014/main" id="{771D75FB-CD42-4B55-B178-CE298554B0E6}"/>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2" name="TextBox 61">
              <a:extLst>
                <a:ext uri="{FF2B5EF4-FFF2-40B4-BE49-F238E27FC236}">
                  <a16:creationId xmlns:a16="http://schemas.microsoft.com/office/drawing/2014/main" id="{4C29DC3B-BA3B-441D-B76B-021FDB04D102}"/>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nvGrpSpPr>
          <p:cNvPr id="63" name="Group 62">
            <a:extLst>
              <a:ext uri="{FF2B5EF4-FFF2-40B4-BE49-F238E27FC236}">
                <a16:creationId xmlns:a16="http://schemas.microsoft.com/office/drawing/2014/main" id="{9C8D330A-4DF9-4FDF-B11C-22C7FA2D1A3F}"/>
              </a:ext>
            </a:extLst>
          </p:cNvPr>
          <p:cNvGrpSpPr/>
          <p:nvPr/>
        </p:nvGrpSpPr>
        <p:grpSpPr>
          <a:xfrm>
            <a:off x="10466556" y="5081952"/>
            <a:ext cx="908851" cy="527976"/>
            <a:chOff x="9794271" y="1000035"/>
            <a:chExt cx="908851" cy="527976"/>
          </a:xfrm>
        </p:grpSpPr>
        <p:sp>
          <p:nvSpPr>
            <p:cNvPr id="64" name="Rectangle 63">
              <a:extLst>
                <a:ext uri="{FF2B5EF4-FFF2-40B4-BE49-F238E27FC236}">
                  <a16:creationId xmlns:a16="http://schemas.microsoft.com/office/drawing/2014/main" id="{29AC3666-CD78-4464-8D91-68102D779287}"/>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5" name="TextBox 64">
              <a:extLst>
                <a:ext uri="{FF2B5EF4-FFF2-40B4-BE49-F238E27FC236}">
                  <a16:creationId xmlns:a16="http://schemas.microsoft.com/office/drawing/2014/main" id="{7B033070-C08C-4CBD-B603-A6B0DFB5FFFB}"/>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66" name="Group 65">
            <a:extLst>
              <a:ext uri="{FF2B5EF4-FFF2-40B4-BE49-F238E27FC236}">
                <a16:creationId xmlns:a16="http://schemas.microsoft.com/office/drawing/2014/main" id="{4A8C93E2-1F81-4C30-8287-275179C06098}"/>
              </a:ext>
            </a:extLst>
          </p:cNvPr>
          <p:cNvGrpSpPr/>
          <p:nvPr/>
        </p:nvGrpSpPr>
        <p:grpSpPr>
          <a:xfrm>
            <a:off x="9396800" y="2514996"/>
            <a:ext cx="2791366" cy="532732"/>
            <a:chOff x="9405880" y="995279"/>
            <a:chExt cx="2791366" cy="532732"/>
          </a:xfrm>
        </p:grpSpPr>
        <p:sp>
          <p:nvSpPr>
            <p:cNvPr id="67" name="Arrow: Right 66">
              <a:extLst>
                <a:ext uri="{FF2B5EF4-FFF2-40B4-BE49-F238E27FC236}">
                  <a16:creationId xmlns:a16="http://schemas.microsoft.com/office/drawing/2014/main" id="{6880C460-08AB-49FD-82D8-50843ED91504}"/>
                </a:ext>
              </a:extLst>
            </p:cNvPr>
            <p:cNvSpPr/>
            <p:nvPr/>
          </p:nvSpPr>
          <p:spPr>
            <a:xfrm>
              <a:off x="9405880" y="1102080"/>
              <a:ext cx="400092" cy="329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31FA8F35-BB3C-46C8-B49A-023E01C9EA2D}"/>
                </a:ext>
              </a:extLst>
            </p:cNvPr>
            <p:cNvGrpSpPr/>
            <p:nvPr/>
          </p:nvGrpSpPr>
          <p:grpSpPr>
            <a:xfrm>
              <a:off x="9794271" y="1000035"/>
              <a:ext cx="908851" cy="527976"/>
              <a:chOff x="9794271" y="1000035"/>
              <a:chExt cx="908851" cy="527976"/>
            </a:xfrm>
          </p:grpSpPr>
          <p:sp>
            <p:nvSpPr>
              <p:cNvPr id="75" name="Rectangle 74">
                <a:extLst>
                  <a:ext uri="{FF2B5EF4-FFF2-40B4-BE49-F238E27FC236}">
                    <a16:creationId xmlns:a16="http://schemas.microsoft.com/office/drawing/2014/main" id="{74CFD4A9-AF92-4F85-BFC7-C1179C62241B}"/>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6" name="TextBox 75">
                <a:extLst>
                  <a:ext uri="{FF2B5EF4-FFF2-40B4-BE49-F238E27FC236}">
                    <a16:creationId xmlns:a16="http://schemas.microsoft.com/office/drawing/2014/main" id="{8D2F6481-026E-41C6-B470-0A78B2B98013}"/>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69" name="Group 68">
              <a:extLst>
                <a:ext uri="{FF2B5EF4-FFF2-40B4-BE49-F238E27FC236}">
                  <a16:creationId xmlns:a16="http://schemas.microsoft.com/office/drawing/2014/main" id="{34F420A9-FFD0-41F7-BC4A-0DD7AE3C9385}"/>
                </a:ext>
              </a:extLst>
            </p:cNvPr>
            <p:cNvGrpSpPr/>
            <p:nvPr/>
          </p:nvGrpSpPr>
          <p:grpSpPr>
            <a:xfrm>
              <a:off x="11288395" y="995279"/>
              <a:ext cx="908851" cy="527976"/>
              <a:chOff x="9794271" y="1000035"/>
              <a:chExt cx="908851" cy="527976"/>
            </a:xfrm>
          </p:grpSpPr>
          <p:sp>
            <p:nvSpPr>
              <p:cNvPr id="73" name="Rectangle 72">
                <a:extLst>
                  <a:ext uri="{FF2B5EF4-FFF2-40B4-BE49-F238E27FC236}">
                    <a16:creationId xmlns:a16="http://schemas.microsoft.com/office/drawing/2014/main" id="{0DBEE942-F63B-400A-82F4-55DDC9DB6671}"/>
                  </a:ext>
                </a:extLst>
              </p:cNvPr>
              <p:cNvSpPr/>
              <p:nvPr/>
            </p:nvSpPr>
            <p:spPr>
              <a:xfrm>
                <a:off x="9871654" y="1010653"/>
                <a:ext cx="744049" cy="517358"/>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4" name="TextBox 73">
                <a:extLst>
                  <a:ext uri="{FF2B5EF4-FFF2-40B4-BE49-F238E27FC236}">
                    <a16:creationId xmlns:a16="http://schemas.microsoft.com/office/drawing/2014/main" id="{F791FF8C-47B1-4CB8-BEAF-E1AC22E0D0D3}"/>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FIFO</a:t>
                </a:r>
              </a:p>
            </p:txBody>
          </p:sp>
        </p:grpSp>
        <p:grpSp>
          <p:nvGrpSpPr>
            <p:cNvPr id="70" name="Group 69">
              <a:extLst>
                <a:ext uri="{FF2B5EF4-FFF2-40B4-BE49-F238E27FC236}">
                  <a16:creationId xmlns:a16="http://schemas.microsoft.com/office/drawing/2014/main" id="{EB042A31-1846-49BA-B6FC-FDEB11A4E847}"/>
                </a:ext>
              </a:extLst>
            </p:cNvPr>
            <p:cNvGrpSpPr/>
            <p:nvPr/>
          </p:nvGrpSpPr>
          <p:grpSpPr>
            <a:xfrm>
              <a:off x="10625851" y="1000035"/>
              <a:ext cx="724617" cy="527976"/>
              <a:chOff x="9794271" y="1000035"/>
              <a:chExt cx="908851" cy="527976"/>
            </a:xfrm>
          </p:grpSpPr>
          <p:sp>
            <p:nvSpPr>
              <p:cNvPr id="71" name="Rectangle 70">
                <a:extLst>
                  <a:ext uri="{FF2B5EF4-FFF2-40B4-BE49-F238E27FC236}">
                    <a16:creationId xmlns:a16="http://schemas.microsoft.com/office/drawing/2014/main" id="{22A2A8B3-B4A8-42F5-9A4B-655DEA60CD9B}"/>
                  </a:ext>
                </a:extLst>
              </p:cNvPr>
              <p:cNvSpPr/>
              <p:nvPr/>
            </p:nvSpPr>
            <p:spPr>
              <a:xfrm>
                <a:off x="9871654" y="1010653"/>
                <a:ext cx="744049" cy="51735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2" name="TextBox 71">
                <a:extLst>
                  <a:ext uri="{FF2B5EF4-FFF2-40B4-BE49-F238E27FC236}">
                    <a16:creationId xmlns:a16="http://schemas.microsoft.com/office/drawing/2014/main" id="{3807A477-13CC-4433-BAB7-C7CF1CEDC042}"/>
                  </a:ext>
                </a:extLst>
              </p:cNvPr>
              <p:cNvSpPr txBox="1"/>
              <p:nvPr/>
            </p:nvSpPr>
            <p:spPr>
              <a:xfrm>
                <a:off x="9794271" y="1000035"/>
                <a:ext cx="908851" cy="523220"/>
              </a:xfrm>
              <a:prstGeom prst="rect">
                <a:avLst/>
              </a:prstGeom>
              <a:noFill/>
            </p:spPr>
            <p:txBody>
              <a:bodyPr wrap="square" rtlCol="0">
                <a:spAutoFit/>
              </a:bodyPr>
              <a:lstStyle/>
              <a:p>
                <a:pPr algn="ctr"/>
                <a:r>
                  <a:rPr lang="en-US" sz="2800" b="1" dirty="0"/>
                  <a:t>RR</a:t>
                </a:r>
              </a:p>
            </p:txBody>
          </p:sp>
        </p:grpSp>
      </p:grpSp>
    </p:spTree>
    <p:extLst>
      <p:ext uri="{BB962C8B-B14F-4D97-AF65-F5344CB8AC3E}">
        <p14:creationId xmlns:p14="http://schemas.microsoft.com/office/powerpoint/2010/main" val="114466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9AD67-422C-4E12-8B3F-220B400858ED}"/>
              </a:ext>
            </a:extLst>
          </p:cNvPr>
          <p:cNvSpPr>
            <a:spLocks noGrp="1"/>
          </p:cNvSpPr>
          <p:nvPr>
            <p:ph type="title"/>
          </p:nvPr>
        </p:nvSpPr>
        <p:spPr>
          <a:xfrm>
            <a:off x="1674395" y="2766218"/>
            <a:ext cx="8843210" cy="1325563"/>
          </a:xfrm>
        </p:spPr>
        <p:txBody>
          <a:bodyPr>
            <a:noAutofit/>
          </a:bodyPr>
          <a:lstStyle/>
          <a:p>
            <a:r>
              <a:rPr lang="en-US" sz="6000" b="1" dirty="0"/>
              <a:t>Which Priorities Should I Assign To My Tasks?</a:t>
            </a:r>
          </a:p>
        </p:txBody>
      </p:sp>
      <p:pic>
        <p:nvPicPr>
          <p:cNvPr id="4" name="Picture 3">
            <a:extLst>
              <a:ext uri="{FF2B5EF4-FFF2-40B4-BE49-F238E27FC236}">
                <a16:creationId xmlns:a16="http://schemas.microsoft.com/office/drawing/2014/main" id="{6A12B346-E611-42B5-85ED-AAE24BC98208}"/>
              </a:ext>
            </a:extLst>
          </p:cNvPr>
          <p:cNvPicPr>
            <a:picLocks noChangeAspect="1"/>
          </p:cNvPicPr>
          <p:nvPr/>
        </p:nvPicPr>
        <p:blipFill>
          <a:blip r:embed="rId3"/>
          <a:stretch>
            <a:fillRect/>
          </a:stretch>
        </p:blipFill>
        <p:spPr>
          <a:xfrm>
            <a:off x="838200" y="-24064"/>
            <a:ext cx="10726615" cy="6882064"/>
          </a:xfrm>
          <a:prstGeom prst="rect">
            <a:avLst/>
          </a:prstGeom>
        </p:spPr>
      </p:pic>
    </p:spTree>
    <p:extLst>
      <p:ext uri="{BB962C8B-B14F-4D97-AF65-F5344CB8AC3E}">
        <p14:creationId xmlns:p14="http://schemas.microsoft.com/office/powerpoint/2010/main" val="94736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DA50A5-0781-4E47-813F-AE2988DADA7B}"/>
              </a:ext>
            </a:extLst>
          </p:cNvPr>
          <p:cNvSpPr>
            <a:spLocks noGrp="1"/>
          </p:cNvSpPr>
          <p:nvPr>
            <p:ph idx="1"/>
          </p:nvPr>
        </p:nvSpPr>
        <p:spPr>
          <a:xfrm>
            <a:off x="140365" y="177298"/>
            <a:ext cx="11421979" cy="4839869"/>
          </a:xfrm>
        </p:spPr>
        <p:txBody>
          <a:bodyPr>
            <a:normAutofit/>
          </a:bodyPr>
          <a:lstStyle/>
          <a:p>
            <a:r>
              <a:rPr lang="en-US" sz="3200" dirty="0"/>
              <a:t>Suppose that there are four threads: A, B, C, and D</a:t>
            </a:r>
          </a:p>
          <a:p>
            <a:pPr lvl="1"/>
            <a:r>
              <a:rPr lang="en-US" sz="2800" dirty="0"/>
              <a:t>Threads A, B, and C are message receivers, repeatedly blocking until a message from Thread D arrives</a:t>
            </a:r>
          </a:p>
          <a:p>
            <a:pPr lvl="1"/>
            <a:r>
              <a:rPr lang="en-US" sz="2800" dirty="0"/>
              <a:t>Thread D repeatedly:</a:t>
            </a:r>
          </a:p>
          <a:p>
            <a:pPr lvl="2"/>
            <a:r>
              <a:rPr lang="en-US" sz="2800" dirty="0"/>
              <a:t>Sends a message to A, B, C</a:t>
            </a:r>
          </a:p>
          <a:p>
            <a:pPr lvl="2"/>
            <a:r>
              <a:rPr lang="en-US" sz="2800" dirty="0"/>
              <a:t>Sends a message to A, B, C</a:t>
            </a:r>
          </a:p>
          <a:p>
            <a:pPr lvl="2"/>
            <a:r>
              <a:rPr lang="en-US" sz="2800" dirty="0"/>
              <a:t>Sends a message to A, B, C</a:t>
            </a:r>
          </a:p>
          <a:p>
            <a:pPr lvl="2"/>
            <a:r>
              <a:rPr lang="en-US" sz="2800" dirty="0"/>
              <a:t>Yields</a:t>
            </a:r>
          </a:p>
          <a:p>
            <a:r>
              <a:rPr lang="en-US" sz="3600" dirty="0"/>
              <a:t>If each thread has the                                                     same priority . . .</a:t>
            </a:r>
          </a:p>
        </p:txBody>
      </p:sp>
      <p:pic>
        <p:nvPicPr>
          <p:cNvPr id="6" name="Picture 5">
            <a:extLst>
              <a:ext uri="{FF2B5EF4-FFF2-40B4-BE49-F238E27FC236}">
                <a16:creationId xmlns:a16="http://schemas.microsoft.com/office/drawing/2014/main" id="{2F574C5F-AD9A-4939-AD98-F156265340CA}"/>
              </a:ext>
            </a:extLst>
          </p:cNvPr>
          <p:cNvPicPr>
            <a:picLocks noChangeAspect="1"/>
          </p:cNvPicPr>
          <p:nvPr/>
        </p:nvPicPr>
        <p:blipFill rotWithShape="1">
          <a:blip r:embed="rId3"/>
          <a:srcRect l="1464" t="1522"/>
          <a:stretch/>
        </p:blipFill>
        <p:spPr>
          <a:xfrm>
            <a:off x="5715000" y="1479884"/>
            <a:ext cx="6477000" cy="5200816"/>
          </a:xfrm>
          <a:prstGeom prst="rect">
            <a:avLst/>
          </a:prstGeom>
        </p:spPr>
      </p:pic>
      <p:sp>
        <p:nvSpPr>
          <p:cNvPr id="7" name="Arrow: Right 6">
            <a:extLst>
              <a:ext uri="{FF2B5EF4-FFF2-40B4-BE49-F238E27FC236}">
                <a16:creationId xmlns:a16="http://schemas.microsoft.com/office/drawing/2014/main" id="{C59E56CD-FD6F-41AE-A3AA-93DE7B632E37}"/>
              </a:ext>
            </a:extLst>
          </p:cNvPr>
          <p:cNvSpPr/>
          <p:nvPr/>
        </p:nvSpPr>
        <p:spPr>
          <a:xfrm>
            <a:off x="3777916" y="4463716"/>
            <a:ext cx="1852863" cy="4211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210182"/>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EB7003-92A4-408C-AD46-1CC075E7403C}"/>
              </a:ext>
            </a:extLst>
          </p:cNvPr>
          <p:cNvSpPr/>
          <p:nvPr/>
        </p:nvSpPr>
        <p:spPr>
          <a:xfrm>
            <a:off x="385012" y="3814010"/>
            <a:ext cx="5281863" cy="505328"/>
          </a:xfrm>
          <a:prstGeom prst="rect">
            <a:avLst/>
          </a:prstGeom>
          <a:solidFill>
            <a:srgbClr val="FFCCC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DA50A5-0781-4E47-813F-AE2988DADA7B}"/>
              </a:ext>
            </a:extLst>
          </p:cNvPr>
          <p:cNvSpPr>
            <a:spLocks noGrp="1"/>
          </p:cNvSpPr>
          <p:nvPr>
            <p:ph idx="1"/>
          </p:nvPr>
        </p:nvSpPr>
        <p:spPr>
          <a:xfrm>
            <a:off x="140365" y="177298"/>
            <a:ext cx="11421979" cy="4839869"/>
          </a:xfrm>
        </p:spPr>
        <p:txBody>
          <a:bodyPr>
            <a:normAutofit/>
          </a:bodyPr>
          <a:lstStyle/>
          <a:p>
            <a:r>
              <a:rPr lang="en-US" sz="3200" dirty="0"/>
              <a:t>Suppose that there are four threads: A, B, C, and D</a:t>
            </a:r>
          </a:p>
          <a:p>
            <a:pPr lvl="1"/>
            <a:r>
              <a:rPr lang="en-US" sz="2800" dirty="0"/>
              <a:t>Threads A, B, and C are message receivers, repeatedly blocking until a message from Thread D arrives</a:t>
            </a:r>
          </a:p>
          <a:p>
            <a:pPr lvl="1"/>
            <a:r>
              <a:rPr lang="en-US" sz="2800" dirty="0"/>
              <a:t>Thread D repeatedly:</a:t>
            </a:r>
          </a:p>
          <a:p>
            <a:pPr lvl="2"/>
            <a:r>
              <a:rPr lang="en-US" sz="2800" dirty="0"/>
              <a:t>Sends a message to A, B, C</a:t>
            </a:r>
          </a:p>
          <a:p>
            <a:pPr lvl="2"/>
            <a:r>
              <a:rPr lang="en-US" sz="2800" dirty="0"/>
              <a:t>Sends a message to A, B, C</a:t>
            </a:r>
          </a:p>
          <a:p>
            <a:pPr lvl="2"/>
            <a:r>
              <a:rPr lang="en-US" sz="2800" dirty="0"/>
              <a:t>Sends a message to A, B, C</a:t>
            </a:r>
          </a:p>
          <a:p>
            <a:pPr lvl="2"/>
            <a:r>
              <a:rPr lang="en-US" sz="2800" dirty="0"/>
              <a:t>Yields</a:t>
            </a:r>
          </a:p>
          <a:p>
            <a:r>
              <a:rPr lang="en-US" sz="3200" dirty="0" err="1"/>
              <a:t>Pri</a:t>
            </a:r>
            <a:r>
              <a:rPr lang="en-US" sz="3200" dirty="0"/>
              <a:t>(A) &gt; </a:t>
            </a:r>
            <a:r>
              <a:rPr lang="en-US" sz="3200" dirty="0" err="1"/>
              <a:t>Pri</a:t>
            </a:r>
            <a:r>
              <a:rPr lang="en-US" sz="3200" dirty="0"/>
              <a:t>(B) &gt; </a:t>
            </a:r>
            <a:r>
              <a:rPr lang="en-US" sz="3200" dirty="0" err="1"/>
              <a:t>Pri</a:t>
            </a:r>
            <a:r>
              <a:rPr lang="en-US" sz="3200" dirty="0"/>
              <a:t>(C) &gt; </a:t>
            </a:r>
            <a:r>
              <a:rPr lang="en-US" sz="3200" dirty="0" err="1"/>
              <a:t>Pri</a:t>
            </a:r>
            <a:r>
              <a:rPr lang="en-US" sz="3200" dirty="0"/>
              <a:t>(D)</a:t>
            </a:r>
          </a:p>
        </p:txBody>
      </p:sp>
      <p:grpSp>
        <p:nvGrpSpPr>
          <p:cNvPr id="6" name="Group 5">
            <a:extLst>
              <a:ext uri="{FF2B5EF4-FFF2-40B4-BE49-F238E27FC236}">
                <a16:creationId xmlns:a16="http://schemas.microsoft.com/office/drawing/2014/main" id="{D148FABD-9395-4DCF-A9DC-E9FF6F871C6A}"/>
              </a:ext>
            </a:extLst>
          </p:cNvPr>
          <p:cNvGrpSpPr/>
          <p:nvPr/>
        </p:nvGrpSpPr>
        <p:grpSpPr>
          <a:xfrm>
            <a:off x="4861885" y="1577021"/>
            <a:ext cx="7330115" cy="4873245"/>
            <a:chOff x="4861885" y="1577021"/>
            <a:chExt cx="7330115" cy="4873245"/>
          </a:xfrm>
        </p:grpSpPr>
        <p:grpSp>
          <p:nvGrpSpPr>
            <p:cNvPr id="4" name="Group 3">
              <a:extLst>
                <a:ext uri="{FF2B5EF4-FFF2-40B4-BE49-F238E27FC236}">
                  <a16:creationId xmlns:a16="http://schemas.microsoft.com/office/drawing/2014/main" id="{AA8F7C3C-A74E-407C-9618-B79DD2D68440}"/>
                </a:ext>
              </a:extLst>
            </p:cNvPr>
            <p:cNvGrpSpPr/>
            <p:nvPr/>
          </p:nvGrpSpPr>
          <p:grpSpPr>
            <a:xfrm>
              <a:off x="4861885" y="4307305"/>
              <a:ext cx="671524" cy="577516"/>
              <a:chOff x="4861885" y="4307305"/>
              <a:chExt cx="671524" cy="577516"/>
            </a:xfrm>
          </p:grpSpPr>
          <p:sp>
            <p:nvSpPr>
              <p:cNvPr id="7" name="Arrow: Right 6">
                <a:extLst>
                  <a:ext uri="{FF2B5EF4-FFF2-40B4-BE49-F238E27FC236}">
                    <a16:creationId xmlns:a16="http://schemas.microsoft.com/office/drawing/2014/main" id="{C59E56CD-FD6F-41AE-A3AA-93DE7B632E37}"/>
                  </a:ext>
                </a:extLst>
              </p:cNvPr>
              <p:cNvSpPr/>
              <p:nvPr/>
            </p:nvSpPr>
            <p:spPr>
              <a:xfrm>
                <a:off x="4861885" y="4463716"/>
                <a:ext cx="671524" cy="42110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263CB97-0AE0-410F-8E5B-EBEAEECC5535}"/>
                  </a:ext>
                </a:extLst>
              </p:cNvPr>
              <p:cNvSpPr/>
              <p:nvPr/>
            </p:nvSpPr>
            <p:spPr>
              <a:xfrm>
                <a:off x="4861885" y="4307305"/>
                <a:ext cx="223459" cy="4211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6D30A3FD-91FE-41C4-A937-8E3DB6BAEF64}"/>
                </a:ext>
              </a:extLst>
            </p:cNvPr>
            <p:cNvPicPr>
              <a:picLocks noChangeAspect="1"/>
            </p:cNvPicPr>
            <p:nvPr/>
          </p:nvPicPr>
          <p:blipFill>
            <a:blip r:embed="rId2"/>
            <a:stretch>
              <a:fillRect/>
            </a:stretch>
          </p:blipFill>
          <p:spPr>
            <a:xfrm>
              <a:off x="5715000" y="1577021"/>
              <a:ext cx="6477000" cy="4873245"/>
            </a:xfrm>
            <a:prstGeom prst="rect">
              <a:avLst/>
            </a:prstGeom>
          </p:spPr>
        </p:pic>
      </p:grpSp>
      <p:sp>
        <p:nvSpPr>
          <p:cNvPr id="9" name="TextBox 8">
            <a:extLst>
              <a:ext uri="{FF2B5EF4-FFF2-40B4-BE49-F238E27FC236}">
                <a16:creationId xmlns:a16="http://schemas.microsoft.com/office/drawing/2014/main" id="{9231A3F2-8891-46FF-807A-57548891EB0E}"/>
              </a:ext>
            </a:extLst>
          </p:cNvPr>
          <p:cNvSpPr txBox="1"/>
          <p:nvPr/>
        </p:nvSpPr>
        <p:spPr>
          <a:xfrm>
            <a:off x="2850367" y="4728410"/>
            <a:ext cx="2683042" cy="830997"/>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Look at all the context switches!</a:t>
            </a:r>
          </a:p>
        </p:txBody>
      </p:sp>
    </p:spTree>
    <p:extLst>
      <p:ext uri="{BB962C8B-B14F-4D97-AF65-F5344CB8AC3E}">
        <p14:creationId xmlns:p14="http://schemas.microsoft.com/office/powerpoint/2010/main" val="339644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449830" y="4255770"/>
            <a:ext cx="9144000" cy="1573530"/>
          </a:xfrm>
          <a:prstGeom prst="rect">
            <a:avLst/>
          </a:prstGeom>
          <a:solidFill>
            <a:schemeClr val="bg1">
              <a:lumMod val="75000"/>
              <a:alpha val="2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2" name="Title 1"/>
          <p:cNvSpPr>
            <a:spLocks noGrp="1"/>
          </p:cNvSpPr>
          <p:nvPr>
            <p:ph type="title"/>
          </p:nvPr>
        </p:nvSpPr>
        <p:spPr>
          <a:xfrm>
            <a:off x="838200" y="10795"/>
            <a:ext cx="10515600" cy="983615"/>
          </a:xfrm>
        </p:spPr>
        <p:txBody>
          <a:bodyPr>
            <a:normAutofit/>
          </a:bodyPr>
          <a:lstStyle/>
          <a:p>
            <a:r>
              <a:rPr lang="en-US" sz="5400" b="1" dirty="0"/>
              <a:t>CPU Affinity</a:t>
            </a:r>
          </a:p>
        </p:txBody>
      </p:sp>
      <p:sp>
        <p:nvSpPr>
          <p:cNvPr id="7" name="TextBox 6"/>
          <p:cNvSpPr txBox="1"/>
          <p:nvPr/>
        </p:nvSpPr>
        <p:spPr>
          <a:xfrm>
            <a:off x="1524000" y="792510"/>
            <a:ext cx="10668000" cy="6001643"/>
          </a:xfrm>
          <a:prstGeom prst="rect">
            <a:avLst/>
          </a:prstGeom>
          <a:noFill/>
          <a:ln>
            <a:noFill/>
          </a:ln>
        </p:spPr>
        <p:txBody>
          <a:bodyPr wrap="square" rtlCol="0">
            <a:spAutoFit/>
          </a:bodyPr>
          <a:lstStyle/>
          <a:p>
            <a:r>
              <a:rPr lang="en-US" sz="3200" dirty="0">
                <a:latin typeface="Consolas" panose="020B0609020204030204" pitchFamily="49" charset="0"/>
                <a:cs typeface="Consolas" panose="020B0609020204030204" pitchFamily="49" charset="0"/>
              </a:rPr>
              <a:t>struct </a:t>
            </a:r>
            <a:r>
              <a:rPr lang="en-US" sz="3200" dirty="0" err="1">
                <a:latin typeface="Consolas" panose="020B0609020204030204" pitchFamily="49" charset="0"/>
                <a:cs typeface="Consolas" panose="020B0609020204030204" pitchFamily="49" charset="0"/>
              </a:rPr>
              <a:t>task_struct</a:t>
            </a:r>
            <a:r>
              <a:rPr lang="en-US" sz="3200" dirty="0">
                <a:latin typeface="Consolas" panose="020B0609020204030204" pitchFamily="49" charset="0"/>
                <a:cs typeface="Consolas" panose="020B0609020204030204" pitchFamily="49" charset="0"/>
              </a:rPr>
              <a:t>{ //From the Linux kernel</a:t>
            </a:r>
          </a:p>
          <a:p>
            <a:r>
              <a:rPr lang="en-US" sz="3200" dirty="0">
                <a:latin typeface="Consolas" panose="020B0609020204030204" pitchFamily="49" charset="0"/>
                <a:cs typeface="Consolas" panose="020B0609020204030204" pitchFamily="49" charset="0"/>
              </a:rPr>
              <a:t>    volatile long state; //TASK_RUNNING,</a:t>
            </a:r>
          </a:p>
          <a:p>
            <a:r>
              <a:rPr lang="en-US" sz="3200" dirty="0">
                <a:latin typeface="Consolas" panose="020B0609020204030204" pitchFamily="49" charset="0"/>
                <a:cs typeface="Consolas" panose="020B0609020204030204" pitchFamily="49" charset="0"/>
              </a:rPr>
              <a:t>                         //TASK_ZOMBIE,</a:t>
            </a:r>
          </a:p>
          <a:p>
            <a:r>
              <a:rPr lang="en-US" sz="3200" dirty="0">
                <a:latin typeface="Consolas" panose="020B0609020204030204" pitchFamily="49" charset="0"/>
                <a:cs typeface="Consolas" panose="020B0609020204030204" pitchFamily="49" charset="0"/>
              </a:rPr>
              <a:t>                         //etc.</a:t>
            </a:r>
          </a:p>
          <a:p>
            <a:r>
              <a:rPr lang="en-US" sz="3200" dirty="0">
                <a:latin typeface="Consolas" panose="020B0609020204030204" pitchFamily="49" charset="0"/>
                <a:cs typeface="Consolas" panose="020B0609020204030204" pitchFamily="49" charset="0"/>
              </a:rPr>
              <a:t>    void *stack;         //Kernel stack</a:t>
            </a:r>
          </a:p>
          <a:p>
            <a:r>
              <a:rPr lang="en-US" sz="3200" dirty="0">
                <a:latin typeface="Consolas" panose="020B0609020204030204" pitchFamily="49" charset="0"/>
                <a:cs typeface="Consolas" panose="020B0609020204030204" pitchFamily="49" charset="0"/>
              </a:rPr>
              <a:t>    </a:t>
            </a:r>
            <a:r>
              <a:rPr lang="en-US" sz="3200" dirty="0" err="1">
                <a:latin typeface="Consolas" panose="020B0609020204030204" pitchFamily="49" charset="0"/>
                <a:cs typeface="Consolas" panose="020B0609020204030204" pitchFamily="49" charset="0"/>
              </a:rPr>
              <a:t>int</a:t>
            </a:r>
            <a:r>
              <a:rPr lang="en-US" sz="3200" dirty="0">
                <a:latin typeface="Consolas" panose="020B0609020204030204" pitchFamily="49" charset="0"/>
                <a:cs typeface="Consolas" panose="020B0609020204030204" pitchFamily="49" charset="0"/>
              </a:rPr>
              <a:t> </a:t>
            </a:r>
            <a:r>
              <a:rPr lang="en-US" sz="3200" dirty="0" err="1">
                <a:latin typeface="Consolas" panose="020B0609020204030204" pitchFamily="49" charset="0"/>
                <a:cs typeface="Consolas" panose="020B0609020204030204" pitchFamily="49" charset="0"/>
              </a:rPr>
              <a:t>exit_code</a:t>
            </a:r>
            <a:r>
              <a:rPr lang="en-US" sz="3200" dirty="0">
                <a:latin typeface="Consolas" panose="020B0609020204030204" pitchFamily="49" charset="0"/>
                <a:cs typeface="Consolas" panose="020B0609020204030204" pitchFamily="49" charset="0"/>
              </a:rPr>
              <a:t>;</a:t>
            </a:r>
          </a:p>
          <a:p>
            <a:r>
              <a:rPr lang="en-US" sz="3200" dirty="0">
                <a:latin typeface="Consolas" panose="020B0609020204030204" pitchFamily="49" charset="0"/>
                <a:cs typeface="Consolas" panose="020B0609020204030204" pitchFamily="49" charset="0"/>
              </a:rPr>
              <a:t>    struct </a:t>
            </a:r>
            <a:r>
              <a:rPr lang="en-US" sz="3200" dirty="0" err="1">
                <a:latin typeface="Consolas" panose="020B0609020204030204" pitchFamily="49" charset="0"/>
                <a:cs typeface="Consolas" panose="020B0609020204030204" pitchFamily="49" charset="0"/>
              </a:rPr>
              <a:t>mm_struct</a:t>
            </a:r>
            <a:r>
              <a:rPr lang="en-US" sz="3200" dirty="0">
                <a:latin typeface="Consolas" panose="020B0609020204030204" pitchFamily="49" charset="0"/>
                <a:cs typeface="Consolas" panose="020B0609020204030204" pitchFamily="49" charset="0"/>
              </a:rPr>
              <a:t> *mm;//Address space info</a:t>
            </a:r>
          </a:p>
          <a:p>
            <a:r>
              <a:rPr lang="en-US" sz="3200" dirty="0">
                <a:latin typeface="Consolas" panose="020B0609020204030204" pitchFamily="49" charset="0"/>
                <a:cs typeface="Consolas" panose="020B0609020204030204" pitchFamily="49" charset="0"/>
              </a:rPr>
              <a:t>    unsigned long </a:t>
            </a:r>
            <a:r>
              <a:rPr lang="en-US" sz="3200" dirty="0" err="1">
                <a:latin typeface="Consolas" panose="020B0609020204030204" pitchFamily="49" charset="0"/>
                <a:cs typeface="Consolas" panose="020B0609020204030204" pitchFamily="49" charset="0"/>
              </a:rPr>
              <a:t>cpus_allowed</a:t>
            </a:r>
            <a:r>
              <a:rPr lang="en-US" sz="3200" dirty="0">
                <a:latin typeface="Consolas" panose="020B0609020204030204" pitchFamily="49" charset="0"/>
                <a:cs typeface="Consolas" panose="020B0609020204030204" pitchFamily="49" charset="0"/>
              </a:rPr>
              <a:t>;</a:t>
            </a:r>
          </a:p>
          <a:p>
            <a:r>
              <a:rPr lang="en-US" sz="3200" dirty="0">
                <a:latin typeface="Consolas" panose="020B0609020204030204" pitchFamily="49" charset="0"/>
                <a:cs typeface="Consolas" panose="020B0609020204030204" pitchFamily="49" charset="0"/>
              </a:rPr>
              <a:t>          //Bitmask representing which</a:t>
            </a:r>
          </a:p>
          <a:p>
            <a:r>
              <a:rPr lang="en-US" sz="3200" dirty="0">
                <a:latin typeface="Consolas" panose="020B0609020204030204" pitchFamily="49" charset="0"/>
                <a:cs typeface="Consolas" panose="020B0609020204030204" pitchFamily="49" charset="0"/>
              </a:rPr>
              <a:t>          //</a:t>
            </a:r>
            <a:r>
              <a:rPr lang="en-US" sz="3200" dirty="0" err="1">
                <a:latin typeface="Consolas" panose="020B0609020204030204" pitchFamily="49" charset="0"/>
                <a:cs typeface="Consolas" panose="020B0609020204030204" pitchFamily="49" charset="0"/>
              </a:rPr>
              <a:t>cpus</a:t>
            </a:r>
            <a:r>
              <a:rPr lang="en-US" sz="3200" dirty="0">
                <a:latin typeface="Consolas" panose="020B0609020204030204" pitchFamily="49" charset="0"/>
                <a:cs typeface="Consolas" panose="020B0609020204030204" pitchFamily="49" charset="0"/>
              </a:rPr>
              <a:t> the task can run on</a:t>
            </a:r>
          </a:p>
          <a:p>
            <a:r>
              <a:rPr lang="en-US" sz="3200" dirty="0">
                <a:latin typeface="Consolas" panose="020B0609020204030204" pitchFamily="49" charset="0"/>
                <a:cs typeface="Consolas" panose="020B0609020204030204" pitchFamily="49" charset="0"/>
              </a:rPr>
              <a:t>    ...</a:t>
            </a:r>
          </a:p>
          <a:p>
            <a:r>
              <a:rPr lang="en-US" sz="32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688695988"/>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685800"/>
          </a:xfrm>
        </p:spPr>
        <p:txBody>
          <a:bodyPr>
            <a:normAutofit fontScale="90000"/>
          </a:bodyPr>
          <a:lstStyle/>
          <a:p>
            <a:r>
              <a:rPr lang="en-US" b="1" dirty="0"/>
              <a:t>CPU Affinity</a:t>
            </a:r>
          </a:p>
        </p:txBody>
      </p:sp>
      <p:grpSp>
        <p:nvGrpSpPr>
          <p:cNvPr id="42" name="Group 41"/>
          <p:cNvGrpSpPr/>
          <p:nvPr/>
        </p:nvGrpSpPr>
        <p:grpSpPr>
          <a:xfrm>
            <a:off x="1437754" y="896815"/>
            <a:ext cx="7447503" cy="2247898"/>
            <a:chOff x="-56103" y="896815"/>
            <a:chExt cx="7447503" cy="2247898"/>
          </a:xfrm>
        </p:grpSpPr>
        <p:grpSp>
          <p:nvGrpSpPr>
            <p:cNvPr id="26" name="Group 25"/>
            <p:cNvGrpSpPr/>
            <p:nvPr/>
          </p:nvGrpSpPr>
          <p:grpSpPr>
            <a:xfrm>
              <a:off x="1547448" y="896815"/>
              <a:ext cx="5843952" cy="2190121"/>
              <a:chOff x="136907" y="896815"/>
              <a:chExt cx="5843952" cy="2190121"/>
            </a:xfrm>
          </p:grpSpPr>
          <p:grpSp>
            <p:nvGrpSpPr>
              <p:cNvPr id="19" name="Group 18"/>
              <p:cNvGrpSpPr/>
              <p:nvPr/>
            </p:nvGrpSpPr>
            <p:grpSpPr>
              <a:xfrm>
                <a:off x="136908" y="896815"/>
                <a:ext cx="2872572" cy="1702777"/>
                <a:chOff x="136908" y="896815"/>
                <a:chExt cx="2872572" cy="1702777"/>
              </a:xfrm>
            </p:grpSpPr>
            <p:pic>
              <p:nvPicPr>
                <p:cNvPr id="8" name="Picture 7"/>
                <p:cNvPicPr>
                  <a:picLocks noChangeAspect="1"/>
                </p:cNvPicPr>
                <p:nvPr/>
              </p:nvPicPr>
              <p:blipFill>
                <a:blip r:embed="rId3"/>
                <a:stretch>
                  <a:fillRect/>
                </a:stretch>
              </p:blipFill>
              <p:spPr>
                <a:xfrm>
                  <a:off x="1183401" y="896815"/>
                  <a:ext cx="779585" cy="779585"/>
                </a:xfrm>
                <a:prstGeom prst="rect">
                  <a:avLst/>
                </a:prstGeom>
              </p:spPr>
            </p:pic>
            <p:sp>
              <p:nvSpPr>
                <p:cNvPr id="15" name="Rectangle 14"/>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16" name="Rectangle 15"/>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17" name="Rectangle 16"/>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sp>
            <p:nvSpPr>
              <p:cNvPr id="18" name="Rectangle 17"/>
              <p:cNvSpPr/>
              <p:nvPr/>
            </p:nvSpPr>
            <p:spPr bwMode="auto">
              <a:xfrm>
                <a:off x="136907" y="269714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L3 cache</a:t>
                </a:r>
              </a:p>
            </p:txBody>
          </p:sp>
          <p:grpSp>
            <p:nvGrpSpPr>
              <p:cNvPr id="20" name="Group 19"/>
              <p:cNvGrpSpPr/>
              <p:nvPr/>
            </p:nvGrpSpPr>
            <p:grpSpPr>
              <a:xfrm>
                <a:off x="3108287" y="896815"/>
                <a:ext cx="2872572" cy="1702777"/>
                <a:chOff x="136908" y="896815"/>
                <a:chExt cx="2872572" cy="1702777"/>
              </a:xfrm>
            </p:grpSpPr>
            <p:pic>
              <p:nvPicPr>
                <p:cNvPr id="21" name="Picture 20"/>
                <p:cNvPicPr>
                  <a:picLocks noChangeAspect="1"/>
                </p:cNvPicPr>
                <p:nvPr/>
              </p:nvPicPr>
              <p:blipFill>
                <a:blip r:embed="rId3"/>
                <a:stretch>
                  <a:fillRect/>
                </a:stretch>
              </p:blipFill>
              <p:spPr>
                <a:xfrm>
                  <a:off x="1183401" y="896815"/>
                  <a:ext cx="779585" cy="779585"/>
                </a:xfrm>
                <a:prstGeom prst="rect">
                  <a:avLst/>
                </a:prstGeom>
              </p:spPr>
            </p:pic>
            <p:sp>
              <p:nvSpPr>
                <p:cNvPr id="22" name="Rectangle 21"/>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23" name="Rectangle 22"/>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24" name="Rectangle 23"/>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grpSp>
        <p:grpSp>
          <p:nvGrpSpPr>
            <p:cNvPr id="41" name="Group 40"/>
            <p:cNvGrpSpPr/>
            <p:nvPr/>
          </p:nvGrpSpPr>
          <p:grpSpPr>
            <a:xfrm>
              <a:off x="-56103" y="954592"/>
              <a:ext cx="1610248" cy="2190121"/>
              <a:chOff x="-513304" y="934079"/>
              <a:chExt cx="1610248" cy="2190121"/>
            </a:xfrm>
          </p:grpSpPr>
          <p:sp>
            <p:nvSpPr>
              <p:cNvPr id="39" name="Left Brace 38"/>
              <p:cNvSpPr/>
              <p:nvPr/>
            </p:nvSpPr>
            <p:spPr bwMode="auto">
              <a:xfrm>
                <a:off x="715944" y="934079"/>
                <a:ext cx="381000" cy="21901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0" name="TextBox 39"/>
              <p:cNvSpPr txBox="1"/>
              <p:nvPr/>
            </p:nvSpPr>
            <p:spPr>
              <a:xfrm>
                <a:off x="-513304" y="1792792"/>
                <a:ext cx="1295400" cy="369332"/>
              </a:xfrm>
              <a:prstGeom prst="rect">
                <a:avLst/>
              </a:prstGeom>
              <a:noFill/>
            </p:spPr>
            <p:txBody>
              <a:bodyPr wrap="square" rtlCol="0">
                <a:spAutoFit/>
              </a:bodyPr>
              <a:lstStyle/>
              <a:p>
                <a:pPr algn="ctr"/>
                <a:r>
                  <a:rPr lang="en-US" dirty="0"/>
                  <a:t>Socket 0 </a:t>
                </a:r>
              </a:p>
            </p:txBody>
          </p:sp>
        </p:grpSp>
      </p:grpSp>
      <p:grpSp>
        <p:nvGrpSpPr>
          <p:cNvPr id="43" name="Group 42"/>
          <p:cNvGrpSpPr/>
          <p:nvPr/>
        </p:nvGrpSpPr>
        <p:grpSpPr>
          <a:xfrm>
            <a:off x="1437754" y="3733800"/>
            <a:ext cx="7447503" cy="2247898"/>
            <a:chOff x="-56103" y="896815"/>
            <a:chExt cx="7447503" cy="2247898"/>
          </a:xfrm>
        </p:grpSpPr>
        <p:grpSp>
          <p:nvGrpSpPr>
            <p:cNvPr id="44" name="Group 43"/>
            <p:cNvGrpSpPr/>
            <p:nvPr/>
          </p:nvGrpSpPr>
          <p:grpSpPr>
            <a:xfrm>
              <a:off x="1547448" y="896815"/>
              <a:ext cx="5843952" cy="2190121"/>
              <a:chOff x="136907" y="896815"/>
              <a:chExt cx="5843952" cy="2190121"/>
            </a:xfrm>
          </p:grpSpPr>
          <p:grpSp>
            <p:nvGrpSpPr>
              <p:cNvPr id="48" name="Group 47"/>
              <p:cNvGrpSpPr/>
              <p:nvPr/>
            </p:nvGrpSpPr>
            <p:grpSpPr>
              <a:xfrm>
                <a:off x="136908" y="896815"/>
                <a:ext cx="2872572" cy="1702777"/>
                <a:chOff x="136908" y="896815"/>
                <a:chExt cx="2872572" cy="1702777"/>
              </a:xfrm>
            </p:grpSpPr>
            <p:pic>
              <p:nvPicPr>
                <p:cNvPr id="55" name="Picture 54"/>
                <p:cNvPicPr>
                  <a:picLocks noChangeAspect="1"/>
                </p:cNvPicPr>
                <p:nvPr/>
              </p:nvPicPr>
              <p:blipFill>
                <a:blip r:embed="rId3"/>
                <a:stretch>
                  <a:fillRect/>
                </a:stretch>
              </p:blipFill>
              <p:spPr>
                <a:xfrm>
                  <a:off x="1183401" y="896815"/>
                  <a:ext cx="779585" cy="779585"/>
                </a:xfrm>
                <a:prstGeom prst="rect">
                  <a:avLst/>
                </a:prstGeom>
              </p:spPr>
            </p:pic>
            <p:sp>
              <p:nvSpPr>
                <p:cNvPr id="56" name="Rectangle 55"/>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57" name="Rectangle 56"/>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58" name="Rectangle 57"/>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sp>
            <p:nvSpPr>
              <p:cNvPr id="49" name="Rectangle 48"/>
              <p:cNvSpPr/>
              <p:nvPr/>
            </p:nvSpPr>
            <p:spPr bwMode="auto">
              <a:xfrm>
                <a:off x="136907" y="269714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L3 cache</a:t>
                </a:r>
              </a:p>
            </p:txBody>
          </p:sp>
          <p:grpSp>
            <p:nvGrpSpPr>
              <p:cNvPr id="50" name="Group 49"/>
              <p:cNvGrpSpPr/>
              <p:nvPr/>
            </p:nvGrpSpPr>
            <p:grpSpPr>
              <a:xfrm>
                <a:off x="3108287" y="896815"/>
                <a:ext cx="2872572" cy="1702777"/>
                <a:chOff x="136908" y="896815"/>
                <a:chExt cx="2872572" cy="1702777"/>
              </a:xfrm>
            </p:grpSpPr>
            <p:pic>
              <p:nvPicPr>
                <p:cNvPr id="51" name="Picture 50"/>
                <p:cNvPicPr>
                  <a:picLocks noChangeAspect="1"/>
                </p:cNvPicPr>
                <p:nvPr/>
              </p:nvPicPr>
              <p:blipFill>
                <a:blip r:embed="rId3"/>
                <a:stretch>
                  <a:fillRect/>
                </a:stretch>
              </p:blipFill>
              <p:spPr>
                <a:xfrm>
                  <a:off x="1183401" y="896815"/>
                  <a:ext cx="779585" cy="779585"/>
                </a:xfrm>
                <a:prstGeom prst="rect">
                  <a:avLst/>
                </a:prstGeom>
              </p:spPr>
            </p:pic>
            <p:sp>
              <p:nvSpPr>
                <p:cNvPr id="52" name="Rectangle 51"/>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53" name="Rectangle 52"/>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54" name="Rectangle 53"/>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grpSp>
        <p:grpSp>
          <p:nvGrpSpPr>
            <p:cNvPr id="45" name="Group 44"/>
            <p:cNvGrpSpPr/>
            <p:nvPr/>
          </p:nvGrpSpPr>
          <p:grpSpPr>
            <a:xfrm>
              <a:off x="-56103" y="954592"/>
              <a:ext cx="1610248" cy="2190121"/>
              <a:chOff x="-513304" y="934079"/>
              <a:chExt cx="1610248" cy="2190121"/>
            </a:xfrm>
          </p:grpSpPr>
          <p:sp>
            <p:nvSpPr>
              <p:cNvPr id="46" name="Left Brace 45"/>
              <p:cNvSpPr/>
              <p:nvPr/>
            </p:nvSpPr>
            <p:spPr bwMode="auto">
              <a:xfrm>
                <a:off x="715944" y="934079"/>
                <a:ext cx="381000" cy="21901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7" name="TextBox 46"/>
              <p:cNvSpPr txBox="1"/>
              <p:nvPr/>
            </p:nvSpPr>
            <p:spPr>
              <a:xfrm>
                <a:off x="-513304" y="1792792"/>
                <a:ext cx="1295400" cy="369332"/>
              </a:xfrm>
              <a:prstGeom prst="rect">
                <a:avLst/>
              </a:prstGeom>
              <a:noFill/>
            </p:spPr>
            <p:txBody>
              <a:bodyPr wrap="square" rtlCol="0">
                <a:spAutoFit/>
              </a:bodyPr>
              <a:lstStyle/>
              <a:p>
                <a:pPr algn="ctr"/>
                <a:r>
                  <a:rPr lang="en-US" dirty="0"/>
                  <a:t>Socket 1 </a:t>
                </a:r>
              </a:p>
            </p:txBody>
          </p:sp>
        </p:grpSp>
      </p:grpSp>
      <p:grpSp>
        <p:nvGrpSpPr>
          <p:cNvPr id="60" name="Group 59"/>
          <p:cNvGrpSpPr/>
          <p:nvPr/>
        </p:nvGrpSpPr>
        <p:grpSpPr>
          <a:xfrm>
            <a:off x="9155724" y="1676400"/>
            <a:ext cx="826477" cy="4305298"/>
            <a:chOff x="7631723" y="1676400"/>
            <a:chExt cx="826477" cy="4305298"/>
          </a:xfrm>
        </p:grpSpPr>
        <p:sp>
          <p:nvSpPr>
            <p:cNvPr id="7" name="Rounded Rectangle 6"/>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9" name="TextBox 58"/>
            <p:cNvSpPr txBox="1"/>
            <p:nvPr/>
          </p:nvSpPr>
          <p:spPr>
            <a:xfrm>
              <a:off x="7631723" y="3682371"/>
              <a:ext cx="826477" cy="369332"/>
            </a:xfrm>
            <a:prstGeom prst="rect">
              <a:avLst/>
            </a:prstGeom>
            <a:noFill/>
          </p:spPr>
          <p:txBody>
            <a:bodyPr wrap="square" rtlCol="0">
              <a:spAutoFit/>
            </a:bodyPr>
            <a:lstStyle/>
            <a:p>
              <a:pPr algn="ctr"/>
              <a:r>
                <a:rPr lang="en-US" dirty="0"/>
                <a:t>RAM</a:t>
              </a:r>
            </a:p>
          </p:txBody>
        </p:sp>
      </p:grpSp>
      <p:sp>
        <p:nvSpPr>
          <p:cNvPr id="61" name="Left Brace 60"/>
          <p:cNvSpPr/>
          <p:nvPr/>
        </p:nvSpPr>
        <p:spPr bwMode="auto">
          <a:xfrm rot="10800000">
            <a:off x="8885256" y="2892039"/>
            <a:ext cx="334945" cy="2836985"/>
          </a:xfrm>
          <a:prstGeom prst="leftBrace">
            <a:avLst>
              <a:gd name="adj1" fmla="val 0"/>
              <a:gd name="adj2" fmla="val 6310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pic>
        <p:nvPicPr>
          <p:cNvPr id="62" name="Picture 6" descr="http://icons.iconarchive.com/icons/icons8/windows-8/128/Computer-Hardware-Keyboard-icon.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6200000">
            <a:off x="9787506" y="2815275"/>
            <a:ext cx="984466" cy="98446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http://simpleicon.com/wp-content/uploads/mouse.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982201" y="1895476"/>
            <a:ext cx="628649" cy="62864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a:blip r:embed="rId6"/>
          <a:stretch>
            <a:fillRect/>
          </a:stretch>
        </p:blipFill>
        <p:spPr>
          <a:xfrm>
            <a:off x="9967126" y="5059406"/>
            <a:ext cx="702942" cy="851451"/>
          </a:xfrm>
          <a:prstGeom prst="rect">
            <a:avLst/>
          </a:prstGeom>
        </p:spPr>
      </p:pic>
      <p:pic>
        <p:nvPicPr>
          <p:cNvPr id="65" name="Picture 2" descr="http://simpleicon.com/wp-content/uploads/antenna-2.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956616" y="4099726"/>
            <a:ext cx="700874" cy="7008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9967126" y="1676400"/>
            <a:ext cx="690364" cy="4305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8" name="Rectangle 67"/>
          <p:cNvSpPr/>
          <p:nvPr/>
        </p:nvSpPr>
        <p:spPr bwMode="auto">
          <a:xfrm>
            <a:off x="8182329" y="2241399"/>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Rectangle 68"/>
          <p:cNvSpPr/>
          <p:nvPr/>
        </p:nvSpPr>
        <p:spPr bwMode="auto">
          <a:xfrm>
            <a:off x="8189928" y="2739358"/>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9257269" y="5243331"/>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Rectangle 70"/>
          <p:cNvSpPr/>
          <p:nvPr/>
        </p:nvSpPr>
        <p:spPr bwMode="auto">
          <a:xfrm>
            <a:off x="8188523" y="1771982"/>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0" name="Group 9"/>
          <p:cNvGrpSpPr/>
          <p:nvPr/>
        </p:nvGrpSpPr>
        <p:grpSpPr>
          <a:xfrm>
            <a:off x="7913082" y="328537"/>
            <a:ext cx="2436247" cy="792146"/>
            <a:chOff x="6549984" y="328537"/>
            <a:chExt cx="2436247" cy="792146"/>
          </a:xfrm>
        </p:grpSpPr>
        <p:sp>
          <p:nvSpPr>
            <p:cNvPr id="9" name="Down Arrow 8"/>
            <p:cNvSpPr/>
            <p:nvPr/>
          </p:nvSpPr>
          <p:spPr bwMode="auto">
            <a:xfrm rot="4419224">
              <a:off x="7372035" y="-493514"/>
              <a:ext cx="792146" cy="243624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2" name="TextBox 71"/>
            <p:cNvSpPr txBox="1"/>
            <p:nvPr/>
          </p:nvSpPr>
          <p:spPr>
            <a:xfrm rot="20616461">
              <a:off x="6777917" y="515156"/>
              <a:ext cx="2171358" cy="369332"/>
            </a:xfrm>
            <a:prstGeom prst="rect">
              <a:avLst/>
            </a:prstGeom>
            <a:noFill/>
          </p:spPr>
          <p:txBody>
            <a:bodyPr wrap="square" rtlCol="0">
              <a:spAutoFit/>
            </a:bodyPr>
            <a:lstStyle/>
            <a:p>
              <a:pPr algn="ctr"/>
              <a:r>
                <a:rPr lang="en-US" dirty="0"/>
                <a:t>T1: Read data</a:t>
              </a:r>
            </a:p>
          </p:txBody>
        </p:sp>
      </p:grpSp>
    </p:spTree>
    <p:extLst>
      <p:ext uri="{BB962C8B-B14F-4D97-AF65-F5344CB8AC3E}">
        <p14:creationId xmlns:p14="http://schemas.microsoft.com/office/powerpoint/2010/main" val="31686564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 calcmode="lin" valueType="num">
                                      <p:cBhvr>
                                        <p:cTn id="10" dur="500" fill="hold"/>
                                        <p:tgtEl>
                                          <p:spTgt spid="70"/>
                                        </p:tgtEl>
                                        <p:attrNameLst>
                                          <p:attrName>ppt_w</p:attrName>
                                        </p:attrNameLst>
                                      </p:cBhvr>
                                      <p:tavLst>
                                        <p:tav tm="0">
                                          <p:val>
                                            <p:fltVal val="0"/>
                                          </p:val>
                                        </p:tav>
                                        <p:tav tm="100000">
                                          <p:val>
                                            <p:strVal val="#ppt_w"/>
                                          </p:val>
                                        </p:tav>
                                      </p:tavLst>
                                    </p:anim>
                                    <p:anim calcmode="lin" valueType="num">
                                      <p:cBhvr>
                                        <p:cTn id="11" dur="500" fill="hold"/>
                                        <p:tgtEl>
                                          <p:spTgt spid="70"/>
                                        </p:tgtEl>
                                        <p:attrNameLst>
                                          <p:attrName>ppt_h</p:attrName>
                                        </p:attrNameLst>
                                      </p:cBhvr>
                                      <p:tavLst>
                                        <p:tav tm="0">
                                          <p:val>
                                            <p:fltVal val="0"/>
                                          </p:val>
                                        </p:tav>
                                        <p:tav tm="100000">
                                          <p:val>
                                            <p:strVal val="#ppt_h"/>
                                          </p:val>
                                        </p:tav>
                                      </p:tavLst>
                                    </p:anim>
                                    <p:anim calcmode="lin" valueType="num">
                                      <p:cBhvr>
                                        <p:cTn id="12" dur="500" fill="hold"/>
                                        <p:tgtEl>
                                          <p:spTgt spid="70"/>
                                        </p:tgtEl>
                                        <p:attrNameLst>
                                          <p:attrName>style.rotation</p:attrName>
                                        </p:attrNameLst>
                                      </p:cBhvr>
                                      <p:tavLst>
                                        <p:tav tm="0">
                                          <p:val>
                                            <p:fltVal val="360"/>
                                          </p:val>
                                        </p:tav>
                                        <p:tav tm="100000">
                                          <p:val>
                                            <p:fltVal val="0"/>
                                          </p:val>
                                        </p:tav>
                                      </p:tavLst>
                                    </p:anim>
                                    <p:animEffect transition="in" filter="fade">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 calcmode="lin" valueType="num">
                                      <p:cBhvr>
                                        <p:cTn id="25" dur="500" fill="hold"/>
                                        <p:tgtEl>
                                          <p:spTgt spid="69"/>
                                        </p:tgtEl>
                                        <p:attrNameLst>
                                          <p:attrName>style.rotation</p:attrName>
                                        </p:attrNameLst>
                                      </p:cBhvr>
                                      <p:tavLst>
                                        <p:tav tm="0">
                                          <p:val>
                                            <p:fltVal val="360"/>
                                          </p:val>
                                        </p:tav>
                                        <p:tav tm="100000">
                                          <p:val>
                                            <p:fltVal val="0"/>
                                          </p:val>
                                        </p:tav>
                                      </p:tavLst>
                                    </p:anim>
                                    <p:animEffect transition="in" filter="fade">
                                      <p:cBhvr>
                                        <p:cTn id="26" dur="500"/>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p:cTn id="31" dur="500" fill="hold"/>
                                        <p:tgtEl>
                                          <p:spTgt spid="68"/>
                                        </p:tgtEl>
                                        <p:attrNameLst>
                                          <p:attrName>ppt_w</p:attrName>
                                        </p:attrNameLst>
                                      </p:cBhvr>
                                      <p:tavLst>
                                        <p:tav tm="0">
                                          <p:val>
                                            <p:fltVal val="0"/>
                                          </p:val>
                                        </p:tav>
                                        <p:tav tm="100000">
                                          <p:val>
                                            <p:strVal val="#ppt_w"/>
                                          </p:val>
                                        </p:tav>
                                      </p:tavLst>
                                    </p:anim>
                                    <p:anim calcmode="lin" valueType="num">
                                      <p:cBhvr>
                                        <p:cTn id="32" dur="500" fill="hold"/>
                                        <p:tgtEl>
                                          <p:spTgt spid="68"/>
                                        </p:tgtEl>
                                        <p:attrNameLst>
                                          <p:attrName>ppt_h</p:attrName>
                                        </p:attrNameLst>
                                      </p:cBhvr>
                                      <p:tavLst>
                                        <p:tav tm="0">
                                          <p:val>
                                            <p:fltVal val="0"/>
                                          </p:val>
                                        </p:tav>
                                        <p:tav tm="100000">
                                          <p:val>
                                            <p:strVal val="#ppt_h"/>
                                          </p:val>
                                        </p:tav>
                                      </p:tavLst>
                                    </p:anim>
                                    <p:anim calcmode="lin" valueType="num">
                                      <p:cBhvr>
                                        <p:cTn id="33" dur="500" fill="hold"/>
                                        <p:tgtEl>
                                          <p:spTgt spid="68"/>
                                        </p:tgtEl>
                                        <p:attrNameLst>
                                          <p:attrName>style.rotation</p:attrName>
                                        </p:attrNameLst>
                                      </p:cBhvr>
                                      <p:tavLst>
                                        <p:tav tm="0">
                                          <p:val>
                                            <p:fltVal val="360"/>
                                          </p:val>
                                        </p:tav>
                                        <p:tav tm="100000">
                                          <p:val>
                                            <p:fltVal val="0"/>
                                          </p:val>
                                        </p:tav>
                                      </p:tavLst>
                                    </p:anim>
                                    <p:animEffect transition="in" filter="fade">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p:cTn id="39" dur="500" fill="hold"/>
                                        <p:tgtEl>
                                          <p:spTgt spid="71"/>
                                        </p:tgtEl>
                                        <p:attrNameLst>
                                          <p:attrName>ppt_w</p:attrName>
                                        </p:attrNameLst>
                                      </p:cBhvr>
                                      <p:tavLst>
                                        <p:tav tm="0">
                                          <p:val>
                                            <p:fltVal val="0"/>
                                          </p:val>
                                        </p:tav>
                                        <p:tav tm="100000">
                                          <p:val>
                                            <p:strVal val="#ppt_w"/>
                                          </p:val>
                                        </p:tav>
                                      </p:tavLst>
                                    </p:anim>
                                    <p:anim calcmode="lin" valueType="num">
                                      <p:cBhvr>
                                        <p:cTn id="40" dur="500" fill="hold"/>
                                        <p:tgtEl>
                                          <p:spTgt spid="71"/>
                                        </p:tgtEl>
                                        <p:attrNameLst>
                                          <p:attrName>ppt_h</p:attrName>
                                        </p:attrNameLst>
                                      </p:cBhvr>
                                      <p:tavLst>
                                        <p:tav tm="0">
                                          <p:val>
                                            <p:fltVal val="0"/>
                                          </p:val>
                                        </p:tav>
                                        <p:tav tm="100000">
                                          <p:val>
                                            <p:strVal val="#ppt_h"/>
                                          </p:val>
                                        </p:tav>
                                      </p:tavLst>
                                    </p:anim>
                                    <p:anim calcmode="lin" valueType="num">
                                      <p:cBhvr>
                                        <p:cTn id="41" dur="500" fill="hold"/>
                                        <p:tgtEl>
                                          <p:spTgt spid="71"/>
                                        </p:tgtEl>
                                        <p:attrNameLst>
                                          <p:attrName>style.rotation</p:attrName>
                                        </p:attrNameLst>
                                      </p:cBhvr>
                                      <p:tavLst>
                                        <p:tav tm="0">
                                          <p:val>
                                            <p:fltVal val="360"/>
                                          </p:val>
                                        </p:tav>
                                        <p:tav tm="100000">
                                          <p:val>
                                            <p:fltVal val="0"/>
                                          </p:val>
                                        </p:tav>
                                      </p:tavLst>
                                    </p:anim>
                                    <p:animEffect transition="in" filter="fade">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685800"/>
          </a:xfrm>
        </p:spPr>
        <p:txBody>
          <a:bodyPr>
            <a:normAutofit fontScale="90000"/>
          </a:bodyPr>
          <a:lstStyle/>
          <a:p>
            <a:r>
              <a:rPr lang="en-US" b="1" dirty="0"/>
              <a:t>CPU Affinity</a:t>
            </a:r>
          </a:p>
        </p:txBody>
      </p:sp>
      <p:grpSp>
        <p:nvGrpSpPr>
          <p:cNvPr id="42" name="Group 41"/>
          <p:cNvGrpSpPr/>
          <p:nvPr/>
        </p:nvGrpSpPr>
        <p:grpSpPr>
          <a:xfrm>
            <a:off x="1437754" y="896815"/>
            <a:ext cx="7447503" cy="2247898"/>
            <a:chOff x="-56103" y="896815"/>
            <a:chExt cx="7447503" cy="2247898"/>
          </a:xfrm>
        </p:grpSpPr>
        <p:grpSp>
          <p:nvGrpSpPr>
            <p:cNvPr id="26" name="Group 25"/>
            <p:cNvGrpSpPr/>
            <p:nvPr/>
          </p:nvGrpSpPr>
          <p:grpSpPr>
            <a:xfrm>
              <a:off x="1547448" y="896815"/>
              <a:ext cx="5843952" cy="2190121"/>
              <a:chOff x="136907" y="896815"/>
              <a:chExt cx="5843952" cy="2190121"/>
            </a:xfrm>
          </p:grpSpPr>
          <p:grpSp>
            <p:nvGrpSpPr>
              <p:cNvPr id="19" name="Group 18"/>
              <p:cNvGrpSpPr/>
              <p:nvPr/>
            </p:nvGrpSpPr>
            <p:grpSpPr>
              <a:xfrm>
                <a:off x="136908" y="896815"/>
                <a:ext cx="2872572" cy="1702777"/>
                <a:chOff x="136908" y="896815"/>
                <a:chExt cx="2872572" cy="1702777"/>
              </a:xfrm>
            </p:grpSpPr>
            <p:pic>
              <p:nvPicPr>
                <p:cNvPr id="8" name="Picture 7"/>
                <p:cNvPicPr>
                  <a:picLocks noChangeAspect="1"/>
                </p:cNvPicPr>
                <p:nvPr/>
              </p:nvPicPr>
              <p:blipFill>
                <a:blip r:embed="rId3"/>
                <a:stretch>
                  <a:fillRect/>
                </a:stretch>
              </p:blipFill>
              <p:spPr>
                <a:xfrm>
                  <a:off x="1183401" y="896815"/>
                  <a:ext cx="779585" cy="779585"/>
                </a:xfrm>
                <a:prstGeom prst="rect">
                  <a:avLst/>
                </a:prstGeom>
              </p:spPr>
            </p:pic>
            <p:sp>
              <p:nvSpPr>
                <p:cNvPr id="15" name="Rectangle 14"/>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16" name="Rectangle 15"/>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17" name="Rectangle 16"/>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sp>
            <p:nvSpPr>
              <p:cNvPr id="18" name="Rectangle 17"/>
              <p:cNvSpPr/>
              <p:nvPr/>
            </p:nvSpPr>
            <p:spPr bwMode="auto">
              <a:xfrm>
                <a:off x="136907" y="269714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L3 cache</a:t>
                </a:r>
              </a:p>
            </p:txBody>
          </p:sp>
          <p:grpSp>
            <p:nvGrpSpPr>
              <p:cNvPr id="20" name="Group 19"/>
              <p:cNvGrpSpPr/>
              <p:nvPr/>
            </p:nvGrpSpPr>
            <p:grpSpPr>
              <a:xfrm>
                <a:off x="3108287" y="896815"/>
                <a:ext cx="2872572" cy="1702777"/>
                <a:chOff x="136908" y="896815"/>
                <a:chExt cx="2872572" cy="1702777"/>
              </a:xfrm>
            </p:grpSpPr>
            <p:pic>
              <p:nvPicPr>
                <p:cNvPr id="21" name="Picture 20"/>
                <p:cNvPicPr>
                  <a:picLocks noChangeAspect="1"/>
                </p:cNvPicPr>
                <p:nvPr/>
              </p:nvPicPr>
              <p:blipFill>
                <a:blip r:embed="rId3"/>
                <a:stretch>
                  <a:fillRect/>
                </a:stretch>
              </p:blipFill>
              <p:spPr>
                <a:xfrm>
                  <a:off x="1183401" y="896815"/>
                  <a:ext cx="779585" cy="779585"/>
                </a:xfrm>
                <a:prstGeom prst="rect">
                  <a:avLst/>
                </a:prstGeom>
              </p:spPr>
            </p:pic>
            <p:sp>
              <p:nvSpPr>
                <p:cNvPr id="22" name="Rectangle 21"/>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23" name="Rectangle 22"/>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24" name="Rectangle 23"/>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grpSp>
        <p:grpSp>
          <p:nvGrpSpPr>
            <p:cNvPr id="41" name="Group 40"/>
            <p:cNvGrpSpPr/>
            <p:nvPr/>
          </p:nvGrpSpPr>
          <p:grpSpPr>
            <a:xfrm>
              <a:off x="-56103" y="954592"/>
              <a:ext cx="1610248" cy="2190121"/>
              <a:chOff x="-513304" y="934079"/>
              <a:chExt cx="1610248" cy="2190121"/>
            </a:xfrm>
          </p:grpSpPr>
          <p:sp>
            <p:nvSpPr>
              <p:cNvPr id="39" name="Left Brace 38"/>
              <p:cNvSpPr/>
              <p:nvPr/>
            </p:nvSpPr>
            <p:spPr bwMode="auto">
              <a:xfrm>
                <a:off x="715944" y="934079"/>
                <a:ext cx="381000" cy="21901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0" name="TextBox 39"/>
              <p:cNvSpPr txBox="1"/>
              <p:nvPr/>
            </p:nvSpPr>
            <p:spPr>
              <a:xfrm>
                <a:off x="-513304" y="1792792"/>
                <a:ext cx="1295400" cy="369332"/>
              </a:xfrm>
              <a:prstGeom prst="rect">
                <a:avLst/>
              </a:prstGeom>
              <a:noFill/>
            </p:spPr>
            <p:txBody>
              <a:bodyPr wrap="square" rtlCol="0">
                <a:spAutoFit/>
              </a:bodyPr>
              <a:lstStyle/>
              <a:p>
                <a:pPr algn="ctr"/>
                <a:r>
                  <a:rPr lang="en-US" dirty="0"/>
                  <a:t>Socket 0 </a:t>
                </a:r>
              </a:p>
            </p:txBody>
          </p:sp>
        </p:grpSp>
      </p:grpSp>
      <p:grpSp>
        <p:nvGrpSpPr>
          <p:cNvPr id="43" name="Group 42"/>
          <p:cNvGrpSpPr/>
          <p:nvPr/>
        </p:nvGrpSpPr>
        <p:grpSpPr>
          <a:xfrm>
            <a:off x="1437754" y="3733800"/>
            <a:ext cx="7447503" cy="2247898"/>
            <a:chOff x="-56103" y="896815"/>
            <a:chExt cx="7447503" cy="2247898"/>
          </a:xfrm>
        </p:grpSpPr>
        <p:grpSp>
          <p:nvGrpSpPr>
            <p:cNvPr id="44" name="Group 43"/>
            <p:cNvGrpSpPr/>
            <p:nvPr/>
          </p:nvGrpSpPr>
          <p:grpSpPr>
            <a:xfrm>
              <a:off x="1547448" y="896815"/>
              <a:ext cx="5843952" cy="2190121"/>
              <a:chOff x="136907" y="896815"/>
              <a:chExt cx="5843952" cy="2190121"/>
            </a:xfrm>
          </p:grpSpPr>
          <p:grpSp>
            <p:nvGrpSpPr>
              <p:cNvPr id="48" name="Group 47"/>
              <p:cNvGrpSpPr/>
              <p:nvPr/>
            </p:nvGrpSpPr>
            <p:grpSpPr>
              <a:xfrm>
                <a:off x="136908" y="896815"/>
                <a:ext cx="2872572" cy="1702777"/>
                <a:chOff x="136908" y="896815"/>
                <a:chExt cx="2872572" cy="1702777"/>
              </a:xfrm>
            </p:grpSpPr>
            <p:pic>
              <p:nvPicPr>
                <p:cNvPr id="55" name="Picture 54"/>
                <p:cNvPicPr>
                  <a:picLocks noChangeAspect="1"/>
                </p:cNvPicPr>
                <p:nvPr/>
              </p:nvPicPr>
              <p:blipFill>
                <a:blip r:embed="rId3"/>
                <a:stretch>
                  <a:fillRect/>
                </a:stretch>
              </p:blipFill>
              <p:spPr>
                <a:xfrm>
                  <a:off x="1183401" y="896815"/>
                  <a:ext cx="779585" cy="779585"/>
                </a:xfrm>
                <a:prstGeom prst="rect">
                  <a:avLst/>
                </a:prstGeom>
              </p:spPr>
            </p:pic>
            <p:sp>
              <p:nvSpPr>
                <p:cNvPr id="56" name="Rectangle 55"/>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57" name="Rectangle 56"/>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58" name="Rectangle 57"/>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sp>
            <p:nvSpPr>
              <p:cNvPr id="49" name="Rectangle 48"/>
              <p:cNvSpPr/>
              <p:nvPr/>
            </p:nvSpPr>
            <p:spPr bwMode="auto">
              <a:xfrm>
                <a:off x="136907" y="269714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L3 cache</a:t>
                </a:r>
              </a:p>
            </p:txBody>
          </p:sp>
          <p:grpSp>
            <p:nvGrpSpPr>
              <p:cNvPr id="50" name="Group 49"/>
              <p:cNvGrpSpPr/>
              <p:nvPr/>
            </p:nvGrpSpPr>
            <p:grpSpPr>
              <a:xfrm>
                <a:off x="3108287" y="896815"/>
                <a:ext cx="2872572" cy="1702777"/>
                <a:chOff x="136908" y="896815"/>
                <a:chExt cx="2872572" cy="1702777"/>
              </a:xfrm>
            </p:grpSpPr>
            <p:pic>
              <p:nvPicPr>
                <p:cNvPr id="51" name="Picture 50"/>
                <p:cNvPicPr>
                  <a:picLocks noChangeAspect="1"/>
                </p:cNvPicPr>
                <p:nvPr/>
              </p:nvPicPr>
              <p:blipFill>
                <a:blip r:embed="rId3"/>
                <a:stretch>
                  <a:fillRect/>
                </a:stretch>
              </p:blipFill>
              <p:spPr>
                <a:xfrm>
                  <a:off x="1183401" y="896815"/>
                  <a:ext cx="779585" cy="779585"/>
                </a:xfrm>
                <a:prstGeom prst="rect">
                  <a:avLst/>
                </a:prstGeom>
              </p:spPr>
            </p:pic>
            <p:sp>
              <p:nvSpPr>
                <p:cNvPr id="52" name="Rectangle 51"/>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53" name="Rectangle 52"/>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54" name="Rectangle 53"/>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grpSp>
        <p:grpSp>
          <p:nvGrpSpPr>
            <p:cNvPr id="45" name="Group 44"/>
            <p:cNvGrpSpPr/>
            <p:nvPr/>
          </p:nvGrpSpPr>
          <p:grpSpPr>
            <a:xfrm>
              <a:off x="-56103" y="954592"/>
              <a:ext cx="1610248" cy="2190121"/>
              <a:chOff x="-513304" y="934079"/>
              <a:chExt cx="1610248" cy="2190121"/>
            </a:xfrm>
          </p:grpSpPr>
          <p:sp>
            <p:nvSpPr>
              <p:cNvPr id="46" name="Left Brace 45"/>
              <p:cNvSpPr/>
              <p:nvPr/>
            </p:nvSpPr>
            <p:spPr bwMode="auto">
              <a:xfrm>
                <a:off x="715944" y="934079"/>
                <a:ext cx="381000" cy="21901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7" name="TextBox 46"/>
              <p:cNvSpPr txBox="1"/>
              <p:nvPr/>
            </p:nvSpPr>
            <p:spPr>
              <a:xfrm>
                <a:off x="-513304" y="1792792"/>
                <a:ext cx="1295400" cy="369332"/>
              </a:xfrm>
              <a:prstGeom prst="rect">
                <a:avLst/>
              </a:prstGeom>
              <a:noFill/>
            </p:spPr>
            <p:txBody>
              <a:bodyPr wrap="square" rtlCol="0">
                <a:spAutoFit/>
              </a:bodyPr>
              <a:lstStyle/>
              <a:p>
                <a:pPr algn="ctr"/>
                <a:r>
                  <a:rPr lang="en-US" dirty="0"/>
                  <a:t>Socket 1 </a:t>
                </a:r>
              </a:p>
            </p:txBody>
          </p:sp>
        </p:grpSp>
      </p:grpSp>
      <p:grpSp>
        <p:nvGrpSpPr>
          <p:cNvPr id="60" name="Group 59"/>
          <p:cNvGrpSpPr/>
          <p:nvPr/>
        </p:nvGrpSpPr>
        <p:grpSpPr>
          <a:xfrm>
            <a:off x="9155724" y="1676400"/>
            <a:ext cx="826477" cy="4305298"/>
            <a:chOff x="7631723" y="1676400"/>
            <a:chExt cx="826477" cy="4305298"/>
          </a:xfrm>
        </p:grpSpPr>
        <p:sp>
          <p:nvSpPr>
            <p:cNvPr id="7" name="Rounded Rectangle 6"/>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9" name="TextBox 58"/>
            <p:cNvSpPr txBox="1"/>
            <p:nvPr/>
          </p:nvSpPr>
          <p:spPr>
            <a:xfrm>
              <a:off x="7631723" y="3682371"/>
              <a:ext cx="826477" cy="369332"/>
            </a:xfrm>
            <a:prstGeom prst="rect">
              <a:avLst/>
            </a:prstGeom>
            <a:noFill/>
          </p:spPr>
          <p:txBody>
            <a:bodyPr wrap="square" rtlCol="0">
              <a:spAutoFit/>
            </a:bodyPr>
            <a:lstStyle/>
            <a:p>
              <a:pPr algn="ctr"/>
              <a:r>
                <a:rPr lang="en-US" dirty="0"/>
                <a:t>RAM</a:t>
              </a:r>
            </a:p>
          </p:txBody>
        </p:sp>
      </p:grpSp>
      <p:sp>
        <p:nvSpPr>
          <p:cNvPr id="61" name="Left Brace 60"/>
          <p:cNvSpPr/>
          <p:nvPr/>
        </p:nvSpPr>
        <p:spPr bwMode="auto">
          <a:xfrm rot="10800000">
            <a:off x="8885256" y="2892039"/>
            <a:ext cx="334945" cy="2836985"/>
          </a:xfrm>
          <a:prstGeom prst="leftBrace">
            <a:avLst>
              <a:gd name="adj1" fmla="val 0"/>
              <a:gd name="adj2" fmla="val 6310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8" name="Rectangle 67"/>
          <p:cNvSpPr/>
          <p:nvPr/>
        </p:nvSpPr>
        <p:spPr bwMode="auto">
          <a:xfrm>
            <a:off x="8182329" y="2241399"/>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Rectangle 68"/>
          <p:cNvSpPr/>
          <p:nvPr/>
        </p:nvSpPr>
        <p:spPr bwMode="auto">
          <a:xfrm>
            <a:off x="8189928" y="2739358"/>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9257269" y="5243331"/>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Rectangle 70"/>
          <p:cNvSpPr/>
          <p:nvPr/>
        </p:nvSpPr>
        <p:spPr bwMode="auto">
          <a:xfrm>
            <a:off x="8188523" y="1771982"/>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6" name="Rectangle 65"/>
          <p:cNvSpPr/>
          <p:nvPr/>
        </p:nvSpPr>
        <p:spPr bwMode="auto">
          <a:xfrm>
            <a:off x="5206604" y="2241399"/>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7" name="Rectangle 66"/>
          <p:cNvSpPr/>
          <p:nvPr/>
        </p:nvSpPr>
        <p:spPr bwMode="auto">
          <a:xfrm>
            <a:off x="5213224" y="1771982"/>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73" name="Group 72"/>
          <p:cNvGrpSpPr/>
          <p:nvPr/>
        </p:nvGrpSpPr>
        <p:grpSpPr>
          <a:xfrm flipH="1">
            <a:off x="1773779" y="192174"/>
            <a:ext cx="2436247" cy="792146"/>
            <a:chOff x="6549984" y="328537"/>
            <a:chExt cx="2436247" cy="792146"/>
          </a:xfrm>
        </p:grpSpPr>
        <p:sp>
          <p:nvSpPr>
            <p:cNvPr id="74" name="Down Arrow 73"/>
            <p:cNvSpPr/>
            <p:nvPr/>
          </p:nvSpPr>
          <p:spPr bwMode="auto">
            <a:xfrm rot="4419224">
              <a:off x="7372035" y="-493514"/>
              <a:ext cx="792146" cy="243624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5" name="TextBox 74"/>
            <p:cNvSpPr txBox="1"/>
            <p:nvPr/>
          </p:nvSpPr>
          <p:spPr>
            <a:xfrm rot="20616461">
              <a:off x="6777917" y="515156"/>
              <a:ext cx="2171358" cy="369332"/>
            </a:xfrm>
            <a:prstGeom prst="rect">
              <a:avLst/>
            </a:prstGeom>
            <a:noFill/>
          </p:spPr>
          <p:txBody>
            <a:bodyPr wrap="square" rtlCol="0">
              <a:spAutoFit/>
            </a:bodyPr>
            <a:lstStyle/>
            <a:p>
              <a:pPr algn="ctr"/>
              <a:r>
                <a:rPr lang="en-US" dirty="0"/>
                <a:t>T2: Read data</a:t>
              </a:r>
            </a:p>
          </p:txBody>
        </p:sp>
      </p:grpSp>
      <p:grpSp>
        <p:nvGrpSpPr>
          <p:cNvPr id="76" name="Group 75"/>
          <p:cNvGrpSpPr/>
          <p:nvPr/>
        </p:nvGrpSpPr>
        <p:grpSpPr>
          <a:xfrm>
            <a:off x="7913082" y="328537"/>
            <a:ext cx="2436247" cy="792146"/>
            <a:chOff x="6549984" y="328537"/>
            <a:chExt cx="2436247" cy="792146"/>
          </a:xfrm>
        </p:grpSpPr>
        <p:sp>
          <p:nvSpPr>
            <p:cNvPr id="77" name="Down Arrow 76"/>
            <p:cNvSpPr/>
            <p:nvPr/>
          </p:nvSpPr>
          <p:spPr bwMode="auto">
            <a:xfrm rot="4419224">
              <a:off x="7372035" y="-493514"/>
              <a:ext cx="792146" cy="243624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8" name="TextBox 77"/>
            <p:cNvSpPr txBox="1"/>
            <p:nvPr/>
          </p:nvSpPr>
          <p:spPr>
            <a:xfrm rot="20616461">
              <a:off x="6777917" y="515156"/>
              <a:ext cx="2171358" cy="369332"/>
            </a:xfrm>
            <a:prstGeom prst="rect">
              <a:avLst/>
            </a:prstGeom>
            <a:noFill/>
          </p:spPr>
          <p:txBody>
            <a:bodyPr wrap="square" rtlCol="0">
              <a:spAutoFit/>
            </a:bodyPr>
            <a:lstStyle/>
            <a:p>
              <a:pPr algn="ctr"/>
              <a:r>
                <a:rPr lang="en-US" dirty="0"/>
                <a:t>T1: Read data</a:t>
              </a:r>
            </a:p>
          </p:txBody>
        </p:sp>
      </p:grpSp>
      <p:sp>
        <p:nvSpPr>
          <p:cNvPr id="62" name="Arc 61"/>
          <p:cNvSpPr/>
          <p:nvPr/>
        </p:nvSpPr>
        <p:spPr bwMode="auto">
          <a:xfrm rot="7812168">
            <a:off x="5146240" y="-1048390"/>
            <a:ext cx="3135468" cy="4953932"/>
          </a:xfrm>
          <a:prstGeom prst="arc">
            <a:avLst>
              <a:gd name="adj1" fmla="val 16309954"/>
              <a:gd name="adj2" fmla="val 0"/>
            </a:avLst>
          </a:prstGeom>
          <a:no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Tree>
    <p:extLst>
      <p:ext uri="{BB962C8B-B14F-4D97-AF65-F5344CB8AC3E}">
        <p14:creationId xmlns:p14="http://schemas.microsoft.com/office/powerpoint/2010/main" val="62912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right)">
                                      <p:cBhvr>
                                        <p:cTn id="12" dur="500"/>
                                        <p:tgtEl>
                                          <p:spTgt spid="62"/>
                                        </p:tgtEl>
                                      </p:cBhvr>
                                    </p:animEffect>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 calcmode="lin" valueType="num">
                                      <p:cBhvr>
                                        <p:cTn id="18" dur="500" fill="hold"/>
                                        <p:tgtEl>
                                          <p:spTgt spid="66"/>
                                        </p:tgtEl>
                                        <p:attrNameLst>
                                          <p:attrName>style.rotation</p:attrName>
                                        </p:attrNameLst>
                                      </p:cBhvr>
                                      <p:tavLst>
                                        <p:tav tm="0">
                                          <p:val>
                                            <p:fltVal val="360"/>
                                          </p:val>
                                        </p:tav>
                                        <p:tav tm="100000">
                                          <p:val>
                                            <p:fltVal val="0"/>
                                          </p:val>
                                        </p:tav>
                                      </p:tavLst>
                                    </p:anim>
                                    <p:animEffect transition="in" filter="fade">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fltVal val="0"/>
                                          </p:val>
                                        </p:tav>
                                        <p:tav tm="100000">
                                          <p:val>
                                            <p:strVal val="#ppt_h"/>
                                          </p:val>
                                        </p:tav>
                                      </p:tavLst>
                                    </p:anim>
                                    <p:anim calcmode="lin" valueType="num">
                                      <p:cBhvr>
                                        <p:cTn id="26" dur="500" fill="hold"/>
                                        <p:tgtEl>
                                          <p:spTgt spid="67"/>
                                        </p:tgtEl>
                                        <p:attrNameLst>
                                          <p:attrName>style.rotation</p:attrName>
                                        </p:attrNameLst>
                                      </p:cBhvr>
                                      <p:tavLst>
                                        <p:tav tm="0">
                                          <p:val>
                                            <p:fltVal val="360"/>
                                          </p:val>
                                        </p:tav>
                                        <p:tav tm="100000">
                                          <p:val>
                                            <p:fltVal val="0"/>
                                          </p:val>
                                        </p:tav>
                                      </p:tavLst>
                                    </p:anim>
                                    <p:animEffect transition="in" filter="fade">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685800"/>
          </a:xfrm>
        </p:spPr>
        <p:txBody>
          <a:bodyPr>
            <a:normAutofit fontScale="90000"/>
          </a:bodyPr>
          <a:lstStyle/>
          <a:p>
            <a:r>
              <a:rPr lang="en-US" b="1" dirty="0"/>
              <a:t>CPU Affinity</a:t>
            </a:r>
          </a:p>
        </p:txBody>
      </p:sp>
      <p:grpSp>
        <p:nvGrpSpPr>
          <p:cNvPr id="42" name="Group 41"/>
          <p:cNvGrpSpPr/>
          <p:nvPr/>
        </p:nvGrpSpPr>
        <p:grpSpPr>
          <a:xfrm>
            <a:off x="1437754" y="896815"/>
            <a:ext cx="7447503" cy="2247898"/>
            <a:chOff x="-56103" y="896815"/>
            <a:chExt cx="7447503" cy="2247898"/>
          </a:xfrm>
        </p:grpSpPr>
        <p:grpSp>
          <p:nvGrpSpPr>
            <p:cNvPr id="26" name="Group 25"/>
            <p:cNvGrpSpPr/>
            <p:nvPr/>
          </p:nvGrpSpPr>
          <p:grpSpPr>
            <a:xfrm>
              <a:off x="1547448" y="896815"/>
              <a:ext cx="5843952" cy="2190121"/>
              <a:chOff x="136907" y="896815"/>
              <a:chExt cx="5843952" cy="2190121"/>
            </a:xfrm>
          </p:grpSpPr>
          <p:grpSp>
            <p:nvGrpSpPr>
              <p:cNvPr id="19" name="Group 18"/>
              <p:cNvGrpSpPr/>
              <p:nvPr/>
            </p:nvGrpSpPr>
            <p:grpSpPr>
              <a:xfrm>
                <a:off x="136908" y="896815"/>
                <a:ext cx="2872572" cy="1702777"/>
                <a:chOff x="136908" y="896815"/>
                <a:chExt cx="2872572" cy="1702777"/>
              </a:xfrm>
            </p:grpSpPr>
            <p:pic>
              <p:nvPicPr>
                <p:cNvPr id="8" name="Picture 7"/>
                <p:cNvPicPr>
                  <a:picLocks noChangeAspect="1"/>
                </p:cNvPicPr>
                <p:nvPr/>
              </p:nvPicPr>
              <p:blipFill>
                <a:blip r:embed="rId3"/>
                <a:stretch>
                  <a:fillRect/>
                </a:stretch>
              </p:blipFill>
              <p:spPr>
                <a:xfrm>
                  <a:off x="1183401" y="896815"/>
                  <a:ext cx="779585" cy="779585"/>
                </a:xfrm>
                <a:prstGeom prst="rect">
                  <a:avLst/>
                </a:prstGeom>
              </p:spPr>
            </p:pic>
            <p:sp>
              <p:nvSpPr>
                <p:cNvPr id="15" name="Rectangle 14"/>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16" name="Rectangle 15"/>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17" name="Rectangle 16"/>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sp>
            <p:nvSpPr>
              <p:cNvPr id="18" name="Rectangle 17"/>
              <p:cNvSpPr/>
              <p:nvPr/>
            </p:nvSpPr>
            <p:spPr bwMode="auto">
              <a:xfrm>
                <a:off x="136907" y="269714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L3 cache</a:t>
                </a:r>
              </a:p>
            </p:txBody>
          </p:sp>
          <p:grpSp>
            <p:nvGrpSpPr>
              <p:cNvPr id="20" name="Group 19"/>
              <p:cNvGrpSpPr/>
              <p:nvPr/>
            </p:nvGrpSpPr>
            <p:grpSpPr>
              <a:xfrm>
                <a:off x="3108287" y="896815"/>
                <a:ext cx="2872572" cy="1702777"/>
                <a:chOff x="136908" y="896815"/>
                <a:chExt cx="2872572" cy="1702777"/>
              </a:xfrm>
            </p:grpSpPr>
            <p:pic>
              <p:nvPicPr>
                <p:cNvPr id="21" name="Picture 20"/>
                <p:cNvPicPr>
                  <a:picLocks noChangeAspect="1"/>
                </p:cNvPicPr>
                <p:nvPr/>
              </p:nvPicPr>
              <p:blipFill>
                <a:blip r:embed="rId3"/>
                <a:stretch>
                  <a:fillRect/>
                </a:stretch>
              </p:blipFill>
              <p:spPr>
                <a:xfrm>
                  <a:off x="1183401" y="896815"/>
                  <a:ext cx="779585" cy="779585"/>
                </a:xfrm>
                <a:prstGeom prst="rect">
                  <a:avLst/>
                </a:prstGeom>
              </p:spPr>
            </p:pic>
            <p:sp>
              <p:nvSpPr>
                <p:cNvPr id="22" name="Rectangle 21"/>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23" name="Rectangle 22"/>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24" name="Rectangle 23"/>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grpSp>
        <p:grpSp>
          <p:nvGrpSpPr>
            <p:cNvPr id="41" name="Group 40"/>
            <p:cNvGrpSpPr/>
            <p:nvPr/>
          </p:nvGrpSpPr>
          <p:grpSpPr>
            <a:xfrm>
              <a:off x="-56103" y="954592"/>
              <a:ext cx="1610248" cy="2190121"/>
              <a:chOff x="-513304" y="934079"/>
              <a:chExt cx="1610248" cy="2190121"/>
            </a:xfrm>
          </p:grpSpPr>
          <p:sp>
            <p:nvSpPr>
              <p:cNvPr id="39" name="Left Brace 38"/>
              <p:cNvSpPr/>
              <p:nvPr/>
            </p:nvSpPr>
            <p:spPr bwMode="auto">
              <a:xfrm>
                <a:off x="715944" y="934079"/>
                <a:ext cx="381000" cy="21901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0" name="TextBox 39"/>
              <p:cNvSpPr txBox="1"/>
              <p:nvPr/>
            </p:nvSpPr>
            <p:spPr>
              <a:xfrm>
                <a:off x="-513304" y="1792792"/>
                <a:ext cx="1295400" cy="369332"/>
              </a:xfrm>
              <a:prstGeom prst="rect">
                <a:avLst/>
              </a:prstGeom>
              <a:noFill/>
            </p:spPr>
            <p:txBody>
              <a:bodyPr wrap="square" rtlCol="0">
                <a:spAutoFit/>
              </a:bodyPr>
              <a:lstStyle/>
              <a:p>
                <a:pPr algn="ctr"/>
                <a:r>
                  <a:rPr lang="en-US" dirty="0"/>
                  <a:t>Socket 0 </a:t>
                </a:r>
              </a:p>
            </p:txBody>
          </p:sp>
        </p:grpSp>
      </p:grpSp>
      <p:grpSp>
        <p:nvGrpSpPr>
          <p:cNvPr id="43" name="Group 42"/>
          <p:cNvGrpSpPr/>
          <p:nvPr/>
        </p:nvGrpSpPr>
        <p:grpSpPr>
          <a:xfrm>
            <a:off x="1437754" y="3733800"/>
            <a:ext cx="7447503" cy="2247898"/>
            <a:chOff x="-56103" y="896815"/>
            <a:chExt cx="7447503" cy="2247898"/>
          </a:xfrm>
        </p:grpSpPr>
        <p:grpSp>
          <p:nvGrpSpPr>
            <p:cNvPr id="44" name="Group 43"/>
            <p:cNvGrpSpPr/>
            <p:nvPr/>
          </p:nvGrpSpPr>
          <p:grpSpPr>
            <a:xfrm>
              <a:off x="1547448" y="896815"/>
              <a:ext cx="5843952" cy="2190121"/>
              <a:chOff x="136907" y="896815"/>
              <a:chExt cx="5843952" cy="2190121"/>
            </a:xfrm>
          </p:grpSpPr>
          <p:grpSp>
            <p:nvGrpSpPr>
              <p:cNvPr id="48" name="Group 47"/>
              <p:cNvGrpSpPr/>
              <p:nvPr/>
            </p:nvGrpSpPr>
            <p:grpSpPr>
              <a:xfrm>
                <a:off x="136908" y="896815"/>
                <a:ext cx="2872572" cy="1702777"/>
                <a:chOff x="136908" y="896815"/>
                <a:chExt cx="2872572" cy="1702777"/>
              </a:xfrm>
            </p:grpSpPr>
            <p:pic>
              <p:nvPicPr>
                <p:cNvPr id="55" name="Picture 54"/>
                <p:cNvPicPr>
                  <a:picLocks noChangeAspect="1"/>
                </p:cNvPicPr>
                <p:nvPr/>
              </p:nvPicPr>
              <p:blipFill>
                <a:blip r:embed="rId3"/>
                <a:stretch>
                  <a:fillRect/>
                </a:stretch>
              </p:blipFill>
              <p:spPr>
                <a:xfrm>
                  <a:off x="1183401" y="896815"/>
                  <a:ext cx="779585" cy="779585"/>
                </a:xfrm>
                <a:prstGeom prst="rect">
                  <a:avLst/>
                </a:prstGeom>
              </p:spPr>
            </p:pic>
            <p:sp>
              <p:nvSpPr>
                <p:cNvPr id="56" name="Rectangle 55"/>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57" name="Rectangle 56"/>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58" name="Rectangle 57"/>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sp>
            <p:nvSpPr>
              <p:cNvPr id="49" name="Rectangle 48"/>
              <p:cNvSpPr/>
              <p:nvPr/>
            </p:nvSpPr>
            <p:spPr bwMode="auto">
              <a:xfrm>
                <a:off x="136907" y="269714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L3 cache</a:t>
                </a:r>
              </a:p>
            </p:txBody>
          </p:sp>
          <p:grpSp>
            <p:nvGrpSpPr>
              <p:cNvPr id="50" name="Group 49"/>
              <p:cNvGrpSpPr/>
              <p:nvPr/>
            </p:nvGrpSpPr>
            <p:grpSpPr>
              <a:xfrm>
                <a:off x="3108287" y="896815"/>
                <a:ext cx="2872572" cy="1702777"/>
                <a:chOff x="136908" y="896815"/>
                <a:chExt cx="2872572" cy="1702777"/>
              </a:xfrm>
            </p:grpSpPr>
            <p:pic>
              <p:nvPicPr>
                <p:cNvPr id="51" name="Picture 50"/>
                <p:cNvPicPr>
                  <a:picLocks noChangeAspect="1"/>
                </p:cNvPicPr>
                <p:nvPr/>
              </p:nvPicPr>
              <p:blipFill>
                <a:blip r:embed="rId3"/>
                <a:stretch>
                  <a:fillRect/>
                </a:stretch>
              </p:blipFill>
              <p:spPr>
                <a:xfrm>
                  <a:off x="1183401" y="896815"/>
                  <a:ext cx="779585" cy="779585"/>
                </a:xfrm>
                <a:prstGeom prst="rect">
                  <a:avLst/>
                </a:prstGeom>
              </p:spPr>
            </p:pic>
            <p:sp>
              <p:nvSpPr>
                <p:cNvPr id="52" name="Rectangle 51"/>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53" name="Rectangle 52"/>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54" name="Rectangle 53"/>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grpSp>
        <p:grpSp>
          <p:nvGrpSpPr>
            <p:cNvPr id="45" name="Group 44"/>
            <p:cNvGrpSpPr/>
            <p:nvPr/>
          </p:nvGrpSpPr>
          <p:grpSpPr>
            <a:xfrm>
              <a:off x="-56103" y="954592"/>
              <a:ext cx="1610248" cy="2190121"/>
              <a:chOff x="-513304" y="934079"/>
              <a:chExt cx="1610248" cy="2190121"/>
            </a:xfrm>
          </p:grpSpPr>
          <p:sp>
            <p:nvSpPr>
              <p:cNvPr id="46" name="Left Brace 45"/>
              <p:cNvSpPr/>
              <p:nvPr/>
            </p:nvSpPr>
            <p:spPr bwMode="auto">
              <a:xfrm>
                <a:off x="715944" y="934079"/>
                <a:ext cx="381000" cy="21901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7" name="TextBox 46"/>
              <p:cNvSpPr txBox="1"/>
              <p:nvPr/>
            </p:nvSpPr>
            <p:spPr>
              <a:xfrm>
                <a:off x="-513304" y="1792792"/>
                <a:ext cx="1295400" cy="369332"/>
              </a:xfrm>
              <a:prstGeom prst="rect">
                <a:avLst/>
              </a:prstGeom>
              <a:noFill/>
            </p:spPr>
            <p:txBody>
              <a:bodyPr wrap="square" rtlCol="0">
                <a:spAutoFit/>
              </a:bodyPr>
              <a:lstStyle/>
              <a:p>
                <a:pPr algn="ctr"/>
                <a:r>
                  <a:rPr lang="en-US" dirty="0"/>
                  <a:t>Socket 1 </a:t>
                </a:r>
              </a:p>
            </p:txBody>
          </p:sp>
        </p:grpSp>
      </p:grpSp>
      <p:grpSp>
        <p:nvGrpSpPr>
          <p:cNvPr id="60" name="Group 59"/>
          <p:cNvGrpSpPr/>
          <p:nvPr/>
        </p:nvGrpSpPr>
        <p:grpSpPr>
          <a:xfrm>
            <a:off x="9155724" y="1676400"/>
            <a:ext cx="826477" cy="4305298"/>
            <a:chOff x="7631723" y="1676400"/>
            <a:chExt cx="826477" cy="4305298"/>
          </a:xfrm>
        </p:grpSpPr>
        <p:sp>
          <p:nvSpPr>
            <p:cNvPr id="7" name="Rounded Rectangle 6"/>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9" name="TextBox 58"/>
            <p:cNvSpPr txBox="1"/>
            <p:nvPr/>
          </p:nvSpPr>
          <p:spPr>
            <a:xfrm>
              <a:off x="7631723" y="3682371"/>
              <a:ext cx="826477" cy="369332"/>
            </a:xfrm>
            <a:prstGeom prst="rect">
              <a:avLst/>
            </a:prstGeom>
            <a:noFill/>
          </p:spPr>
          <p:txBody>
            <a:bodyPr wrap="square" rtlCol="0">
              <a:spAutoFit/>
            </a:bodyPr>
            <a:lstStyle/>
            <a:p>
              <a:pPr algn="ctr"/>
              <a:r>
                <a:rPr lang="en-US" dirty="0"/>
                <a:t>RAM</a:t>
              </a:r>
            </a:p>
          </p:txBody>
        </p:sp>
      </p:grpSp>
      <p:sp>
        <p:nvSpPr>
          <p:cNvPr id="61" name="Left Brace 60"/>
          <p:cNvSpPr/>
          <p:nvPr/>
        </p:nvSpPr>
        <p:spPr bwMode="auto">
          <a:xfrm rot="10800000">
            <a:off x="8885256" y="2892039"/>
            <a:ext cx="334945" cy="2836985"/>
          </a:xfrm>
          <a:prstGeom prst="leftBrace">
            <a:avLst>
              <a:gd name="adj1" fmla="val 0"/>
              <a:gd name="adj2" fmla="val 6310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8" name="Rectangle 67"/>
          <p:cNvSpPr/>
          <p:nvPr/>
        </p:nvSpPr>
        <p:spPr bwMode="auto">
          <a:xfrm>
            <a:off x="8182329" y="2241399"/>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Rectangle 68"/>
          <p:cNvSpPr/>
          <p:nvPr/>
        </p:nvSpPr>
        <p:spPr bwMode="auto">
          <a:xfrm>
            <a:off x="8189928" y="2739358"/>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9257269" y="5243331"/>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Rectangle 70"/>
          <p:cNvSpPr/>
          <p:nvPr/>
        </p:nvSpPr>
        <p:spPr bwMode="auto">
          <a:xfrm>
            <a:off x="8188523" y="1771982"/>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6" name="Rectangle 65"/>
          <p:cNvSpPr/>
          <p:nvPr/>
        </p:nvSpPr>
        <p:spPr bwMode="auto">
          <a:xfrm>
            <a:off x="5206604" y="2241399"/>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7" name="Rectangle 66"/>
          <p:cNvSpPr/>
          <p:nvPr/>
        </p:nvSpPr>
        <p:spPr bwMode="auto">
          <a:xfrm>
            <a:off x="5213224" y="1771982"/>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62" name="Group 61"/>
          <p:cNvGrpSpPr/>
          <p:nvPr/>
        </p:nvGrpSpPr>
        <p:grpSpPr>
          <a:xfrm>
            <a:off x="7913082" y="328537"/>
            <a:ext cx="2436247" cy="792146"/>
            <a:chOff x="6549984" y="328537"/>
            <a:chExt cx="2436247" cy="792146"/>
          </a:xfrm>
        </p:grpSpPr>
        <p:sp>
          <p:nvSpPr>
            <p:cNvPr id="63" name="Down Arrow 62"/>
            <p:cNvSpPr/>
            <p:nvPr/>
          </p:nvSpPr>
          <p:spPr bwMode="auto">
            <a:xfrm rot="4419224">
              <a:off x="7372035" y="-493514"/>
              <a:ext cx="792146" cy="243624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4" name="TextBox 63"/>
            <p:cNvSpPr txBox="1"/>
            <p:nvPr/>
          </p:nvSpPr>
          <p:spPr>
            <a:xfrm rot="20616461">
              <a:off x="6777917" y="515156"/>
              <a:ext cx="2171358" cy="369332"/>
            </a:xfrm>
            <a:prstGeom prst="rect">
              <a:avLst/>
            </a:prstGeom>
            <a:noFill/>
          </p:spPr>
          <p:txBody>
            <a:bodyPr wrap="square" rtlCol="0">
              <a:spAutoFit/>
            </a:bodyPr>
            <a:lstStyle/>
            <a:p>
              <a:pPr algn="ctr"/>
              <a:r>
                <a:rPr lang="en-US" dirty="0"/>
                <a:t>T1: Read data</a:t>
              </a:r>
            </a:p>
          </p:txBody>
        </p:sp>
      </p:grpSp>
      <p:grpSp>
        <p:nvGrpSpPr>
          <p:cNvPr id="65" name="Group 64"/>
          <p:cNvGrpSpPr/>
          <p:nvPr/>
        </p:nvGrpSpPr>
        <p:grpSpPr>
          <a:xfrm flipH="1">
            <a:off x="1773779" y="192174"/>
            <a:ext cx="2436247" cy="792146"/>
            <a:chOff x="6549984" y="328537"/>
            <a:chExt cx="2436247" cy="792146"/>
          </a:xfrm>
        </p:grpSpPr>
        <p:sp>
          <p:nvSpPr>
            <p:cNvPr id="73" name="Down Arrow 72"/>
            <p:cNvSpPr/>
            <p:nvPr/>
          </p:nvSpPr>
          <p:spPr bwMode="auto">
            <a:xfrm rot="4419224">
              <a:off x="7372035" y="-493514"/>
              <a:ext cx="792146" cy="243624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4" name="TextBox 73"/>
            <p:cNvSpPr txBox="1"/>
            <p:nvPr/>
          </p:nvSpPr>
          <p:spPr>
            <a:xfrm rot="20616461">
              <a:off x="6777917" y="515156"/>
              <a:ext cx="2171358" cy="369332"/>
            </a:xfrm>
            <a:prstGeom prst="rect">
              <a:avLst/>
            </a:prstGeom>
            <a:noFill/>
          </p:spPr>
          <p:txBody>
            <a:bodyPr wrap="square" rtlCol="0">
              <a:spAutoFit/>
            </a:bodyPr>
            <a:lstStyle/>
            <a:p>
              <a:pPr algn="ctr"/>
              <a:r>
                <a:rPr lang="en-US" dirty="0"/>
                <a:t>T2: Read data</a:t>
              </a:r>
            </a:p>
          </p:txBody>
        </p:sp>
      </p:grpSp>
      <p:sp>
        <p:nvSpPr>
          <p:cNvPr id="75" name="Title 1"/>
          <p:cNvSpPr txBox="1">
            <a:spLocks/>
          </p:cNvSpPr>
          <p:nvPr/>
        </p:nvSpPr>
        <p:spPr bwMode="auto">
          <a:xfrm>
            <a:off x="2078561" y="-100314"/>
            <a:ext cx="1826680" cy="1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13800" b="1" kern="0" dirty="0">
                <a:solidFill>
                  <a:srgbClr val="FF0000"/>
                </a:solidFill>
              </a:rPr>
              <a:t>X</a:t>
            </a:r>
          </a:p>
        </p:txBody>
      </p:sp>
      <p:grpSp>
        <p:nvGrpSpPr>
          <p:cNvPr id="76" name="Group 75"/>
          <p:cNvGrpSpPr/>
          <p:nvPr/>
        </p:nvGrpSpPr>
        <p:grpSpPr>
          <a:xfrm flipH="1">
            <a:off x="4543068" y="3416907"/>
            <a:ext cx="2436247" cy="792146"/>
            <a:chOff x="6549984" y="328537"/>
            <a:chExt cx="2436247" cy="792146"/>
          </a:xfrm>
        </p:grpSpPr>
        <p:sp>
          <p:nvSpPr>
            <p:cNvPr id="77" name="Down Arrow 76"/>
            <p:cNvSpPr/>
            <p:nvPr/>
          </p:nvSpPr>
          <p:spPr bwMode="auto">
            <a:xfrm rot="4419224">
              <a:off x="7372035" y="-493514"/>
              <a:ext cx="792146" cy="243624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8" name="TextBox 77"/>
            <p:cNvSpPr txBox="1"/>
            <p:nvPr/>
          </p:nvSpPr>
          <p:spPr>
            <a:xfrm rot="20616461">
              <a:off x="6777917" y="515156"/>
              <a:ext cx="2171358" cy="369332"/>
            </a:xfrm>
            <a:prstGeom prst="rect">
              <a:avLst/>
            </a:prstGeom>
            <a:noFill/>
          </p:spPr>
          <p:txBody>
            <a:bodyPr wrap="square" rtlCol="0">
              <a:spAutoFit/>
            </a:bodyPr>
            <a:lstStyle/>
            <a:p>
              <a:pPr algn="ctr"/>
              <a:r>
                <a:rPr lang="en-US" dirty="0"/>
                <a:t>T2: Read data</a:t>
              </a:r>
            </a:p>
          </p:txBody>
        </p:sp>
      </p:grpSp>
      <p:sp>
        <p:nvSpPr>
          <p:cNvPr id="79" name="Rectangle 78"/>
          <p:cNvSpPr/>
          <p:nvPr/>
        </p:nvSpPr>
        <p:spPr bwMode="auto">
          <a:xfrm>
            <a:off x="8191280" y="5075611"/>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0" name="Rectangle 79"/>
          <p:cNvSpPr/>
          <p:nvPr/>
        </p:nvSpPr>
        <p:spPr bwMode="auto">
          <a:xfrm>
            <a:off x="8188369" y="5573570"/>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1" name="Rectangle 80"/>
          <p:cNvSpPr/>
          <p:nvPr/>
        </p:nvSpPr>
        <p:spPr bwMode="auto">
          <a:xfrm>
            <a:off x="8186964" y="4606194"/>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11" name="Group 10"/>
          <p:cNvGrpSpPr/>
          <p:nvPr/>
        </p:nvGrpSpPr>
        <p:grpSpPr>
          <a:xfrm>
            <a:off x="998383" y="-495344"/>
            <a:ext cx="5991608" cy="4098649"/>
            <a:chOff x="-525617" y="-495344"/>
            <a:chExt cx="5991608" cy="4098649"/>
          </a:xfrm>
        </p:grpSpPr>
        <p:sp>
          <p:nvSpPr>
            <p:cNvPr id="3" name="Arc 2"/>
            <p:cNvSpPr/>
            <p:nvPr/>
          </p:nvSpPr>
          <p:spPr bwMode="auto">
            <a:xfrm rot="15709240" flipH="1">
              <a:off x="787979" y="-1214429"/>
              <a:ext cx="3958927" cy="5397097"/>
            </a:xfrm>
            <a:prstGeom prst="arc">
              <a:avLst>
                <a:gd name="adj1" fmla="val 14421570"/>
                <a:gd name="adj2" fmla="val 0"/>
              </a:avLst>
            </a:prstGeom>
            <a:no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2" name="TextBox 81"/>
            <p:cNvSpPr txBox="1"/>
            <p:nvPr/>
          </p:nvSpPr>
          <p:spPr>
            <a:xfrm rot="769029">
              <a:off x="-525617" y="3203195"/>
              <a:ext cx="3711539" cy="400110"/>
            </a:xfrm>
            <a:prstGeom prst="rect">
              <a:avLst/>
            </a:prstGeom>
            <a:noFill/>
          </p:spPr>
          <p:txBody>
            <a:bodyPr wrap="square" rtlCol="0">
              <a:spAutoFit/>
            </a:bodyPr>
            <a:lstStyle/>
            <a:p>
              <a:pPr algn="ctr"/>
              <a:r>
                <a:rPr lang="en-US" sz="2000" dirty="0"/>
                <a:t>Scheduler moves T2 to…</a:t>
              </a:r>
            </a:p>
          </p:txBody>
        </p:sp>
      </p:grpSp>
      <p:sp>
        <p:nvSpPr>
          <p:cNvPr id="83" name="TextBox 82"/>
          <p:cNvSpPr txBox="1"/>
          <p:nvPr/>
        </p:nvSpPr>
        <p:spPr>
          <a:xfrm>
            <a:off x="7858098" y="3213663"/>
            <a:ext cx="1362103" cy="1323439"/>
          </a:xfrm>
          <a:prstGeom prst="rect">
            <a:avLst/>
          </a:prstGeom>
          <a:noFill/>
        </p:spPr>
        <p:txBody>
          <a:bodyPr wrap="square" rtlCol="0">
            <a:spAutoFit/>
          </a:bodyPr>
          <a:lstStyle/>
          <a:p>
            <a:pPr algn="ctr"/>
            <a:r>
              <a:rPr lang="en-US" sz="2000" dirty="0"/>
              <a:t>Expensive cross-socket fetch!</a:t>
            </a:r>
          </a:p>
        </p:txBody>
      </p:sp>
      <p:sp>
        <p:nvSpPr>
          <p:cNvPr id="72" name="Arc 71"/>
          <p:cNvSpPr/>
          <p:nvPr/>
        </p:nvSpPr>
        <p:spPr bwMode="auto">
          <a:xfrm rot="1113599">
            <a:off x="7061476" y="2885452"/>
            <a:ext cx="1828668" cy="4953932"/>
          </a:xfrm>
          <a:prstGeom prst="arc">
            <a:avLst>
              <a:gd name="adj1" fmla="val 16309954"/>
              <a:gd name="adj2" fmla="val 0"/>
            </a:avLst>
          </a:prstGeom>
          <a:noFill/>
          <a:ln w="952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Tree>
    <p:extLst>
      <p:ext uri="{BB962C8B-B14F-4D97-AF65-F5344CB8AC3E}">
        <p14:creationId xmlns:p14="http://schemas.microsoft.com/office/powerpoint/2010/main" val="186555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 calcmode="lin" valueType="num">
                                      <p:cBhvr>
                                        <p:cTn id="27" dur="500" fill="hold"/>
                                        <p:tgtEl>
                                          <p:spTgt spid="80"/>
                                        </p:tgtEl>
                                        <p:attrNameLst>
                                          <p:attrName>style.rotation</p:attrName>
                                        </p:attrNameLst>
                                      </p:cBhvr>
                                      <p:tavLst>
                                        <p:tav tm="0">
                                          <p:val>
                                            <p:fltVal val="360"/>
                                          </p:val>
                                        </p:tav>
                                        <p:tav tm="100000">
                                          <p:val>
                                            <p:fltVal val="0"/>
                                          </p:val>
                                        </p:tav>
                                      </p:tavLst>
                                    </p:anim>
                                    <p:animEffect transition="in" filter="fade">
                                      <p:cBhvr>
                                        <p:cTn id="28" dur="500"/>
                                        <p:tgtEl>
                                          <p:spTgt spid="80"/>
                                        </p:tgtEl>
                                      </p:cBhvr>
                                    </p:animEffect>
                                  </p:childTnLst>
                                </p:cTn>
                              </p:par>
                            </p:childTnLst>
                          </p:cTn>
                        </p:par>
                        <p:par>
                          <p:cTn id="29" fill="hold">
                            <p:stCondLst>
                              <p:cond delay="500"/>
                            </p:stCondLst>
                            <p:childTnLst>
                              <p:par>
                                <p:cTn id="30" presetID="49" presetClass="entr" presetSubtype="0" decel="100000"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ppt_w</p:attrName>
                                        </p:attrNameLst>
                                      </p:cBhvr>
                                      <p:tavLst>
                                        <p:tav tm="0">
                                          <p:val>
                                            <p:fltVal val="0"/>
                                          </p:val>
                                        </p:tav>
                                        <p:tav tm="100000">
                                          <p:val>
                                            <p:strVal val="#ppt_w"/>
                                          </p:val>
                                        </p:tav>
                                      </p:tavLst>
                                    </p:anim>
                                    <p:anim calcmode="lin" valueType="num">
                                      <p:cBhvr>
                                        <p:cTn id="33" dur="500" fill="hold"/>
                                        <p:tgtEl>
                                          <p:spTgt spid="79"/>
                                        </p:tgtEl>
                                        <p:attrNameLst>
                                          <p:attrName>ppt_h</p:attrName>
                                        </p:attrNameLst>
                                      </p:cBhvr>
                                      <p:tavLst>
                                        <p:tav tm="0">
                                          <p:val>
                                            <p:fltVal val="0"/>
                                          </p:val>
                                        </p:tav>
                                        <p:tav tm="100000">
                                          <p:val>
                                            <p:strVal val="#ppt_h"/>
                                          </p:val>
                                        </p:tav>
                                      </p:tavLst>
                                    </p:anim>
                                    <p:anim calcmode="lin" valueType="num">
                                      <p:cBhvr>
                                        <p:cTn id="34" dur="500" fill="hold"/>
                                        <p:tgtEl>
                                          <p:spTgt spid="79"/>
                                        </p:tgtEl>
                                        <p:attrNameLst>
                                          <p:attrName>style.rotation</p:attrName>
                                        </p:attrNameLst>
                                      </p:cBhvr>
                                      <p:tavLst>
                                        <p:tav tm="0">
                                          <p:val>
                                            <p:fltVal val="360"/>
                                          </p:val>
                                        </p:tav>
                                        <p:tav tm="100000">
                                          <p:val>
                                            <p:fltVal val="0"/>
                                          </p:val>
                                        </p:tav>
                                      </p:tavLst>
                                    </p:anim>
                                    <p:animEffect transition="in" filter="fade">
                                      <p:cBhvr>
                                        <p:cTn id="35" dur="500"/>
                                        <p:tgtEl>
                                          <p:spTgt spid="79"/>
                                        </p:tgtEl>
                                      </p:cBhvr>
                                    </p:animEffect>
                                  </p:childTnLst>
                                </p:cTn>
                              </p:par>
                            </p:childTnLst>
                          </p:cTn>
                        </p:par>
                        <p:par>
                          <p:cTn id="36" fill="hold">
                            <p:stCondLst>
                              <p:cond delay="1000"/>
                            </p:stCondLst>
                            <p:childTnLst>
                              <p:par>
                                <p:cTn id="37" presetID="49" presetClass="entr" presetSubtype="0" decel="10000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p:cTn id="39" dur="500" fill="hold"/>
                                        <p:tgtEl>
                                          <p:spTgt spid="81"/>
                                        </p:tgtEl>
                                        <p:attrNameLst>
                                          <p:attrName>ppt_w</p:attrName>
                                        </p:attrNameLst>
                                      </p:cBhvr>
                                      <p:tavLst>
                                        <p:tav tm="0">
                                          <p:val>
                                            <p:fltVal val="0"/>
                                          </p:val>
                                        </p:tav>
                                        <p:tav tm="100000">
                                          <p:val>
                                            <p:strVal val="#ppt_w"/>
                                          </p:val>
                                        </p:tav>
                                      </p:tavLst>
                                    </p:anim>
                                    <p:anim calcmode="lin" valueType="num">
                                      <p:cBhvr>
                                        <p:cTn id="40" dur="500" fill="hold"/>
                                        <p:tgtEl>
                                          <p:spTgt spid="81"/>
                                        </p:tgtEl>
                                        <p:attrNameLst>
                                          <p:attrName>ppt_h</p:attrName>
                                        </p:attrNameLst>
                                      </p:cBhvr>
                                      <p:tavLst>
                                        <p:tav tm="0">
                                          <p:val>
                                            <p:fltVal val="0"/>
                                          </p:val>
                                        </p:tav>
                                        <p:tav tm="100000">
                                          <p:val>
                                            <p:strVal val="#ppt_h"/>
                                          </p:val>
                                        </p:tav>
                                      </p:tavLst>
                                    </p:anim>
                                    <p:anim calcmode="lin" valueType="num">
                                      <p:cBhvr>
                                        <p:cTn id="41" dur="500" fill="hold"/>
                                        <p:tgtEl>
                                          <p:spTgt spid="81"/>
                                        </p:tgtEl>
                                        <p:attrNameLst>
                                          <p:attrName>style.rotation</p:attrName>
                                        </p:attrNameLst>
                                      </p:cBhvr>
                                      <p:tavLst>
                                        <p:tav tm="0">
                                          <p:val>
                                            <p:fltVal val="360"/>
                                          </p:val>
                                        </p:tav>
                                        <p:tav tm="100000">
                                          <p:val>
                                            <p:fltVal val="0"/>
                                          </p:val>
                                        </p:tav>
                                      </p:tavLst>
                                    </p:anim>
                                    <p:animEffect transition="in" filter="fade">
                                      <p:cBhvr>
                                        <p:cTn id="42" dur="500"/>
                                        <p:tgtEl>
                                          <p:spTgt spid="81"/>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animBg="1"/>
      <p:bldP spid="80" grpId="0" animBg="1"/>
      <p:bldP spid="81" grpId="0" animBg="1"/>
      <p:bldP spid="83" grpId="0"/>
      <p:bldP spid="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685800"/>
          </a:xfrm>
        </p:spPr>
        <p:txBody>
          <a:bodyPr>
            <a:normAutofit fontScale="90000"/>
          </a:bodyPr>
          <a:lstStyle/>
          <a:p>
            <a:r>
              <a:rPr lang="en-US" b="1" dirty="0"/>
              <a:t>CPU Affinity</a:t>
            </a:r>
          </a:p>
        </p:txBody>
      </p:sp>
      <p:grpSp>
        <p:nvGrpSpPr>
          <p:cNvPr id="42" name="Group 41"/>
          <p:cNvGrpSpPr/>
          <p:nvPr/>
        </p:nvGrpSpPr>
        <p:grpSpPr>
          <a:xfrm>
            <a:off x="1437754" y="896815"/>
            <a:ext cx="7447503" cy="2247898"/>
            <a:chOff x="-56103" y="896815"/>
            <a:chExt cx="7447503" cy="2247898"/>
          </a:xfrm>
        </p:grpSpPr>
        <p:grpSp>
          <p:nvGrpSpPr>
            <p:cNvPr id="26" name="Group 25"/>
            <p:cNvGrpSpPr/>
            <p:nvPr/>
          </p:nvGrpSpPr>
          <p:grpSpPr>
            <a:xfrm>
              <a:off x="1547448" y="896815"/>
              <a:ext cx="5843952" cy="2190121"/>
              <a:chOff x="136907" y="896815"/>
              <a:chExt cx="5843952" cy="2190121"/>
            </a:xfrm>
          </p:grpSpPr>
          <p:grpSp>
            <p:nvGrpSpPr>
              <p:cNvPr id="19" name="Group 18"/>
              <p:cNvGrpSpPr/>
              <p:nvPr/>
            </p:nvGrpSpPr>
            <p:grpSpPr>
              <a:xfrm>
                <a:off x="136908" y="896815"/>
                <a:ext cx="2872572" cy="1702777"/>
                <a:chOff x="136908" y="896815"/>
                <a:chExt cx="2872572" cy="1702777"/>
              </a:xfrm>
            </p:grpSpPr>
            <p:pic>
              <p:nvPicPr>
                <p:cNvPr id="8" name="Picture 7"/>
                <p:cNvPicPr>
                  <a:picLocks noChangeAspect="1"/>
                </p:cNvPicPr>
                <p:nvPr/>
              </p:nvPicPr>
              <p:blipFill>
                <a:blip r:embed="rId3"/>
                <a:stretch>
                  <a:fillRect/>
                </a:stretch>
              </p:blipFill>
              <p:spPr>
                <a:xfrm>
                  <a:off x="1183401" y="896815"/>
                  <a:ext cx="779585" cy="779585"/>
                </a:xfrm>
                <a:prstGeom prst="rect">
                  <a:avLst/>
                </a:prstGeom>
              </p:spPr>
            </p:pic>
            <p:sp>
              <p:nvSpPr>
                <p:cNvPr id="15" name="Rectangle 14"/>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16" name="Rectangle 15"/>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17" name="Rectangle 16"/>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sp>
            <p:nvSpPr>
              <p:cNvPr id="18" name="Rectangle 17"/>
              <p:cNvSpPr/>
              <p:nvPr/>
            </p:nvSpPr>
            <p:spPr bwMode="auto">
              <a:xfrm>
                <a:off x="136907" y="269714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L3 cache</a:t>
                </a:r>
              </a:p>
            </p:txBody>
          </p:sp>
          <p:grpSp>
            <p:nvGrpSpPr>
              <p:cNvPr id="20" name="Group 19"/>
              <p:cNvGrpSpPr/>
              <p:nvPr/>
            </p:nvGrpSpPr>
            <p:grpSpPr>
              <a:xfrm>
                <a:off x="3108287" y="896815"/>
                <a:ext cx="2872572" cy="1702777"/>
                <a:chOff x="136908" y="896815"/>
                <a:chExt cx="2872572" cy="1702777"/>
              </a:xfrm>
            </p:grpSpPr>
            <p:pic>
              <p:nvPicPr>
                <p:cNvPr id="21" name="Picture 20"/>
                <p:cNvPicPr>
                  <a:picLocks noChangeAspect="1"/>
                </p:cNvPicPr>
                <p:nvPr/>
              </p:nvPicPr>
              <p:blipFill>
                <a:blip r:embed="rId3"/>
                <a:stretch>
                  <a:fillRect/>
                </a:stretch>
              </p:blipFill>
              <p:spPr>
                <a:xfrm>
                  <a:off x="1183401" y="896815"/>
                  <a:ext cx="779585" cy="779585"/>
                </a:xfrm>
                <a:prstGeom prst="rect">
                  <a:avLst/>
                </a:prstGeom>
              </p:spPr>
            </p:pic>
            <p:sp>
              <p:nvSpPr>
                <p:cNvPr id="22" name="Rectangle 21"/>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23" name="Rectangle 22"/>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24" name="Rectangle 23"/>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grpSp>
        <p:grpSp>
          <p:nvGrpSpPr>
            <p:cNvPr id="41" name="Group 40"/>
            <p:cNvGrpSpPr/>
            <p:nvPr/>
          </p:nvGrpSpPr>
          <p:grpSpPr>
            <a:xfrm>
              <a:off x="-56103" y="954592"/>
              <a:ext cx="1610248" cy="2190121"/>
              <a:chOff x="-513304" y="934079"/>
              <a:chExt cx="1610248" cy="2190121"/>
            </a:xfrm>
          </p:grpSpPr>
          <p:sp>
            <p:nvSpPr>
              <p:cNvPr id="39" name="Left Brace 38"/>
              <p:cNvSpPr/>
              <p:nvPr/>
            </p:nvSpPr>
            <p:spPr bwMode="auto">
              <a:xfrm>
                <a:off x="715944" y="934079"/>
                <a:ext cx="381000" cy="21901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0" name="TextBox 39"/>
              <p:cNvSpPr txBox="1"/>
              <p:nvPr/>
            </p:nvSpPr>
            <p:spPr>
              <a:xfrm>
                <a:off x="-513304" y="1792792"/>
                <a:ext cx="1295400" cy="369332"/>
              </a:xfrm>
              <a:prstGeom prst="rect">
                <a:avLst/>
              </a:prstGeom>
              <a:noFill/>
            </p:spPr>
            <p:txBody>
              <a:bodyPr wrap="square" rtlCol="0">
                <a:spAutoFit/>
              </a:bodyPr>
              <a:lstStyle/>
              <a:p>
                <a:pPr algn="ctr"/>
                <a:r>
                  <a:rPr lang="en-US" dirty="0"/>
                  <a:t>Socket 0 </a:t>
                </a:r>
              </a:p>
            </p:txBody>
          </p:sp>
        </p:grpSp>
      </p:grpSp>
      <p:grpSp>
        <p:nvGrpSpPr>
          <p:cNvPr id="43" name="Group 42"/>
          <p:cNvGrpSpPr/>
          <p:nvPr/>
        </p:nvGrpSpPr>
        <p:grpSpPr>
          <a:xfrm>
            <a:off x="1437754" y="3733800"/>
            <a:ext cx="7447503" cy="2247898"/>
            <a:chOff x="-56103" y="896815"/>
            <a:chExt cx="7447503" cy="2247898"/>
          </a:xfrm>
        </p:grpSpPr>
        <p:grpSp>
          <p:nvGrpSpPr>
            <p:cNvPr id="44" name="Group 43"/>
            <p:cNvGrpSpPr/>
            <p:nvPr/>
          </p:nvGrpSpPr>
          <p:grpSpPr>
            <a:xfrm>
              <a:off x="1547448" y="896815"/>
              <a:ext cx="5843952" cy="2190121"/>
              <a:chOff x="136907" y="896815"/>
              <a:chExt cx="5843952" cy="2190121"/>
            </a:xfrm>
          </p:grpSpPr>
          <p:grpSp>
            <p:nvGrpSpPr>
              <p:cNvPr id="48" name="Group 47"/>
              <p:cNvGrpSpPr/>
              <p:nvPr/>
            </p:nvGrpSpPr>
            <p:grpSpPr>
              <a:xfrm>
                <a:off x="136908" y="896815"/>
                <a:ext cx="2872572" cy="1702777"/>
                <a:chOff x="136908" y="896815"/>
                <a:chExt cx="2872572" cy="1702777"/>
              </a:xfrm>
            </p:grpSpPr>
            <p:pic>
              <p:nvPicPr>
                <p:cNvPr id="55" name="Picture 54"/>
                <p:cNvPicPr>
                  <a:picLocks noChangeAspect="1"/>
                </p:cNvPicPr>
                <p:nvPr/>
              </p:nvPicPr>
              <p:blipFill>
                <a:blip r:embed="rId3"/>
                <a:stretch>
                  <a:fillRect/>
                </a:stretch>
              </p:blipFill>
              <p:spPr>
                <a:xfrm>
                  <a:off x="1183401" y="896815"/>
                  <a:ext cx="779585" cy="779585"/>
                </a:xfrm>
                <a:prstGeom prst="rect">
                  <a:avLst/>
                </a:prstGeom>
              </p:spPr>
            </p:pic>
            <p:sp>
              <p:nvSpPr>
                <p:cNvPr id="56" name="Rectangle 55"/>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57" name="Rectangle 56"/>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58" name="Rectangle 57"/>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sp>
            <p:nvSpPr>
              <p:cNvPr id="49" name="Rectangle 48"/>
              <p:cNvSpPr/>
              <p:nvPr/>
            </p:nvSpPr>
            <p:spPr bwMode="auto">
              <a:xfrm>
                <a:off x="136907" y="269714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L3 cache</a:t>
                </a:r>
              </a:p>
            </p:txBody>
          </p:sp>
          <p:grpSp>
            <p:nvGrpSpPr>
              <p:cNvPr id="50" name="Group 49"/>
              <p:cNvGrpSpPr/>
              <p:nvPr/>
            </p:nvGrpSpPr>
            <p:grpSpPr>
              <a:xfrm>
                <a:off x="3108287" y="896815"/>
                <a:ext cx="2872572" cy="1702777"/>
                <a:chOff x="136908" y="896815"/>
                <a:chExt cx="2872572" cy="1702777"/>
              </a:xfrm>
            </p:grpSpPr>
            <p:pic>
              <p:nvPicPr>
                <p:cNvPr id="51" name="Picture 50"/>
                <p:cNvPicPr>
                  <a:picLocks noChangeAspect="1"/>
                </p:cNvPicPr>
                <p:nvPr/>
              </p:nvPicPr>
              <p:blipFill>
                <a:blip r:embed="rId3"/>
                <a:stretch>
                  <a:fillRect/>
                </a:stretch>
              </p:blipFill>
              <p:spPr>
                <a:xfrm>
                  <a:off x="1183401" y="896815"/>
                  <a:ext cx="779585" cy="779585"/>
                </a:xfrm>
                <a:prstGeom prst="rect">
                  <a:avLst/>
                </a:prstGeom>
              </p:spPr>
            </p:pic>
            <p:sp>
              <p:nvSpPr>
                <p:cNvPr id="52" name="Rectangle 51"/>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53" name="Rectangle 52"/>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54" name="Rectangle 53"/>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grpSp>
        <p:grpSp>
          <p:nvGrpSpPr>
            <p:cNvPr id="45" name="Group 44"/>
            <p:cNvGrpSpPr/>
            <p:nvPr/>
          </p:nvGrpSpPr>
          <p:grpSpPr>
            <a:xfrm>
              <a:off x="-56103" y="954592"/>
              <a:ext cx="1610248" cy="2190121"/>
              <a:chOff x="-513304" y="934079"/>
              <a:chExt cx="1610248" cy="2190121"/>
            </a:xfrm>
          </p:grpSpPr>
          <p:sp>
            <p:nvSpPr>
              <p:cNvPr id="46" name="Left Brace 45"/>
              <p:cNvSpPr/>
              <p:nvPr/>
            </p:nvSpPr>
            <p:spPr bwMode="auto">
              <a:xfrm>
                <a:off x="715944" y="934079"/>
                <a:ext cx="381000" cy="21901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7" name="TextBox 46"/>
              <p:cNvSpPr txBox="1"/>
              <p:nvPr/>
            </p:nvSpPr>
            <p:spPr>
              <a:xfrm>
                <a:off x="-513304" y="1792792"/>
                <a:ext cx="1295400" cy="369332"/>
              </a:xfrm>
              <a:prstGeom prst="rect">
                <a:avLst/>
              </a:prstGeom>
              <a:noFill/>
            </p:spPr>
            <p:txBody>
              <a:bodyPr wrap="square" rtlCol="0">
                <a:spAutoFit/>
              </a:bodyPr>
              <a:lstStyle/>
              <a:p>
                <a:pPr algn="ctr"/>
                <a:r>
                  <a:rPr lang="en-US" dirty="0"/>
                  <a:t>Socket 1 </a:t>
                </a:r>
              </a:p>
            </p:txBody>
          </p:sp>
        </p:grpSp>
      </p:grpSp>
      <p:grpSp>
        <p:nvGrpSpPr>
          <p:cNvPr id="60" name="Group 59"/>
          <p:cNvGrpSpPr/>
          <p:nvPr/>
        </p:nvGrpSpPr>
        <p:grpSpPr>
          <a:xfrm>
            <a:off x="9155724" y="1676400"/>
            <a:ext cx="826477" cy="4305298"/>
            <a:chOff x="7631723" y="1676400"/>
            <a:chExt cx="826477" cy="4305298"/>
          </a:xfrm>
        </p:grpSpPr>
        <p:sp>
          <p:nvSpPr>
            <p:cNvPr id="7" name="Rounded Rectangle 6"/>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9" name="TextBox 58"/>
            <p:cNvSpPr txBox="1"/>
            <p:nvPr/>
          </p:nvSpPr>
          <p:spPr>
            <a:xfrm>
              <a:off x="7631723" y="3682371"/>
              <a:ext cx="826477" cy="369332"/>
            </a:xfrm>
            <a:prstGeom prst="rect">
              <a:avLst/>
            </a:prstGeom>
            <a:noFill/>
          </p:spPr>
          <p:txBody>
            <a:bodyPr wrap="square" rtlCol="0">
              <a:spAutoFit/>
            </a:bodyPr>
            <a:lstStyle/>
            <a:p>
              <a:pPr algn="ctr"/>
              <a:r>
                <a:rPr lang="en-US" dirty="0"/>
                <a:t>RAM</a:t>
              </a:r>
            </a:p>
          </p:txBody>
        </p:sp>
      </p:grpSp>
      <p:sp>
        <p:nvSpPr>
          <p:cNvPr id="61" name="Left Brace 60"/>
          <p:cNvSpPr/>
          <p:nvPr/>
        </p:nvSpPr>
        <p:spPr bwMode="auto">
          <a:xfrm rot="10800000">
            <a:off x="8885256" y="2892039"/>
            <a:ext cx="334945" cy="2836985"/>
          </a:xfrm>
          <a:prstGeom prst="leftBrace">
            <a:avLst>
              <a:gd name="adj1" fmla="val 0"/>
              <a:gd name="adj2" fmla="val 6310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8" name="Rectangle 67"/>
          <p:cNvSpPr/>
          <p:nvPr/>
        </p:nvSpPr>
        <p:spPr bwMode="auto">
          <a:xfrm>
            <a:off x="8182329" y="2241399"/>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Rectangle 68"/>
          <p:cNvSpPr/>
          <p:nvPr/>
        </p:nvSpPr>
        <p:spPr bwMode="auto">
          <a:xfrm>
            <a:off x="8189928" y="2739358"/>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9257269" y="5243331"/>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Rectangle 70"/>
          <p:cNvSpPr/>
          <p:nvPr/>
        </p:nvSpPr>
        <p:spPr bwMode="auto">
          <a:xfrm>
            <a:off x="8188523" y="1771982"/>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6" name="Rectangle 65"/>
          <p:cNvSpPr/>
          <p:nvPr/>
        </p:nvSpPr>
        <p:spPr bwMode="auto">
          <a:xfrm>
            <a:off x="5206604" y="2241399"/>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7" name="Rectangle 66"/>
          <p:cNvSpPr/>
          <p:nvPr/>
        </p:nvSpPr>
        <p:spPr bwMode="auto">
          <a:xfrm>
            <a:off x="5213224" y="1771982"/>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62" name="Group 61"/>
          <p:cNvGrpSpPr/>
          <p:nvPr/>
        </p:nvGrpSpPr>
        <p:grpSpPr>
          <a:xfrm>
            <a:off x="7913082" y="328537"/>
            <a:ext cx="2436247" cy="792146"/>
            <a:chOff x="6549984" y="328537"/>
            <a:chExt cx="2436247" cy="792146"/>
          </a:xfrm>
        </p:grpSpPr>
        <p:sp>
          <p:nvSpPr>
            <p:cNvPr id="63" name="Down Arrow 62"/>
            <p:cNvSpPr/>
            <p:nvPr/>
          </p:nvSpPr>
          <p:spPr bwMode="auto">
            <a:xfrm rot="4419224">
              <a:off x="7372035" y="-493514"/>
              <a:ext cx="792146" cy="243624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4" name="TextBox 63"/>
            <p:cNvSpPr txBox="1"/>
            <p:nvPr/>
          </p:nvSpPr>
          <p:spPr>
            <a:xfrm rot="20616461">
              <a:off x="6777917" y="515156"/>
              <a:ext cx="2171358" cy="369332"/>
            </a:xfrm>
            <a:prstGeom prst="rect">
              <a:avLst/>
            </a:prstGeom>
            <a:noFill/>
          </p:spPr>
          <p:txBody>
            <a:bodyPr wrap="square" rtlCol="0">
              <a:spAutoFit/>
            </a:bodyPr>
            <a:lstStyle/>
            <a:p>
              <a:pPr algn="ctr"/>
              <a:r>
                <a:rPr lang="en-US" dirty="0"/>
                <a:t>T1: Read data</a:t>
              </a:r>
            </a:p>
          </p:txBody>
        </p:sp>
      </p:grpSp>
      <p:grpSp>
        <p:nvGrpSpPr>
          <p:cNvPr id="76" name="Group 75"/>
          <p:cNvGrpSpPr/>
          <p:nvPr/>
        </p:nvGrpSpPr>
        <p:grpSpPr>
          <a:xfrm flipH="1">
            <a:off x="4543068" y="3416907"/>
            <a:ext cx="2436247" cy="792146"/>
            <a:chOff x="6549984" y="328537"/>
            <a:chExt cx="2436247" cy="792146"/>
          </a:xfrm>
        </p:grpSpPr>
        <p:sp>
          <p:nvSpPr>
            <p:cNvPr id="77" name="Down Arrow 76"/>
            <p:cNvSpPr/>
            <p:nvPr/>
          </p:nvSpPr>
          <p:spPr bwMode="auto">
            <a:xfrm rot="4419224">
              <a:off x="7372035" y="-493514"/>
              <a:ext cx="792146" cy="243624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8" name="TextBox 77"/>
            <p:cNvSpPr txBox="1"/>
            <p:nvPr/>
          </p:nvSpPr>
          <p:spPr>
            <a:xfrm rot="20616461">
              <a:off x="6777917" y="515156"/>
              <a:ext cx="2171358" cy="369332"/>
            </a:xfrm>
            <a:prstGeom prst="rect">
              <a:avLst/>
            </a:prstGeom>
            <a:noFill/>
          </p:spPr>
          <p:txBody>
            <a:bodyPr wrap="square" rtlCol="0">
              <a:spAutoFit/>
            </a:bodyPr>
            <a:lstStyle/>
            <a:p>
              <a:pPr algn="ctr"/>
              <a:r>
                <a:rPr lang="en-US" dirty="0"/>
                <a:t>T2: Read data</a:t>
              </a:r>
            </a:p>
          </p:txBody>
        </p:sp>
      </p:grpSp>
      <p:sp>
        <p:nvSpPr>
          <p:cNvPr id="79" name="Rectangle 78"/>
          <p:cNvSpPr/>
          <p:nvPr/>
        </p:nvSpPr>
        <p:spPr bwMode="auto">
          <a:xfrm>
            <a:off x="8191280" y="5075611"/>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0" name="Rectangle 79"/>
          <p:cNvSpPr/>
          <p:nvPr/>
        </p:nvSpPr>
        <p:spPr bwMode="auto">
          <a:xfrm>
            <a:off x="8188369" y="5573570"/>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1" name="Rectangle 80"/>
          <p:cNvSpPr/>
          <p:nvPr/>
        </p:nvSpPr>
        <p:spPr bwMode="auto">
          <a:xfrm>
            <a:off x="8186964" y="4606194"/>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84" name="Group 83"/>
          <p:cNvGrpSpPr/>
          <p:nvPr/>
        </p:nvGrpSpPr>
        <p:grpSpPr>
          <a:xfrm flipH="1">
            <a:off x="4548082" y="3431301"/>
            <a:ext cx="2436247" cy="792146"/>
            <a:chOff x="6549984" y="328537"/>
            <a:chExt cx="2436247" cy="792146"/>
          </a:xfrm>
        </p:grpSpPr>
        <p:sp>
          <p:nvSpPr>
            <p:cNvPr id="85" name="Down Arrow 84"/>
            <p:cNvSpPr/>
            <p:nvPr/>
          </p:nvSpPr>
          <p:spPr bwMode="auto">
            <a:xfrm rot="4419224">
              <a:off x="7372035" y="-493514"/>
              <a:ext cx="792146" cy="2436247"/>
            </a:xfrm>
            <a:prstGeom prst="downArrow">
              <a:avLst/>
            </a:prstGeom>
            <a:solidFill>
              <a:srgbClr val="FF9933"/>
            </a:solidFill>
            <a:ln w="60325" cap="flat" cmpd="dbl"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6" name="TextBox 85"/>
            <p:cNvSpPr txBox="1"/>
            <p:nvPr/>
          </p:nvSpPr>
          <p:spPr>
            <a:xfrm rot="20616461">
              <a:off x="6777917" y="515156"/>
              <a:ext cx="2171358" cy="369332"/>
            </a:xfrm>
            <a:prstGeom prst="rect">
              <a:avLst/>
            </a:prstGeom>
            <a:noFill/>
          </p:spPr>
          <p:txBody>
            <a:bodyPr wrap="square" rtlCol="0">
              <a:spAutoFit/>
            </a:bodyPr>
            <a:lstStyle/>
            <a:p>
              <a:pPr algn="ctr"/>
              <a:r>
                <a:rPr lang="en-US" dirty="0"/>
                <a:t>T2: Write data</a:t>
              </a:r>
            </a:p>
          </p:txBody>
        </p:sp>
      </p:grpSp>
      <p:sp>
        <p:nvSpPr>
          <p:cNvPr id="12" name="Bent-Up Arrow 11"/>
          <p:cNvSpPr/>
          <p:nvPr/>
        </p:nvSpPr>
        <p:spPr bwMode="auto">
          <a:xfrm>
            <a:off x="7856130" y="3165648"/>
            <a:ext cx="1364071" cy="2660928"/>
          </a:xfrm>
          <a:prstGeom prst="bentUpArrow">
            <a:avLst>
              <a:gd name="adj1" fmla="val 19649"/>
              <a:gd name="adj2" fmla="val 25000"/>
              <a:gd name="adj3" fmla="val 25000"/>
            </a:avLst>
          </a:prstGeom>
          <a:solidFill>
            <a:srgbClr val="FF9933"/>
          </a:solidFill>
          <a:ln w="53975" cap="flat" cmpd="dbl"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3" name="Rectangle 12"/>
          <p:cNvSpPr/>
          <p:nvPr/>
        </p:nvSpPr>
        <p:spPr bwMode="auto">
          <a:xfrm>
            <a:off x="7543800" y="4563640"/>
            <a:ext cx="294962" cy="1262937"/>
          </a:xfrm>
          <a:prstGeom prst="rect">
            <a:avLst/>
          </a:prstGeom>
          <a:solidFill>
            <a:srgbClr val="FF9933"/>
          </a:solidFill>
          <a:ln w="60325" cap="flat" cmpd="dbl"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7" name="Rectangle 86"/>
          <p:cNvSpPr/>
          <p:nvPr/>
        </p:nvSpPr>
        <p:spPr bwMode="auto">
          <a:xfrm>
            <a:off x="7769774" y="5566558"/>
            <a:ext cx="197522" cy="260019"/>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8" name="Down Arrow 87"/>
          <p:cNvSpPr/>
          <p:nvPr/>
        </p:nvSpPr>
        <p:spPr bwMode="auto">
          <a:xfrm rot="10800000" flipH="1">
            <a:off x="8610902" y="1789491"/>
            <a:ext cx="533099" cy="1314988"/>
          </a:xfrm>
          <a:prstGeom prst="downArrow">
            <a:avLst/>
          </a:prstGeom>
          <a:solidFill>
            <a:srgbClr val="FF9933"/>
          </a:solidFill>
          <a:ln w="60325" cap="flat" cmpd="dbl"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9" name="Down Arrow 88"/>
          <p:cNvSpPr/>
          <p:nvPr/>
        </p:nvSpPr>
        <p:spPr bwMode="auto">
          <a:xfrm rot="6232953" flipH="1">
            <a:off x="6989765" y="1370871"/>
            <a:ext cx="533099" cy="2774936"/>
          </a:xfrm>
          <a:prstGeom prst="downArrow">
            <a:avLst/>
          </a:prstGeom>
          <a:solidFill>
            <a:srgbClr val="FF9933"/>
          </a:solidFill>
          <a:ln w="60325" cap="flat" cmpd="dbl"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4" name="TextBox 13"/>
          <p:cNvSpPr txBox="1"/>
          <p:nvPr/>
        </p:nvSpPr>
        <p:spPr>
          <a:xfrm>
            <a:off x="6135753" y="3153451"/>
            <a:ext cx="2403744" cy="523220"/>
          </a:xfrm>
          <a:prstGeom prst="rect">
            <a:avLst/>
          </a:prstGeom>
          <a:noFill/>
        </p:spPr>
        <p:txBody>
          <a:bodyPr wrap="square" rtlCol="0">
            <a:spAutoFit/>
          </a:bodyPr>
          <a:lstStyle/>
          <a:p>
            <a:pPr algn="ctr"/>
            <a:r>
              <a:rPr lang="en-US" sz="2800" dirty="0">
                <a:solidFill>
                  <a:srgbClr val="FF0000"/>
                </a:solidFill>
                <a:latin typeface="Stencil" panose="040409050D0802020404" pitchFamily="82" charset="0"/>
              </a:rPr>
              <a:t>INVALIDATE</a:t>
            </a:r>
          </a:p>
        </p:txBody>
      </p:sp>
    </p:spTree>
    <p:extLst>
      <p:ext uri="{BB962C8B-B14F-4D97-AF65-F5344CB8AC3E}">
        <p14:creationId xmlns:p14="http://schemas.microsoft.com/office/powerpoint/2010/main" val="20804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300"/>
                                        <p:tgtEl>
                                          <p:spTgt spid="13"/>
                                        </p:tgtEl>
                                      </p:cBhvr>
                                    </p:animEffect>
                                  </p:childTnLst>
                                </p:cTn>
                              </p:par>
                            </p:childTnLst>
                          </p:cTn>
                        </p:par>
                        <p:par>
                          <p:cTn id="13" fill="hold">
                            <p:stCondLst>
                              <p:cond delay="300"/>
                            </p:stCondLst>
                            <p:childTnLst>
                              <p:par>
                                <p:cTn id="14" presetID="10" presetClass="entr" presetSubtype="0"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300"/>
                                        <p:tgtEl>
                                          <p:spTgt spid="8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300"/>
                                        <p:tgtEl>
                                          <p:spTgt spid="12"/>
                                        </p:tgtEl>
                                      </p:cBhvr>
                                    </p:animEffect>
                                  </p:childTnLst>
                                </p:cTn>
                              </p:par>
                            </p:childTnLst>
                          </p:cTn>
                        </p:par>
                        <p:par>
                          <p:cTn id="20" fill="hold">
                            <p:stCondLst>
                              <p:cond delay="600"/>
                            </p:stCondLst>
                            <p:childTnLst>
                              <p:par>
                                <p:cTn id="21" presetID="22" presetClass="entr" presetSubtype="4"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down)">
                                      <p:cBhvr>
                                        <p:cTn id="23" dur="300"/>
                                        <p:tgtEl>
                                          <p:spTgt spid="8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down)">
                                      <p:cBhvr>
                                        <p:cTn id="26" dur="300"/>
                                        <p:tgtEl>
                                          <p:spTgt spid="89"/>
                                        </p:tgtEl>
                                      </p:cBhvr>
                                    </p:animEffect>
                                  </p:childTnLst>
                                </p:cTn>
                              </p:par>
                            </p:childTnLst>
                          </p:cTn>
                        </p:par>
                        <p:par>
                          <p:cTn id="27" fill="hold">
                            <p:stCondLst>
                              <p:cond delay="9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7" grpId="0" animBg="1"/>
      <p:bldP spid="88" grpId="0" animBg="1"/>
      <p:bldP spid="89"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638300" y="-14555"/>
            <a:ext cx="9163050" cy="1200329"/>
          </a:xfrm>
          <a:prstGeom prst="rect">
            <a:avLst/>
          </a:prstGeom>
        </p:spPr>
        <p:txBody>
          <a:bodyPr wrap="square">
            <a:spAutoFit/>
          </a:bodyPr>
          <a:lstStyle/>
          <a:p>
            <a:r>
              <a:rPr lang="en-US" sz="3600" b="1" dirty="0">
                <a:latin typeface="Segoe UI Light" panose="020B0502040204020203" pitchFamily="34" charset="0"/>
                <a:cs typeface="Segoe UI Light" panose="020B0502040204020203" pitchFamily="34" charset="0"/>
              </a:rPr>
              <a:t>Ex: An IO-bound disk grep, and a CPU-bound crypto calculation on a single-core machine</a:t>
            </a:r>
          </a:p>
        </p:txBody>
      </p:sp>
      <p:sp>
        <p:nvSpPr>
          <p:cNvPr id="50" name="TextBox 49"/>
          <p:cNvSpPr txBox="1"/>
          <p:nvPr/>
        </p:nvSpPr>
        <p:spPr>
          <a:xfrm>
            <a:off x="-26670" y="1755590"/>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Crypto</a:t>
            </a:r>
          </a:p>
        </p:txBody>
      </p:sp>
      <p:sp>
        <p:nvSpPr>
          <p:cNvPr id="51" name="TextBox 50"/>
          <p:cNvSpPr txBox="1"/>
          <p:nvPr/>
        </p:nvSpPr>
        <p:spPr>
          <a:xfrm>
            <a:off x="-26670" y="2776670"/>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Grep</a:t>
            </a:r>
          </a:p>
        </p:txBody>
      </p:sp>
      <p:sp>
        <p:nvSpPr>
          <p:cNvPr id="52" name="Rectangle 51"/>
          <p:cNvSpPr/>
          <p:nvPr/>
        </p:nvSpPr>
        <p:spPr>
          <a:xfrm>
            <a:off x="1748790" y="1755590"/>
            <a:ext cx="5417820" cy="640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cs typeface="Segoe UI" panose="020B0502040204020203" pitchFamily="34" charset="0"/>
              </a:rPr>
              <a:t>CPU</a:t>
            </a:r>
            <a:endParaRPr lang="en-US" dirty="0">
              <a:solidFill>
                <a:schemeClr val="bg1"/>
              </a:solidFill>
              <a:latin typeface="Segoe UI" panose="020B0502040204020203" pitchFamily="34" charset="0"/>
              <a:cs typeface="Segoe UI" panose="020B0502040204020203" pitchFamily="34" charset="0"/>
            </a:endParaRPr>
          </a:p>
        </p:txBody>
      </p:sp>
      <p:sp>
        <p:nvSpPr>
          <p:cNvPr id="56" name="Rectangle 55"/>
          <p:cNvSpPr/>
          <p:nvPr/>
        </p:nvSpPr>
        <p:spPr>
          <a:xfrm>
            <a:off x="3566160" y="2681420"/>
            <a:ext cx="3600450" cy="6400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Segoe UI" panose="020B0502040204020203" pitchFamily="34" charset="0"/>
                <a:cs typeface="Segoe UI" panose="020B0502040204020203" pitchFamily="34" charset="0"/>
              </a:rPr>
              <a:t>Waiting on CPU :-(</a:t>
            </a:r>
          </a:p>
        </p:txBody>
      </p:sp>
      <p:sp>
        <p:nvSpPr>
          <p:cNvPr id="68" name="Rectangle 67"/>
          <p:cNvSpPr/>
          <p:nvPr/>
        </p:nvSpPr>
        <p:spPr>
          <a:xfrm>
            <a:off x="7166610" y="2681419"/>
            <a:ext cx="36576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7532370" y="2600471"/>
            <a:ext cx="1817370" cy="801975"/>
            <a:chOff x="1954530" y="5896942"/>
            <a:chExt cx="1817370" cy="801975"/>
          </a:xfrm>
        </p:grpSpPr>
        <p:sp>
          <p:nvSpPr>
            <p:cNvPr id="76" name="Rectangle 75"/>
            <p:cNvSpPr/>
            <p:nvPr/>
          </p:nvSpPr>
          <p:spPr>
            <a:xfrm>
              <a:off x="1954530" y="5977890"/>
              <a:ext cx="1817370" cy="6400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panose="020B0502040204020203" pitchFamily="34" charset="0"/>
                <a:cs typeface="Segoe UI" panose="020B0502040204020203" pitchFamily="34" charset="0"/>
              </a:endParaRPr>
            </a:p>
          </p:txBody>
        </p:sp>
        <p:grpSp>
          <p:nvGrpSpPr>
            <p:cNvPr id="77" name="Group 76"/>
            <p:cNvGrpSpPr/>
            <p:nvPr/>
          </p:nvGrpSpPr>
          <p:grpSpPr>
            <a:xfrm>
              <a:off x="2091690" y="5896942"/>
              <a:ext cx="1497330" cy="801975"/>
              <a:chOff x="3592830" y="2678430"/>
              <a:chExt cx="1497330" cy="801975"/>
            </a:xfrm>
          </p:grpSpPr>
          <p:sp>
            <p:nvSpPr>
              <p:cNvPr id="78" name="TextBox 77"/>
              <p:cNvSpPr txBox="1"/>
              <p:nvPr/>
            </p:nvSpPr>
            <p:spPr>
              <a:xfrm>
                <a:off x="3627120" y="2678430"/>
                <a:ext cx="146304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Waiting</a:t>
                </a:r>
              </a:p>
            </p:txBody>
          </p:sp>
          <p:sp>
            <p:nvSpPr>
              <p:cNvPr id="79" name="TextBox 78"/>
              <p:cNvSpPr txBox="1"/>
              <p:nvPr/>
            </p:nvSpPr>
            <p:spPr>
              <a:xfrm>
                <a:off x="3592830" y="2957185"/>
                <a:ext cx="146304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on IO</a:t>
                </a:r>
              </a:p>
            </p:txBody>
          </p:sp>
        </p:grpSp>
      </p:grpSp>
      <p:sp>
        <p:nvSpPr>
          <p:cNvPr id="80" name="Rectangle 79"/>
          <p:cNvSpPr/>
          <p:nvPr/>
        </p:nvSpPr>
        <p:spPr>
          <a:xfrm>
            <a:off x="11517630" y="2677758"/>
            <a:ext cx="36576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p:cNvCxnSpPr>
            <a:cxnSpLocks/>
          </p:cNvCxnSpPr>
          <p:nvPr/>
        </p:nvCxnSpPr>
        <p:spPr>
          <a:xfrm>
            <a:off x="1383030" y="3664400"/>
            <a:ext cx="10283190" cy="3429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994910" y="3644486"/>
            <a:ext cx="114300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Time</a:t>
            </a:r>
          </a:p>
        </p:txBody>
      </p:sp>
      <p:grpSp>
        <p:nvGrpSpPr>
          <p:cNvPr id="88" name="Group 87"/>
          <p:cNvGrpSpPr/>
          <p:nvPr/>
        </p:nvGrpSpPr>
        <p:grpSpPr>
          <a:xfrm>
            <a:off x="9700260" y="2596810"/>
            <a:ext cx="1817370" cy="801975"/>
            <a:chOff x="1954530" y="5896942"/>
            <a:chExt cx="1817370" cy="801975"/>
          </a:xfrm>
        </p:grpSpPr>
        <p:sp>
          <p:nvSpPr>
            <p:cNvPr id="89" name="Rectangle 88"/>
            <p:cNvSpPr/>
            <p:nvPr/>
          </p:nvSpPr>
          <p:spPr>
            <a:xfrm>
              <a:off x="1954530" y="5977890"/>
              <a:ext cx="1817370" cy="6400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panose="020B0502040204020203" pitchFamily="34" charset="0"/>
                <a:cs typeface="Segoe UI" panose="020B0502040204020203" pitchFamily="34" charset="0"/>
              </a:endParaRPr>
            </a:p>
          </p:txBody>
        </p:sp>
        <p:grpSp>
          <p:nvGrpSpPr>
            <p:cNvPr id="90" name="Group 89"/>
            <p:cNvGrpSpPr/>
            <p:nvPr/>
          </p:nvGrpSpPr>
          <p:grpSpPr>
            <a:xfrm>
              <a:off x="2091690" y="5896942"/>
              <a:ext cx="1497330" cy="801975"/>
              <a:chOff x="3592830" y="2678430"/>
              <a:chExt cx="1497330" cy="801975"/>
            </a:xfrm>
          </p:grpSpPr>
          <p:sp>
            <p:nvSpPr>
              <p:cNvPr id="91" name="TextBox 90"/>
              <p:cNvSpPr txBox="1"/>
              <p:nvPr/>
            </p:nvSpPr>
            <p:spPr>
              <a:xfrm>
                <a:off x="3627120" y="2678430"/>
                <a:ext cx="146304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Waiting</a:t>
                </a:r>
              </a:p>
            </p:txBody>
          </p:sp>
          <p:sp>
            <p:nvSpPr>
              <p:cNvPr id="92" name="TextBox 91"/>
              <p:cNvSpPr txBox="1"/>
              <p:nvPr/>
            </p:nvSpPr>
            <p:spPr>
              <a:xfrm>
                <a:off x="3592830" y="2957185"/>
                <a:ext cx="146304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on IO</a:t>
                </a:r>
              </a:p>
            </p:txBody>
          </p:sp>
        </p:grpSp>
      </p:grpSp>
      <p:sp>
        <p:nvSpPr>
          <p:cNvPr id="93" name="Rectangle 92"/>
          <p:cNvSpPr/>
          <p:nvPr/>
        </p:nvSpPr>
        <p:spPr>
          <a:xfrm>
            <a:off x="9349740" y="2677758"/>
            <a:ext cx="36576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1383030" y="2689188"/>
            <a:ext cx="36576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1752600" y="2608240"/>
            <a:ext cx="1817370" cy="801975"/>
            <a:chOff x="1954530" y="5896942"/>
            <a:chExt cx="1817370" cy="801975"/>
          </a:xfrm>
        </p:grpSpPr>
        <p:sp>
          <p:nvSpPr>
            <p:cNvPr id="97" name="Rectangle 96"/>
            <p:cNvSpPr/>
            <p:nvPr/>
          </p:nvSpPr>
          <p:spPr>
            <a:xfrm>
              <a:off x="1954530" y="5977890"/>
              <a:ext cx="1817370" cy="6400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panose="020B0502040204020203" pitchFamily="34" charset="0"/>
                <a:cs typeface="Segoe UI" panose="020B0502040204020203" pitchFamily="34" charset="0"/>
              </a:endParaRPr>
            </a:p>
          </p:txBody>
        </p:sp>
        <p:grpSp>
          <p:nvGrpSpPr>
            <p:cNvPr id="98" name="Group 97"/>
            <p:cNvGrpSpPr/>
            <p:nvPr/>
          </p:nvGrpSpPr>
          <p:grpSpPr>
            <a:xfrm>
              <a:off x="2091690" y="5896942"/>
              <a:ext cx="1497330" cy="801975"/>
              <a:chOff x="3592830" y="2678430"/>
              <a:chExt cx="1497330" cy="801975"/>
            </a:xfrm>
          </p:grpSpPr>
          <p:sp>
            <p:nvSpPr>
              <p:cNvPr id="99" name="TextBox 98"/>
              <p:cNvSpPr txBox="1"/>
              <p:nvPr/>
            </p:nvSpPr>
            <p:spPr>
              <a:xfrm>
                <a:off x="3627120" y="2678430"/>
                <a:ext cx="146304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Waiting</a:t>
                </a:r>
              </a:p>
            </p:txBody>
          </p:sp>
          <p:sp>
            <p:nvSpPr>
              <p:cNvPr id="100" name="TextBox 99"/>
              <p:cNvSpPr txBox="1"/>
              <p:nvPr/>
            </p:nvSpPr>
            <p:spPr>
              <a:xfrm>
                <a:off x="3592830" y="2957185"/>
                <a:ext cx="146304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on IO</a:t>
                </a:r>
              </a:p>
            </p:txBody>
          </p:sp>
        </p:grpSp>
      </p:grpSp>
      <p:pic>
        <p:nvPicPr>
          <p:cNvPr id="1028" name="Picture 4" descr="http://www.clipartkid.com/images/573/red-x-mark-wZ1Qy4-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199533"/>
            <a:ext cx="1093470" cy="1131718"/>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a:xfrm>
            <a:off x="-22860" y="4457700"/>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Crypto</a:t>
            </a:r>
          </a:p>
        </p:txBody>
      </p:sp>
      <p:sp>
        <p:nvSpPr>
          <p:cNvPr id="103" name="TextBox 102"/>
          <p:cNvSpPr txBox="1"/>
          <p:nvPr/>
        </p:nvSpPr>
        <p:spPr>
          <a:xfrm>
            <a:off x="-22860" y="5478780"/>
            <a:ext cx="14630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Grep</a:t>
            </a:r>
          </a:p>
        </p:txBody>
      </p:sp>
      <p:sp>
        <p:nvSpPr>
          <p:cNvPr id="104" name="Rectangle 103"/>
          <p:cNvSpPr/>
          <p:nvPr/>
        </p:nvSpPr>
        <p:spPr>
          <a:xfrm>
            <a:off x="1748790" y="4457700"/>
            <a:ext cx="1817370" cy="640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cs typeface="Segoe UI" panose="020B0502040204020203" pitchFamily="34" charset="0"/>
              </a:rPr>
              <a:t>CPU</a:t>
            </a:r>
            <a:endParaRPr lang="en-US" dirty="0">
              <a:solidFill>
                <a:schemeClr val="bg1"/>
              </a:solidFill>
              <a:latin typeface="Segoe UI" panose="020B0502040204020203" pitchFamily="34" charset="0"/>
              <a:cs typeface="Segoe UI" panose="020B0502040204020203" pitchFamily="34" charset="0"/>
            </a:endParaRPr>
          </a:p>
        </p:txBody>
      </p:sp>
      <p:sp>
        <p:nvSpPr>
          <p:cNvPr id="105" name="Rectangle 104"/>
          <p:cNvSpPr/>
          <p:nvPr/>
        </p:nvSpPr>
        <p:spPr>
          <a:xfrm>
            <a:off x="1383030" y="5383530"/>
            <a:ext cx="36576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1748790" y="5302582"/>
            <a:ext cx="1817370" cy="801975"/>
            <a:chOff x="1954530" y="5896942"/>
            <a:chExt cx="1817370" cy="801975"/>
          </a:xfrm>
        </p:grpSpPr>
        <p:sp>
          <p:nvSpPr>
            <p:cNvPr id="107" name="Rectangle 106"/>
            <p:cNvSpPr/>
            <p:nvPr/>
          </p:nvSpPr>
          <p:spPr>
            <a:xfrm>
              <a:off x="1954530" y="5977890"/>
              <a:ext cx="1817370" cy="6400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panose="020B0502040204020203" pitchFamily="34" charset="0"/>
                <a:cs typeface="Segoe UI" panose="020B0502040204020203" pitchFamily="34" charset="0"/>
              </a:endParaRPr>
            </a:p>
          </p:txBody>
        </p:sp>
        <p:grpSp>
          <p:nvGrpSpPr>
            <p:cNvPr id="108" name="Group 107"/>
            <p:cNvGrpSpPr/>
            <p:nvPr/>
          </p:nvGrpSpPr>
          <p:grpSpPr>
            <a:xfrm>
              <a:off x="2091690" y="5896942"/>
              <a:ext cx="1497330" cy="801975"/>
              <a:chOff x="3592830" y="2678430"/>
              <a:chExt cx="1497330" cy="801975"/>
            </a:xfrm>
          </p:grpSpPr>
          <p:sp>
            <p:nvSpPr>
              <p:cNvPr id="109" name="TextBox 108"/>
              <p:cNvSpPr txBox="1"/>
              <p:nvPr/>
            </p:nvSpPr>
            <p:spPr>
              <a:xfrm>
                <a:off x="3627120" y="2678430"/>
                <a:ext cx="146304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Waiting</a:t>
                </a:r>
              </a:p>
            </p:txBody>
          </p:sp>
          <p:sp>
            <p:nvSpPr>
              <p:cNvPr id="110" name="TextBox 109"/>
              <p:cNvSpPr txBox="1"/>
              <p:nvPr/>
            </p:nvSpPr>
            <p:spPr>
              <a:xfrm>
                <a:off x="3592830" y="2957185"/>
                <a:ext cx="146304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on IO</a:t>
                </a:r>
              </a:p>
            </p:txBody>
          </p:sp>
        </p:grpSp>
      </p:grpSp>
      <p:sp>
        <p:nvSpPr>
          <p:cNvPr id="111" name="Rectangle 110"/>
          <p:cNvSpPr/>
          <p:nvPr/>
        </p:nvSpPr>
        <p:spPr>
          <a:xfrm>
            <a:off x="3920490" y="4457700"/>
            <a:ext cx="1817370" cy="640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cs typeface="Segoe UI" panose="020B0502040204020203" pitchFamily="34" charset="0"/>
              </a:rPr>
              <a:t>CPU</a:t>
            </a:r>
            <a:endParaRPr lang="en-US" dirty="0">
              <a:solidFill>
                <a:schemeClr val="bg1"/>
              </a:solidFill>
              <a:latin typeface="Segoe UI" panose="020B0502040204020203" pitchFamily="34" charset="0"/>
              <a:cs typeface="Segoe UI" panose="020B0502040204020203" pitchFamily="34" charset="0"/>
            </a:endParaRPr>
          </a:p>
        </p:txBody>
      </p:sp>
      <p:sp>
        <p:nvSpPr>
          <p:cNvPr id="112" name="Rectangle 111"/>
          <p:cNvSpPr/>
          <p:nvPr/>
        </p:nvSpPr>
        <p:spPr>
          <a:xfrm>
            <a:off x="6103620" y="4457700"/>
            <a:ext cx="1817370" cy="640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cs typeface="Segoe UI" panose="020B0502040204020203" pitchFamily="34" charset="0"/>
              </a:rPr>
              <a:t>CPU</a:t>
            </a:r>
            <a:endParaRPr lang="en-US" dirty="0">
              <a:solidFill>
                <a:schemeClr val="bg1"/>
              </a:solidFill>
              <a:latin typeface="Segoe UI" panose="020B0502040204020203" pitchFamily="34" charset="0"/>
              <a:cs typeface="Segoe UI" panose="020B0502040204020203" pitchFamily="34" charset="0"/>
            </a:endParaRPr>
          </a:p>
        </p:txBody>
      </p:sp>
      <p:sp>
        <p:nvSpPr>
          <p:cNvPr id="113" name="Rectangle 112"/>
          <p:cNvSpPr/>
          <p:nvPr/>
        </p:nvSpPr>
        <p:spPr>
          <a:xfrm>
            <a:off x="5737860" y="5383530"/>
            <a:ext cx="36576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3920490" y="5302582"/>
            <a:ext cx="1817370" cy="801975"/>
            <a:chOff x="1954530" y="5896942"/>
            <a:chExt cx="1817370" cy="801975"/>
          </a:xfrm>
        </p:grpSpPr>
        <p:sp>
          <p:nvSpPr>
            <p:cNvPr id="115" name="Rectangle 114"/>
            <p:cNvSpPr/>
            <p:nvPr/>
          </p:nvSpPr>
          <p:spPr>
            <a:xfrm>
              <a:off x="1954530" y="5977890"/>
              <a:ext cx="1817370" cy="6400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panose="020B0502040204020203" pitchFamily="34" charset="0"/>
                <a:cs typeface="Segoe UI" panose="020B0502040204020203" pitchFamily="34" charset="0"/>
              </a:endParaRPr>
            </a:p>
          </p:txBody>
        </p:sp>
        <p:grpSp>
          <p:nvGrpSpPr>
            <p:cNvPr id="116" name="Group 115"/>
            <p:cNvGrpSpPr/>
            <p:nvPr/>
          </p:nvGrpSpPr>
          <p:grpSpPr>
            <a:xfrm>
              <a:off x="2091690" y="5896942"/>
              <a:ext cx="1497330" cy="801975"/>
              <a:chOff x="3592830" y="2678430"/>
              <a:chExt cx="1497330" cy="801975"/>
            </a:xfrm>
          </p:grpSpPr>
          <p:sp>
            <p:nvSpPr>
              <p:cNvPr id="117" name="TextBox 116"/>
              <p:cNvSpPr txBox="1"/>
              <p:nvPr/>
            </p:nvSpPr>
            <p:spPr>
              <a:xfrm>
                <a:off x="3627120" y="2678430"/>
                <a:ext cx="146304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Waiting</a:t>
                </a:r>
              </a:p>
            </p:txBody>
          </p:sp>
          <p:sp>
            <p:nvSpPr>
              <p:cNvPr id="118" name="TextBox 117"/>
              <p:cNvSpPr txBox="1"/>
              <p:nvPr/>
            </p:nvSpPr>
            <p:spPr>
              <a:xfrm>
                <a:off x="3592830" y="2957185"/>
                <a:ext cx="146304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on IO</a:t>
                </a:r>
              </a:p>
            </p:txBody>
          </p:sp>
        </p:grpSp>
      </p:grpSp>
      <p:sp>
        <p:nvSpPr>
          <p:cNvPr id="119" name="Rectangle 118"/>
          <p:cNvSpPr/>
          <p:nvPr/>
        </p:nvSpPr>
        <p:spPr>
          <a:xfrm>
            <a:off x="5737860" y="4457700"/>
            <a:ext cx="365760" cy="6400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panose="020B0502040204020203" pitchFamily="34" charset="0"/>
              <a:cs typeface="Segoe UI" panose="020B0502040204020203" pitchFamily="34" charset="0"/>
            </a:endParaRPr>
          </a:p>
        </p:txBody>
      </p:sp>
      <p:grpSp>
        <p:nvGrpSpPr>
          <p:cNvPr id="120" name="Group 119"/>
          <p:cNvGrpSpPr/>
          <p:nvPr/>
        </p:nvGrpSpPr>
        <p:grpSpPr>
          <a:xfrm>
            <a:off x="6103620" y="5302582"/>
            <a:ext cx="1817370" cy="801975"/>
            <a:chOff x="1954530" y="5896942"/>
            <a:chExt cx="1817370" cy="801975"/>
          </a:xfrm>
        </p:grpSpPr>
        <p:sp>
          <p:nvSpPr>
            <p:cNvPr id="121" name="Rectangle 120"/>
            <p:cNvSpPr/>
            <p:nvPr/>
          </p:nvSpPr>
          <p:spPr>
            <a:xfrm>
              <a:off x="1954530" y="5977890"/>
              <a:ext cx="1817370" cy="6400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panose="020B0502040204020203" pitchFamily="34" charset="0"/>
                <a:cs typeface="Segoe UI" panose="020B0502040204020203" pitchFamily="34" charset="0"/>
              </a:endParaRPr>
            </a:p>
          </p:txBody>
        </p:sp>
        <p:grpSp>
          <p:nvGrpSpPr>
            <p:cNvPr id="122" name="Group 121"/>
            <p:cNvGrpSpPr/>
            <p:nvPr/>
          </p:nvGrpSpPr>
          <p:grpSpPr>
            <a:xfrm>
              <a:off x="2091690" y="5896942"/>
              <a:ext cx="1497330" cy="801975"/>
              <a:chOff x="3592830" y="2678430"/>
              <a:chExt cx="1497330" cy="801975"/>
            </a:xfrm>
          </p:grpSpPr>
          <p:sp>
            <p:nvSpPr>
              <p:cNvPr id="123" name="TextBox 122"/>
              <p:cNvSpPr txBox="1"/>
              <p:nvPr/>
            </p:nvSpPr>
            <p:spPr>
              <a:xfrm>
                <a:off x="3627120" y="2678430"/>
                <a:ext cx="146304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Waiting</a:t>
                </a:r>
              </a:p>
            </p:txBody>
          </p:sp>
          <p:sp>
            <p:nvSpPr>
              <p:cNvPr id="124" name="TextBox 123"/>
              <p:cNvSpPr txBox="1"/>
              <p:nvPr/>
            </p:nvSpPr>
            <p:spPr>
              <a:xfrm>
                <a:off x="3592830" y="2957185"/>
                <a:ext cx="146304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on IO</a:t>
                </a:r>
              </a:p>
            </p:txBody>
          </p:sp>
        </p:grpSp>
      </p:grpSp>
      <p:sp>
        <p:nvSpPr>
          <p:cNvPr id="125" name="Rectangle 124"/>
          <p:cNvSpPr/>
          <p:nvPr/>
        </p:nvSpPr>
        <p:spPr>
          <a:xfrm>
            <a:off x="3569970" y="5383530"/>
            <a:ext cx="36576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569970" y="4457700"/>
            <a:ext cx="365760" cy="6400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panose="020B0502040204020203" pitchFamily="34" charset="0"/>
              <a:cs typeface="Segoe UI" panose="020B0502040204020203" pitchFamily="34" charset="0"/>
            </a:endParaRPr>
          </a:p>
        </p:txBody>
      </p:sp>
      <p:pic>
        <p:nvPicPr>
          <p:cNvPr id="127" name="Picture 2" descr="http://www.iconsdb.com/icons/preview/green/check-mark-2-xx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5340" y="3722455"/>
            <a:ext cx="1851660" cy="1851660"/>
          </a:xfrm>
          <a:prstGeom prst="rect">
            <a:avLst/>
          </a:prstGeom>
          <a:noFill/>
          <a:extLst>
            <a:ext uri="{909E8E84-426E-40DD-AFC4-6F175D3DCCD1}">
              <a14:hiddenFill xmlns:a14="http://schemas.microsoft.com/office/drawing/2010/main">
                <a:solidFill>
                  <a:srgbClr val="FFFFFF"/>
                </a:solidFill>
              </a14:hiddenFill>
            </a:ext>
          </a:extLst>
        </p:spPr>
      </p:pic>
      <p:cxnSp>
        <p:nvCxnSpPr>
          <p:cNvPr id="128" name="Straight Arrow Connector 127"/>
          <p:cNvCxnSpPr>
            <a:cxnSpLocks/>
          </p:cNvCxnSpPr>
          <p:nvPr/>
        </p:nvCxnSpPr>
        <p:spPr>
          <a:xfrm>
            <a:off x="1386840" y="6366510"/>
            <a:ext cx="10283190" cy="3429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998720" y="6346596"/>
            <a:ext cx="114300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Time</a:t>
            </a:r>
          </a:p>
        </p:txBody>
      </p:sp>
      <p:sp>
        <p:nvSpPr>
          <p:cNvPr id="134" name="Rectangle 133"/>
          <p:cNvSpPr/>
          <p:nvPr/>
        </p:nvSpPr>
        <p:spPr>
          <a:xfrm>
            <a:off x="7932420" y="5383530"/>
            <a:ext cx="365760"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7D11632-85FD-4E12-A89A-1A93569DFF83}"/>
              </a:ext>
            </a:extLst>
          </p:cNvPr>
          <p:cNvGrpSpPr/>
          <p:nvPr/>
        </p:nvGrpSpPr>
        <p:grpSpPr>
          <a:xfrm>
            <a:off x="8661937" y="1091140"/>
            <a:ext cx="3592830" cy="1264031"/>
            <a:chOff x="8601777" y="1307711"/>
            <a:chExt cx="3592830" cy="1264031"/>
          </a:xfrm>
        </p:grpSpPr>
        <p:sp>
          <p:nvSpPr>
            <p:cNvPr id="85" name="TextBox 84"/>
            <p:cNvSpPr txBox="1"/>
            <p:nvPr/>
          </p:nvSpPr>
          <p:spPr>
            <a:xfrm>
              <a:off x="8625841" y="1659476"/>
              <a:ext cx="347853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first-come-first-serve</a:t>
              </a:r>
            </a:p>
          </p:txBody>
        </p:sp>
        <p:sp>
          <p:nvSpPr>
            <p:cNvPr id="86" name="TextBox 85"/>
            <p:cNvSpPr txBox="1"/>
            <p:nvPr/>
          </p:nvSpPr>
          <p:spPr>
            <a:xfrm>
              <a:off x="8601777" y="2048522"/>
              <a:ext cx="359283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screws IO-bound tasks</a:t>
              </a:r>
            </a:p>
          </p:txBody>
        </p:sp>
        <p:sp>
          <p:nvSpPr>
            <p:cNvPr id="65" name="TextBox 64">
              <a:extLst>
                <a:ext uri="{FF2B5EF4-FFF2-40B4-BE49-F238E27FC236}">
                  <a16:creationId xmlns:a16="http://schemas.microsoft.com/office/drawing/2014/main" id="{06A32B56-3C9B-4A46-81C4-3A3FA6F98356}"/>
                </a:ext>
              </a:extLst>
            </p:cNvPr>
            <p:cNvSpPr txBox="1"/>
            <p:nvPr/>
          </p:nvSpPr>
          <p:spPr>
            <a:xfrm>
              <a:off x="8649502" y="1307711"/>
              <a:ext cx="347853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Non-preemptive</a:t>
              </a:r>
            </a:p>
          </p:txBody>
        </p:sp>
      </p:grpSp>
      <p:grpSp>
        <p:nvGrpSpPr>
          <p:cNvPr id="3" name="Group 2">
            <a:extLst>
              <a:ext uri="{FF2B5EF4-FFF2-40B4-BE49-F238E27FC236}">
                <a16:creationId xmlns:a16="http://schemas.microsoft.com/office/drawing/2014/main" id="{5D5C4909-1A2B-44CE-8E11-FF0581410631}"/>
              </a:ext>
            </a:extLst>
          </p:cNvPr>
          <p:cNvGrpSpPr/>
          <p:nvPr/>
        </p:nvGrpSpPr>
        <p:grpSpPr>
          <a:xfrm>
            <a:off x="8843012" y="4391573"/>
            <a:ext cx="3422013" cy="1933805"/>
            <a:chOff x="8843012" y="4391573"/>
            <a:chExt cx="3422013" cy="1933805"/>
          </a:xfrm>
        </p:grpSpPr>
        <p:grpSp>
          <p:nvGrpSpPr>
            <p:cNvPr id="130" name="Group 129"/>
            <p:cNvGrpSpPr/>
            <p:nvPr/>
          </p:nvGrpSpPr>
          <p:grpSpPr>
            <a:xfrm>
              <a:off x="9258935" y="4391573"/>
              <a:ext cx="3006090" cy="1246487"/>
              <a:chOff x="4155440" y="5055567"/>
              <a:chExt cx="3006090" cy="1246487"/>
            </a:xfrm>
          </p:grpSpPr>
          <p:sp>
            <p:nvSpPr>
              <p:cNvPr id="131" name="TextBox 130"/>
              <p:cNvSpPr txBox="1"/>
              <p:nvPr/>
            </p:nvSpPr>
            <p:spPr>
              <a:xfrm>
                <a:off x="4312920" y="5055567"/>
                <a:ext cx="267081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Preempting</a:t>
                </a:r>
              </a:p>
            </p:txBody>
          </p:sp>
          <p:sp>
            <p:nvSpPr>
              <p:cNvPr id="132" name="TextBox 131"/>
              <p:cNvSpPr txBox="1"/>
              <p:nvPr/>
            </p:nvSpPr>
            <p:spPr>
              <a:xfrm>
                <a:off x="4312920" y="5432581"/>
                <a:ext cx="2670810" cy="507831"/>
              </a:xfrm>
              <a:prstGeom prst="rect">
                <a:avLst/>
              </a:prstGeom>
              <a:noFill/>
            </p:spPr>
            <p:txBody>
              <a:bodyPr wrap="square" rtlCol="0">
                <a:spAutoFit/>
              </a:bodyPr>
              <a:lstStyle/>
              <a:p>
                <a:pPr algn="ctr"/>
                <a:r>
                  <a:rPr lang="en-US" sz="2700" dirty="0">
                    <a:latin typeface="Segoe UI Light" panose="020B0502040204020203" pitchFamily="34" charset="0"/>
                    <a:cs typeface="Segoe UI Light" panose="020B0502040204020203" pitchFamily="34" charset="0"/>
                  </a:rPr>
                  <a:t>CPU-bound tasks</a:t>
                </a:r>
              </a:p>
            </p:txBody>
          </p:sp>
          <p:sp>
            <p:nvSpPr>
              <p:cNvPr id="133" name="TextBox 132"/>
              <p:cNvSpPr txBox="1"/>
              <p:nvPr/>
            </p:nvSpPr>
            <p:spPr>
              <a:xfrm>
                <a:off x="4155440" y="5794223"/>
                <a:ext cx="3006090" cy="507831"/>
              </a:xfrm>
              <a:prstGeom prst="rect">
                <a:avLst/>
              </a:prstGeom>
              <a:noFill/>
            </p:spPr>
            <p:txBody>
              <a:bodyPr wrap="square" rtlCol="0">
                <a:spAutoFit/>
              </a:bodyPr>
              <a:lstStyle/>
              <a:p>
                <a:pPr algn="ctr"/>
                <a:r>
                  <a:rPr lang="en-US" sz="2700" dirty="0">
                    <a:latin typeface="Segoe UI Light" panose="020B0502040204020203" pitchFamily="34" charset="0"/>
                    <a:cs typeface="Segoe UI Light" panose="020B0502040204020203" pitchFamily="34" charset="0"/>
                  </a:rPr>
                  <a:t>for IO-bound ones</a:t>
                </a:r>
              </a:p>
            </p:txBody>
          </p:sp>
        </p:grpSp>
        <p:sp>
          <p:nvSpPr>
            <p:cNvPr id="67" name="TextBox 66">
              <a:extLst>
                <a:ext uri="{FF2B5EF4-FFF2-40B4-BE49-F238E27FC236}">
                  <a16:creationId xmlns:a16="http://schemas.microsoft.com/office/drawing/2014/main" id="{036BCCBE-4C98-44AB-89D3-B709247ED7B2}"/>
                </a:ext>
              </a:extLst>
            </p:cNvPr>
            <p:cNvSpPr txBox="1"/>
            <p:nvPr/>
          </p:nvSpPr>
          <p:spPr>
            <a:xfrm>
              <a:off x="9248677" y="5462481"/>
              <a:ext cx="3006090" cy="507831"/>
            </a:xfrm>
            <a:prstGeom prst="rect">
              <a:avLst/>
            </a:prstGeom>
            <a:noFill/>
          </p:spPr>
          <p:txBody>
            <a:bodyPr wrap="square" rtlCol="0">
              <a:spAutoFit/>
            </a:bodyPr>
            <a:lstStyle/>
            <a:p>
              <a:pPr algn="ctr"/>
              <a:r>
                <a:rPr lang="en-US" sz="2700" dirty="0">
                  <a:latin typeface="Segoe UI Light" panose="020B0502040204020203" pitchFamily="34" charset="0"/>
                  <a:cs typeface="Segoe UI Light" panose="020B0502040204020203" pitchFamily="34" charset="0"/>
                </a:rPr>
                <a:t>improves utilization</a:t>
              </a:r>
            </a:p>
          </p:txBody>
        </p:sp>
        <p:sp>
          <p:nvSpPr>
            <p:cNvPr id="69" name="TextBox 68">
              <a:extLst>
                <a:ext uri="{FF2B5EF4-FFF2-40B4-BE49-F238E27FC236}">
                  <a16:creationId xmlns:a16="http://schemas.microsoft.com/office/drawing/2014/main" id="{383346AC-F38A-43E9-B92B-77E05EB38D39}"/>
                </a:ext>
              </a:extLst>
            </p:cNvPr>
            <p:cNvSpPr txBox="1"/>
            <p:nvPr/>
          </p:nvSpPr>
          <p:spPr>
            <a:xfrm>
              <a:off x="8843012" y="5817547"/>
              <a:ext cx="3401497" cy="507831"/>
            </a:xfrm>
            <a:prstGeom prst="rect">
              <a:avLst/>
            </a:prstGeom>
            <a:noFill/>
          </p:spPr>
          <p:txBody>
            <a:bodyPr wrap="square" rtlCol="0">
              <a:spAutoFit/>
            </a:bodyPr>
            <a:lstStyle/>
            <a:p>
              <a:pPr algn="ctr"/>
              <a:r>
                <a:rPr lang="en-US" sz="2700" dirty="0">
                  <a:latin typeface="Segoe UI Light" panose="020B0502040204020203" pitchFamily="34" charset="0"/>
                  <a:cs typeface="Segoe UI Light" panose="020B0502040204020203" pitchFamily="34" charset="0"/>
                </a:rPr>
                <a:t>of CPU and IO devices</a:t>
              </a:r>
            </a:p>
          </p:txBody>
        </p:sp>
      </p:grpSp>
      <p:grpSp>
        <p:nvGrpSpPr>
          <p:cNvPr id="6" name="Group 5">
            <a:extLst>
              <a:ext uri="{FF2B5EF4-FFF2-40B4-BE49-F238E27FC236}">
                <a16:creationId xmlns:a16="http://schemas.microsoft.com/office/drawing/2014/main" id="{523C75C2-5599-4041-9299-AA506AE3CEB9}"/>
              </a:ext>
            </a:extLst>
          </p:cNvPr>
          <p:cNvGrpSpPr/>
          <p:nvPr/>
        </p:nvGrpSpPr>
        <p:grpSpPr>
          <a:xfrm>
            <a:off x="3581400" y="1091193"/>
            <a:ext cx="3808095" cy="2573207"/>
            <a:chOff x="3581400" y="1091193"/>
            <a:chExt cx="3808095" cy="2573207"/>
          </a:xfrm>
        </p:grpSpPr>
        <p:sp>
          <p:nvSpPr>
            <p:cNvPr id="70" name="TextBox 69">
              <a:extLst>
                <a:ext uri="{FF2B5EF4-FFF2-40B4-BE49-F238E27FC236}">
                  <a16:creationId xmlns:a16="http://schemas.microsoft.com/office/drawing/2014/main" id="{02EF7D9C-4CD9-4947-9722-408ACBDC9CBC}"/>
                </a:ext>
              </a:extLst>
            </p:cNvPr>
            <p:cNvSpPr txBox="1"/>
            <p:nvPr/>
          </p:nvSpPr>
          <p:spPr>
            <a:xfrm>
              <a:off x="3581400" y="1091193"/>
              <a:ext cx="3808095"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Crypto task finishes</a:t>
              </a:r>
            </a:p>
          </p:txBody>
        </p:sp>
        <p:cxnSp>
          <p:nvCxnSpPr>
            <p:cNvPr id="5" name="Straight Connector 4">
              <a:extLst>
                <a:ext uri="{FF2B5EF4-FFF2-40B4-BE49-F238E27FC236}">
                  <a16:creationId xmlns:a16="http://schemas.microsoft.com/office/drawing/2014/main" id="{E8B60C43-3118-4ACE-AF3C-A9EBD920B753}"/>
                </a:ext>
              </a:extLst>
            </p:cNvPr>
            <p:cNvCxnSpPr>
              <a:cxnSpLocks/>
            </p:cNvCxnSpPr>
            <p:nvPr/>
          </p:nvCxnSpPr>
          <p:spPr>
            <a:xfrm>
              <a:off x="7166610" y="1199533"/>
              <a:ext cx="0" cy="24648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61044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fade">
                                      <p:cBhvr>
                                        <p:cTn id="21" dur="500"/>
                                        <p:tgtEl>
                                          <p:spTgt spid="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500"/>
                                        <p:tgtEl>
                                          <p:spTgt spid="9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fade">
                                      <p:cBhvr>
                                        <p:cTn id="44" dur="500"/>
                                        <p:tgtEl>
                                          <p:spTgt spid="68"/>
                                        </p:tgtEl>
                                      </p:cBhvr>
                                    </p:animEffect>
                                  </p:childTnLst>
                                </p:cTn>
                              </p:par>
                              <p:par>
                                <p:cTn id="45" presetID="10"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3"/>
                                        </p:tgtEl>
                                        <p:attrNameLst>
                                          <p:attrName>style.visibility</p:attrName>
                                        </p:attrNameLst>
                                      </p:cBhvr>
                                      <p:to>
                                        <p:strVal val="visible"/>
                                      </p:to>
                                    </p:set>
                                    <p:animEffect transition="in" filter="fade">
                                      <p:cBhvr>
                                        <p:cTn id="50" dur="500"/>
                                        <p:tgtEl>
                                          <p:spTgt spid="93"/>
                                        </p:tgtEl>
                                      </p:cBhvr>
                                    </p:animEffect>
                                  </p:childTnLst>
                                </p:cTn>
                              </p:par>
                              <p:par>
                                <p:cTn id="51" presetID="10" presetClass="entr" presetSubtype="0"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500"/>
                                        <p:tgtEl>
                                          <p:spTgt spid="8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fade">
                                      <p:cBhvr>
                                        <p:cTn id="56" dur="500"/>
                                        <p:tgtEl>
                                          <p:spTgt spid="8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28"/>
                                        </p:tgtEl>
                                        <p:attrNameLst>
                                          <p:attrName>style.visibility</p:attrName>
                                        </p:attrNameLst>
                                      </p:cBhvr>
                                      <p:to>
                                        <p:strVal val="visible"/>
                                      </p:to>
                                    </p:set>
                                    <p:animEffect transition="in" filter="fade">
                                      <p:cBhvr>
                                        <p:cTn id="61" dur="500"/>
                                        <p:tgtEl>
                                          <p:spTgt spid="1028"/>
                                        </p:tgtEl>
                                      </p:cBhvr>
                                    </p:animEffect>
                                  </p:childTnLst>
                                </p:cTn>
                              </p:par>
                              <p:par>
                                <p:cTn id="62" presetID="10" presetClass="entr" presetSubtype="0"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29"/>
                                        </p:tgtEl>
                                        <p:attrNameLst>
                                          <p:attrName>style.visibility</p:attrName>
                                        </p:attrNameLst>
                                      </p:cBhvr>
                                      <p:to>
                                        <p:strVal val="visible"/>
                                      </p:to>
                                    </p:set>
                                    <p:animEffect transition="in" filter="fade">
                                      <p:cBhvr>
                                        <p:cTn id="69" dur="500"/>
                                        <p:tgtEl>
                                          <p:spTgt spid="129"/>
                                        </p:tgtEl>
                                      </p:cBhvr>
                                    </p:animEffect>
                                  </p:childTnLst>
                                </p:cTn>
                              </p:par>
                              <p:par>
                                <p:cTn id="70" presetID="10" presetClass="entr" presetSubtype="0" fill="hold" nodeType="with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fade">
                                      <p:cBhvr>
                                        <p:cTn id="72" dur="500"/>
                                        <p:tgtEl>
                                          <p:spTgt spid="1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fade">
                                      <p:cBhvr>
                                        <p:cTn id="75" dur="500"/>
                                        <p:tgtEl>
                                          <p:spTgt spid="10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2"/>
                                        </p:tgtEl>
                                        <p:attrNameLst>
                                          <p:attrName>style.visibility</p:attrName>
                                        </p:attrNameLst>
                                      </p:cBhvr>
                                      <p:to>
                                        <p:strVal val="visible"/>
                                      </p:to>
                                    </p:set>
                                    <p:animEffect transition="in" filter="fade">
                                      <p:cBhvr>
                                        <p:cTn id="78" dur="500"/>
                                        <p:tgtEl>
                                          <p:spTgt spid="10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fade">
                                      <p:cBhvr>
                                        <p:cTn id="83" dur="500"/>
                                        <p:tgtEl>
                                          <p:spTgt spid="10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06"/>
                                        </p:tgtEl>
                                        <p:attrNameLst>
                                          <p:attrName>style.visibility</p:attrName>
                                        </p:attrNameLst>
                                      </p:cBhvr>
                                      <p:to>
                                        <p:strVal val="visible"/>
                                      </p:to>
                                    </p:set>
                                    <p:animEffect transition="in" filter="fade">
                                      <p:cBhvr>
                                        <p:cTn id="88" dur="500"/>
                                        <p:tgtEl>
                                          <p:spTgt spid="10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500"/>
                                        <p:tgtEl>
                                          <p:spTgt spid="10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25"/>
                                        </p:tgtEl>
                                        <p:attrNameLst>
                                          <p:attrName>style.visibility</p:attrName>
                                        </p:attrNameLst>
                                      </p:cBhvr>
                                      <p:to>
                                        <p:strVal val="visible"/>
                                      </p:to>
                                    </p:set>
                                    <p:animEffect transition="in" filter="fade">
                                      <p:cBhvr>
                                        <p:cTn id="96" dur="500"/>
                                        <p:tgtEl>
                                          <p:spTgt spid="1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6"/>
                                        </p:tgtEl>
                                        <p:attrNameLst>
                                          <p:attrName>style.visibility</p:attrName>
                                        </p:attrNameLst>
                                      </p:cBhvr>
                                      <p:to>
                                        <p:strVal val="visible"/>
                                      </p:to>
                                    </p:set>
                                    <p:animEffect transition="in" filter="fade">
                                      <p:cBhvr>
                                        <p:cTn id="99" dur="500"/>
                                        <p:tgtEl>
                                          <p:spTgt spid="12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14"/>
                                        </p:tgtEl>
                                        <p:attrNameLst>
                                          <p:attrName>style.visibility</p:attrName>
                                        </p:attrNameLst>
                                      </p:cBhvr>
                                      <p:to>
                                        <p:strVal val="visible"/>
                                      </p:to>
                                    </p:set>
                                    <p:animEffect transition="in" filter="fade">
                                      <p:cBhvr>
                                        <p:cTn id="104" dur="500"/>
                                        <p:tgtEl>
                                          <p:spTgt spid="11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fade">
                                      <p:cBhvr>
                                        <p:cTn id="107" dur="500"/>
                                        <p:tgtEl>
                                          <p:spTgt spid="11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13"/>
                                        </p:tgtEl>
                                        <p:attrNameLst>
                                          <p:attrName>style.visibility</p:attrName>
                                        </p:attrNameLst>
                                      </p:cBhvr>
                                      <p:to>
                                        <p:strVal val="visible"/>
                                      </p:to>
                                    </p:set>
                                    <p:animEffect transition="in" filter="fade">
                                      <p:cBhvr>
                                        <p:cTn id="112" dur="500"/>
                                        <p:tgtEl>
                                          <p:spTgt spid="11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fade">
                                      <p:cBhvr>
                                        <p:cTn id="118" dur="500"/>
                                        <p:tgtEl>
                                          <p:spTgt spid="112"/>
                                        </p:tgtEl>
                                      </p:cBhvr>
                                    </p:animEffect>
                                  </p:childTnLst>
                                </p:cTn>
                              </p:par>
                              <p:par>
                                <p:cTn id="119" presetID="10" presetClass="entr" presetSubtype="0" fill="hold" nodeType="withEffect">
                                  <p:stCondLst>
                                    <p:cond delay="0"/>
                                  </p:stCondLst>
                                  <p:childTnLst>
                                    <p:set>
                                      <p:cBhvr>
                                        <p:cTn id="120" dur="1" fill="hold">
                                          <p:stCondLst>
                                            <p:cond delay="0"/>
                                          </p:stCondLst>
                                        </p:cTn>
                                        <p:tgtEl>
                                          <p:spTgt spid="120"/>
                                        </p:tgtEl>
                                        <p:attrNameLst>
                                          <p:attrName>style.visibility</p:attrName>
                                        </p:attrNameLst>
                                      </p:cBhvr>
                                      <p:to>
                                        <p:strVal val="visible"/>
                                      </p:to>
                                    </p:set>
                                    <p:animEffect transition="in" filter="fade">
                                      <p:cBhvr>
                                        <p:cTn id="121" dur="500"/>
                                        <p:tgtEl>
                                          <p:spTgt spid="12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34"/>
                                        </p:tgtEl>
                                        <p:attrNameLst>
                                          <p:attrName>style.visibility</p:attrName>
                                        </p:attrNameLst>
                                      </p:cBhvr>
                                      <p:to>
                                        <p:strVal val="visible"/>
                                      </p:to>
                                    </p:set>
                                    <p:animEffect transition="in" filter="fade">
                                      <p:cBhvr>
                                        <p:cTn id="124" dur="500"/>
                                        <p:tgtEl>
                                          <p:spTgt spid="134"/>
                                        </p:tgtEl>
                                      </p:cBhvr>
                                    </p:animEffect>
                                  </p:childTnLst>
                                </p:cTn>
                              </p:par>
                              <p:par>
                                <p:cTn id="125" presetID="10" presetClass="entr" presetSubtype="0" fill="hold" nodeType="with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fade">
                                      <p:cBhvr>
                                        <p:cTn id="127" dur="500"/>
                                        <p:tgtEl>
                                          <p:spTgt spid="127"/>
                                        </p:tgtEl>
                                      </p:cBhvr>
                                    </p:animEffect>
                                  </p:childTnLst>
                                </p:cTn>
                              </p:par>
                              <p:par>
                                <p:cTn id="128" presetID="10" presetClass="entr" presetSubtype="0" fill="hold" nodeType="with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fade">
                                      <p:cBhvr>
                                        <p:cTn id="1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animBg="1"/>
      <p:bldP spid="56" grpId="0" animBg="1"/>
      <p:bldP spid="68" grpId="0" animBg="1"/>
      <p:bldP spid="80" grpId="0" animBg="1"/>
      <p:bldP spid="83" grpId="0"/>
      <p:bldP spid="93" grpId="0" animBg="1"/>
      <p:bldP spid="95" grpId="0" animBg="1"/>
      <p:bldP spid="102" grpId="0"/>
      <p:bldP spid="103" grpId="0"/>
      <p:bldP spid="104" grpId="0" animBg="1"/>
      <p:bldP spid="105" grpId="0" animBg="1"/>
      <p:bldP spid="111" grpId="0" animBg="1"/>
      <p:bldP spid="112" grpId="0" animBg="1"/>
      <p:bldP spid="113" grpId="0" animBg="1"/>
      <p:bldP spid="119" grpId="0" animBg="1"/>
      <p:bldP spid="125" grpId="0" animBg="1"/>
      <p:bldP spid="126" grpId="0" animBg="1"/>
      <p:bldP spid="129" grpId="0"/>
      <p:bldP spid="1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685800"/>
          </a:xfrm>
        </p:spPr>
        <p:txBody>
          <a:bodyPr>
            <a:normAutofit fontScale="90000"/>
          </a:bodyPr>
          <a:lstStyle/>
          <a:p>
            <a:r>
              <a:rPr lang="en-US" b="1" dirty="0"/>
              <a:t>CPU Affinity</a:t>
            </a:r>
          </a:p>
        </p:txBody>
      </p:sp>
      <p:grpSp>
        <p:nvGrpSpPr>
          <p:cNvPr id="42" name="Group 41"/>
          <p:cNvGrpSpPr/>
          <p:nvPr/>
        </p:nvGrpSpPr>
        <p:grpSpPr>
          <a:xfrm>
            <a:off x="1437754" y="896815"/>
            <a:ext cx="7447503" cy="2247898"/>
            <a:chOff x="-56103" y="896815"/>
            <a:chExt cx="7447503" cy="2247898"/>
          </a:xfrm>
        </p:grpSpPr>
        <p:grpSp>
          <p:nvGrpSpPr>
            <p:cNvPr id="26" name="Group 25"/>
            <p:cNvGrpSpPr/>
            <p:nvPr/>
          </p:nvGrpSpPr>
          <p:grpSpPr>
            <a:xfrm>
              <a:off x="1547448" y="896815"/>
              <a:ext cx="5843952" cy="2190121"/>
              <a:chOff x="136907" y="896815"/>
              <a:chExt cx="5843952" cy="2190121"/>
            </a:xfrm>
          </p:grpSpPr>
          <p:grpSp>
            <p:nvGrpSpPr>
              <p:cNvPr id="19" name="Group 18"/>
              <p:cNvGrpSpPr/>
              <p:nvPr/>
            </p:nvGrpSpPr>
            <p:grpSpPr>
              <a:xfrm>
                <a:off x="136908" y="896815"/>
                <a:ext cx="2872572" cy="1702777"/>
                <a:chOff x="136908" y="896815"/>
                <a:chExt cx="2872572" cy="1702777"/>
              </a:xfrm>
            </p:grpSpPr>
            <p:pic>
              <p:nvPicPr>
                <p:cNvPr id="8" name="Picture 7"/>
                <p:cNvPicPr>
                  <a:picLocks noChangeAspect="1"/>
                </p:cNvPicPr>
                <p:nvPr/>
              </p:nvPicPr>
              <p:blipFill>
                <a:blip r:embed="rId3"/>
                <a:stretch>
                  <a:fillRect/>
                </a:stretch>
              </p:blipFill>
              <p:spPr>
                <a:xfrm>
                  <a:off x="1183401" y="896815"/>
                  <a:ext cx="779585" cy="779585"/>
                </a:xfrm>
                <a:prstGeom prst="rect">
                  <a:avLst/>
                </a:prstGeom>
              </p:spPr>
            </p:pic>
            <p:sp>
              <p:nvSpPr>
                <p:cNvPr id="15" name="Rectangle 14"/>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16" name="Rectangle 15"/>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17" name="Rectangle 16"/>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sp>
            <p:nvSpPr>
              <p:cNvPr id="18" name="Rectangle 17"/>
              <p:cNvSpPr/>
              <p:nvPr/>
            </p:nvSpPr>
            <p:spPr bwMode="auto">
              <a:xfrm>
                <a:off x="136907" y="269714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L3 cache</a:t>
                </a:r>
              </a:p>
            </p:txBody>
          </p:sp>
          <p:grpSp>
            <p:nvGrpSpPr>
              <p:cNvPr id="20" name="Group 19"/>
              <p:cNvGrpSpPr/>
              <p:nvPr/>
            </p:nvGrpSpPr>
            <p:grpSpPr>
              <a:xfrm>
                <a:off x="3108287" y="896815"/>
                <a:ext cx="2872572" cy="1702777"/>
                <a:chOff x="136908" y="896815"/>
                <a:chExt cx="2872572" cy="1702777"/>
              </a:xfrm>
            </p:grpSpPr>
            <p:pic>
              <p:nvPicPr>
                <p:cNvPr id="21" name="Picture 20"/>
                <p:cNvPicPr>
                  <a:picLocks noChangeAspect="1"/>
                </p:cNvPicPr>
                <p:nvPr/>
              </p:nvPicPr>
              <p:blipFill>
                <a:blip r:embed="rId3"/>
                <a:stretch>
                  <a:fillRect/>
                </a:stretch>
              </p:blipFill>
              <p:spPr>
                <a:xfrm>
                  <a:off x="1183401" y="896815"/>
                  <a:ext cx="779585" cy="779585"/>
                </a:xfrm>
                <a:prstGeom prst="rect">
                  <a:avLst/>
                </a:prstGeom>
              </p:spPr>
            </p:pic>
            <p:sp>
              <p:nvSpPr>
                <p:cNvPr id="22" name="Rectangle 21"/>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23" name="Rectangle 22"/>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24" name="Rectangle 23"/>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grpSp>
        <p:grpSp>
          <p:nvGrpSpPr>
            <p:cNvPr id="41" name="Group 40"/>
            <p:cNvGrpSpPr/>
            <p:nvPr/>
          </p:nvGrpSpPr>
          <p:grpSpPr>
            <a:xfrm>
              <a:off x="-56103" y="954592"/>
              <a:ext cx="1610248" cy="2190121"/>
              <a:chOff x="-513304" y="934079"/>
              <a:chExt cx="1610248" cy="2190121"/>
            </a:xfrm>
          </p:grpSpPr>
          <p:sp>
            <p:nvSpPr>
              <p:cNvPr id="39" name="Left Brace 38"/>
              <p:cNvSpPr/>
              <p:nvPr/>
            </p:nvSpPr>
            <p:spPr bwMode="auto">
              <a:xfrm>
                <a:off x="715944" y="934079"/>
                <a:ext cx="381000" cy="21901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0" name="TextBox 39"/>
              <p:cNvSpPr txBox="1"/>
              <p:nvPr/>
            </p:nvSpPr>
            <p:spPr>
              <a:xfrm>
                <a:off x="-513304" y="1792792"/>
                <a:ext cx="1295400" cy="369332"/>
              </a:xfrm>
              <a:prstGeom prst="rect">
                <a:avLst/>
              </a:prstGeom>
              <a:noFill/>
            </p:spPr>
            <p:txBody>
              <a:bodyPr wrap="square" rtlCol="0">
                <a:spAutoFit/>
              </a:bodyPr>
              <a:lstStyle/>
              <a:p>
                <a:pPr algn="ctr"/>
                <a:r>
                  <a:rPr lang="en-US" dirty="0"/>
                  <a:t>Socket 0 </a:t>
                </a:r>
              </a:p>
            </p:txBody>
          </p:sp>
        </p:grpSp>
      </p:grpSp>
      <p:grpSp>
        <p:nvGrpSpPr>
          <p:cNvPr id="43" name="Group 42"/>
          <p:cNvGrpSpPr/>
          <p:nvPr/>
        </p:nvGrpSpPr>
        <p:grpSpPr>
          <a:xfrm>
            <a:off x="1437754" y="3733800"/>
            <a:ext cx="7447503" cy="2247898"/>
            <a:chOff x="-56103" y="896815"/>
            <a:chExt cx="7447503" cy="2247898"/>
          </a:xfrm>
        </p:grpSpPr>
        <p:grpSp>
          <p:nvGrpSpPr>
            <p:cNvPr id="44" name="Group 43"/>
            <p:cNvGrpSpPr/>
            <p:nvPr/>
          </p:nvGrpSpPr>
          <p:grpSpPr>
            <a:xfrm>
              <a:off x="1547448" y="896815"/>
              <a:ext cx="5843952" cy="2190121"/>
              <a:chOff x="136907" y="896815"/>
              <a:chExt cx="5843952" cy="2190121"/>
            </a:xfrm>
          </p:grpSpPr>
          <p:grpSp>
            <p:nvGrpSpPr>
              <p:cNvPr id="48" name="Group 47"/>
              <p:cNvGrpSpPr/>
              <p:nvPr/>
            </p:nvGrpSpPr>
            <p:grpSpPr>
              <a:xfrm>
                <a:off x="136908" y="896815"/>
                <a:ext cx="2872572" cy="1702777"/>
                <a:chOff x="136908" y="896815"/>
                <a:chExt cx="2872572" cy="1702777"/>
              </a:xfrm>
            </p:grpSpPr>
            <p:pic>
              <p:nvPicPr>
                <p:cNvPr id="55" name="Picture 54"/>
                <p:cNvPicPr>
                  <a:picLocks noChangeAspect="1"/>
                </p:cNvPicPr>
                <p:nvPr/>
              </p:nvPicPr>
              <p:blipFill>
                <a:blip r:embed="rId3"/>
                <a:stretch>
                  <a:fillRect/>
                </a:stretch>
              </p:blipFill>
              <p:spPr>
                <a:xfrm>
                  <a:off x="1183401" y="896815"/>
                  <a:ext cx="779585" cy="779585"/>
                </a:xfrm>
                <a:prstGeom prst="rect">
                  <a:avLst/>
                </a:prstGeom>
              </p:spPr>
            </p:pic>
            <p:sp>
              <p:nvSpPr>
                <p:cNvPr id="56" name="Rectangle 55"/>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57" name="Rectangle 56"/>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58" name="Rectangle 57"/>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sp>
            <p:nvSpPr>
              <p:cNvPr id="49" name="Rectangle 48"/>
              <p:cNvSpPr/>
              <p:nvPr/>
            </p:nvSpPr>
            <p:spPr bwMode="auto">
              <a:xfrm>
                <a:off x="136907" y="269714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L3 cache</a:t>
                </a:r>
              </a:p>
            </p:txBody>
          </p:sp>
          <p:grpSp>
            <p:nvGrpSpPr>
              <p:cNvPr id="50" name="Group 49"/>
              <p:cNvGrpSpPr/>
              <p:nvPr/>
            </p:nvGrpSpPr>
            <p:grpSpPr>
              <a:xfrm>
                <a:off x="3108287" y="896815"/>
                <a:ext cx="2872572" cy="1702777"/>
                <a:chOff x="136908" y="896815"/>
                <a:chExt cx="2872572" cy="1702777"/>
              </a:xfrm>
            </p:grpSpPr>
            <p:pic>
              <p:nvPicPr>
                <p:cNvPr id="51" name="Picture 50"/>
                <p:cNvPicPr>
                  <a:picLocks noChangeAspect="1"/>
                </p:cNvPicPr>
                <p:nvPr/>
              </p:nvPicPr>
              <p:blipFill>
                <a:blip r:embed="rId3"/>
                <a:stretch>
                  <a:fillRect/>
                </a:stretch>
              </p:blipFill>
              <p:spPr>
                <a:xfrm>
                  <a:off x="1183401" y="896815"/>
                  <a:ext cx="779585" cy="779585"/>
                </a:xfrm>
                <a:prstGeom prst="rect">
                  <a:avLst/>
                </a:prstGeom>
              </p:spPr>
            </p:pic>
            <p:sp>
              <p:nvSpPr>
                <p:cNvPr id="52" name="Rectangle 51"/>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53" name="Rectangle 52"/>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54" name="Rectangle 53"/>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grpSp>
        <p:grpSp>
          <p:nvGrpSpPr>
            <p:cNvPr id="45" name="Group 44"/>
            <p:cNvGrpSpPr/>
            <p:nvPr/>
          </p:nvGrpSpPr>
          <p:grpSpPr>
            <a:xfrm>
              <a:off x="-56103" y="954592"/>
              <a:ext cx="1610248" cy="2190121"/>
              <a:chOff x="-513304" y="934079"/>
              <a:chExt cx="1610248" cy="2190121"/>
            </a:xfrm>
          </p:grpSpPr>
          <p:sp>
            <p:nvSpPr>
              <p:cNvPr id="46" name="Left Brace 45"/>
              <p:cNvSpPr/>
              <p:nvPr/>
            </p:nvSpPr>
            <p:spPr bwMode="auto">
              <a:xfrm>
                <a:off x="715944" y="934079"/>
                <a:ext cx="381000" cy="21901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7" name="TextBox 46"/>
              <p:cNvSpPr txBox="1"/>
              <p:nvPr/>
            </p:nvSpPr>
            <p:spPr>
              <a:xfrm>
                <a:off x="-513304" y="1792792"/>
                <a:ext cx="1295400" cy="369332"/>
              </a:xfrm>
              <a:prstGeom prst="rect">
                <a:avLst/>
              </a:prstGeom>
              <a:noFill/>
            </p:spPr>
            <p:txBody>
              <a:bodyPr wrap="square" rtlCol="0">
                <a:spAutoFit/>
              </a:bodyPr>
              <a:lstStyle/>
              <a:p>
                <a:pPr algn="ctr"/>
                <a:r>
                  <a:rPr lang="en-US" dirty="0"/>
                  <a:t>Socket 1 </a:t>
                </a:r>
              </a:p>
            </p:txBody>
          </p:sp>
        </p:grpSp>
      </p:grpSp>
      <p:grpSp>
        <p:nvGrpSpPr>
          <p:cNvPr id="60" name="Group 59"/>
          <p:cNvGrpSpPr/>
          <p:nvPr/>
        </p:nvGrpSpPr>
        <p:grpSpPr>
          <a:xfrm>
            <a:off x="9155724" y="1676400"/>
            <a:ext cx="826477" cy="4305298"/>
            <a:chOff x="7631723" y="1676400"/>
            <a:chExt cx="826477" cy="4305298"/>
          </a:xfrm>
        </p:grpSpPr>
        <p:sp>
          <p:nvSpPr>
            <p:cNvPr id="7" name="Rounded Rectangle 6"/>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9" name="TextBox 58"/>
            <p:cNvSpPr txBox="1"/>
            <p:nvPr/>
          </p:nvSpPr>
          <p:spPr>
            <a:xfrm>
              <a:off x="7631723" y="3682371"/>
              <a:ext cx="826477" cy="369332"/>
            </a:xfrm>
            <a:prstGeom prst="rect">
              <a:avLst/>
            </a:prstGeom>
            <a:noFill/>
          </p:spPr>
          <p:txBody>
            <a:bodyPr wrap="square" rtlCol="0">
              <a:spAutoFit/>
            </a:bodyPr>
            <a:lstStyle/>
            <a:p>
              <a:pPr algn="ctr"/>
              <a:r>
                <a:rPr lang="en-US" dirty="0"/>
                <a:t>RAM</a:t>
              </a:r>
            </a:p>
          </p:txBody>
        </p:sp>
      </p:grpSp>
      <p:sp>
        <p:nvSpPr>
          <p:cNvPr id="61" name="Left Brace 60"/>
          <p:cNvSpPr/>
          <p:nvPr/>
        </p:nvSpPr>
        <p:spPr bwMode="auto">
          <a:xfrm rot="10800000">
            <a:off x="8885256" y="2892039"/>
            <a:ext cx="334945" cy="2836985"/>
          </a:xfrm>
          <a:prstGeom prst="leftBrace">
            <a:avLst>
              <a:gd name="adj1" fmla="val 0"/>
              <a:gd name="adj2" fmla="val 6310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8" name="Rectangle 67"/>
          <p:cNvSpPr/>
          <p:nvPr/>
        </p:nvSpPr>
        <p:spPr bwMode="auto">
          <a:xfrm>
            <a:off x="8182329" y="2241399"/>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Rectangle 68"/>
          <p:cNvSpPr/>
          <p:nvPr/>
        </p:nvSpPr>
        <p:spPr bwMode="auto">
          <a:xfrm>
            <a:off x="8189928" y="2739358"/>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9257269" y="5243331"/>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Rectangle 70"/>
          <p:cNvSpPr/>
          <p:nvPr/>
        </p:nvSpPr>
        <p:spPr bwMode="auto">
          <a:xfrm>
            <a:off x="8188523" y="1771982"/>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6" name="Rectangle 65"/>
          <p:cNvSpPr/>
          <p:nvPr/>
        </p:nvSpPr>
        <p:spPr bwMode="auto">
          <a:xfrm>
            <a:off x="5206604" y="2241399"/>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7" name="Rectangle 66"/>
          <p:cNvSpPr/>
          <p:nvPr/>
        </p:nvSpPr>
        <p:spPr bwMode="auto">
          <a:xfrm>
            <a:off x="5213224" y="1771982"/>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62" name="Group 61"/>
          <p:cNvGrpSpPr/>
          <p:nvPr/>
        </p:nvGrpSpPr>
        <p:grpSpPr>
          <a:xfrm>
            <a:off x="7913082" y="328537"/>
            <a:ext cx="2436247" cy="792146"/>
            <a:chOff x="6549984" y="328537"/>
            <a:chExt cx="2436247" cy="792146"/>
          </a:xfrm>
        </p:grpSpPr>
        <p:sp>
          <p:nvSpPr>
            <p:cNvPr id="63" name="Down Arrow 62"/>
            <p:cNvSpPr/>
            <p:nvPr/>
          </p:nvSpPr>
          <p:spPr bwMode="auto">
            <a:xfrm rot="4419224">
              <a:off x="7372035" y="-493514"/>
              <a:ext cx="792146" cy="243624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4" name="TextBox 63"/>
            <p:cNvSpPr txBox="1"/>
            <p:nvPr/>
          </p:nvSpPr>
          <p:spPr>
            <a:xfrm rot="20616461">
              <a:off x="6777917" y="515156"/>
              <a:ext cx="2171358" cy="369332"/>
            </a:xfrm>
            <a:prstGeom prst="rect">
              <a:avLst/>
            </a:prstGeom>
            <a:noFill/>
          </p:spPr>
          <p:txBody>
            <a:bodyPr wrap="square" rtlCol="0">
              <a:spAutoFit/>
            </a:bodyPr>
            <a:lstStyle/>
            <a:p>
              <a:pPr algn="ctr"/>
              <a:r>
                <a:rPr lang="en-US" dirty="0"/>
                <a:t>T1: Read data</a:t>
              </a:r>
            </a:p>
          </p:txBody>
        </p:sp>
      </p:grpSp>
      <p:grpSp>
        <p:nvGrpSpPr>
          <p:cNvPr id="76" name="Group 75"/>
          <p:cNvGrpSpPr/>
          <p:nvPr/>
        </p:nvGrpSpPr>
        <p:grpSpPr>
          <a:xfrm flipH="1">
            <a:off x="4543068" y="3416907"/>
            <a:ext cx="2436247" cy="792146"/>
            <a:chOff x="6549984" y="328537"/>
            <a:chExt cx="2436247" cy="792146"/>
          </a:xfrm>
        </p:grpSpPr>
        <p:sp>
          <p:nvSpPr>
            <p:cNvPr id="77" name="Down Arrow 76"/>
            <p:cNvSpPr/>
            <p:nvPr/>
          </p:nvSpPr>
          <p:spPr bwMode="auto">
            <a:xfrm rot="4419224">
              <a:off x="7372035" y="-493514"/>
              <a:ext cx="792146" cy="243624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8" name="TextBox 77"/>
            <p:cNvSpPr txBox="1"/>
            <p:nvPr/>
          </p:nvSpPr>
          <p:spPr>
            <a:xfrm rot="20616461">
              <a:off x="6777917" y="515156"/>
              <a:ext cx="2171358" cy="369332"/>
            </a:xfrm>
            <a:prstGeom prst="rect">
              <a:avLst/>
            </a:prstGeom>
            <a:noFill/>
          </p:spPr>
          <p:txBody>
            <a:bodyPr wrap="square" rtlCol="0">
              <a:spAutoFit/>
            </a:bodyPr>
            <a:lstStyle/>
            <a:p>
              <a:pPr algn="ctr"/>
              <a:r>
                <a:rPr lang="en-US" dirty="0"/>
                <a:t>T2: Read data</a:t>
              </a:r>
            </a:p>
          </p:txBody>
        </p:sp>
      </p:grpSp>
      <p:sp>
        <p:nvSpPr>
          <p:cNvPr id="79" name="Rectangle 78"/>
          <p:cNvSpPr/>
          <p:nvPr/>
        </p:nvSpPr>
        <p:spPr bwMode="auto">
          <a:xfrm>
            <a:off x="8191280" y="5075611"/>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0" name="Rectangle 79"/>
          <p:cNvSpPr/>
          <p:nvPr/>
        </p:nvSpPr>
        <p:spPr bwMode="auto">
          <a:xfrm>
            <a:off x="8188369" y="5573570"/>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1" name="Rectangle 80"/>
          <p:cNvSpPr/>
          <p:nvPr/>
        </p:nvSpPr>
        <p:spPr bwMode="auto">
          <a:xfrm>
            <a:off x="8186964" y="4606194"/>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84" name="Group 83"/>
          <p:cNvGrpSpPr/>
          <p:nvPr/>
        </p:nvGrpSpPr>
        <p:grpSpPr>
          <a:xfrm flipH="1">
            <a:off x="4548082" y="3431301"/>
            <a:ext cx="2436247" cy="792146"/>
            <a:chOff x="6549984" y="328537"/>
            <a:chExt cx="2436247" cy="792146"/>
          </a:xfrm>
        </p:grpSpPr>
        <p:sp>
          <p:nvSpPr>
            <p:cNvPr id="85" name="Down Arrow 84"/>
            <p:cNvSpPr/>
            <p:nvPr/>
          </p:nvSpPr>
          <p:spPr bwMode="auto">
            <a:xfrm rot="4419224">
              <a:off x="7372035" y="-493514"/>
              <a:ext cx="792146" cy="2436247"/>
            </a:xfrm>
            <a:prstGeom prst="downArrow">
              <a:avLst/>
            </a:prstGeom>
            <a:solidFill>
              <a:srgbClr val="FF9933"/>
            </a:solidFill>
            <a:ln w="60325" cap="flat" cmpd="dbl"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6" name="TextBox 85"/>
            <p:cNvSpPr txBox="1"/>
            <p:nvPr/>
          </p:nvSpPr>
          <p:spPr>
            <a:xfrm rot="20616461">
              <a:off x="6777917" y="515156"/>
              <a:ext cx="2171358" cy="369332"/>
            </a:xfrm>
            <a:prstGeom prst="rect">
              <a:avLst/>
            </a:prstGeom>
            <a:noFill/>
          </p:spPr>
          <p:txBody>
            <a:bodyPr wrap="square" rtlCol="0">
              <a:spAutoFit/>
            </a:bodyPr>
            <a:lstStyle/>
            <a:p>
              <a:pPr algn="ctr"/>
              <a:r>
                <a:rPr lang="en-US" dirty="0"/>
                <a:t>T2: Write data</a:t>
              </a:r>
            </a:p>
          </p:txBody>
        </p:sp>
      </p:grpSp>
      <p:sp>
        <p:nvSpPr>
          <p:cNvPr id="12" name="Bent-Up Arrow 11"/>
          <p:cNvSpPr/>
          <p:nvPr/>
        </p:nvSpPr>
        <p:spPr bwMode="auto">
          <a:xfrm flipH="1">
            <a:off x="7361391" y="4527225"/>
            <a:ext cx="1364071" cy="1254787"/>
          </a:xfrm>
          <a:prstGeom prst="bentUpArrow">
            <a:avLst>
              <a:gd name="adj1" fmla="val 19649"/>
              <a:gd name="adj2" fmla="val 25000"/>
              <a:gd name="adj3" fmla="val 25000"/>
            </a:avLst>
          </a:prstGeom>
          <a:solidFill>
            <a:srgbClr val="FF9933"/>
          </a:solidFill>
          <a:ln w="53975" cap="flat" cmpd="dbl"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13" name="Rectangle 12"/>
          <p:cNvSpPr/>
          <p:nvPr/>
        </p:nvSpPr>
        <p:spPr bwMode="auto">
          <a:xfrm>
            <a:off x="8671586" y="3197034"/>
            <a:ext cx="286831" cy="2629542"/>
          </a:xfrm>
          <a:prstGeom prst="rect">
            <a:avLst/>
          </a:prstGeom>
          <a:solidFill>
            <a:srgbClr val="FF9933"/>
          </a:solidFill>
          <a:ln w="60325" cap="flat" cmpd="dbl"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7" name="Rectangle 86"/>
          <p:cNvSpPr/>
          <p:nvPr/>
        </p:nvSpPr>
        <p:spPr bwMode="auto">
          <a:xfrm>
            <a:off x="8561499" y="5535832"/>
            <a:ext cx="197522" cy="260019"/>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8" name="Down Arrow 87"/>
          <p:cNvSpPr/>
          <p:nvPr/>
        </p:nvSpPr>
        <p:spPr bwMode="auto">
          <a:xfrm flipH="1">
            <a:off x="8544911" y="1789491"/>
            <a:ext cx="533099" cy="1314988"/>
          </a:xfrm>
          <a:prstGeom prst="downArrow">
            <a:avLst/>
          </a:prstGeom>
          <a:solidFill>
            <a:srgbClr val="FF9933"/>
          </a:solidFill>
          <a:ln w="60325" cap="flat" cmpd="dbl"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2" name="TextBox 71"/>
          <p:cNvSpPr txBox="1"/>
          <p:nvPr/>
        </p:nvSpPr>
        <p:spPr>
          <a:xfrm>
            <a:off x="5299674" y="3130376"/>
            <a:ext cx="3770014" cy="523220"/>
          </a:xfrm>
          <a:prstGeom prst="rect">
            <a:avLst/>
          </a:prstGeom>
          <a:noFill/>
        </p:spPr>
        <p:txBody>
          <a:bodyPr wrap="square" rtlCol="0">
            <a:spAutoFit/>
          </a:bodyPr>
          <a:lstStyle/>
          <a:p>
            <a:pPr algn="ctr"/>
            <a:r>
              <a:rPr lang="en-US" sz="2800" dirty="0">
                <a:solidFill>
                  <a:srgbClr val="FF0000"/>
                </a:solidFill>
                <a:latin typeface="Stencil" panose="040409050D0802020404" pitchFamily="82" charset="0"/>
              </a:rPr>
              <a:t>INVALIDATION  DONE</a:t>
            </a:r>
          </a:p>
        </p:txBody>
      </p:sp>
      <p:sp>
        <p:nvSpPr>
          <p:cNvPr id="73" name="Title 1"/>
          <p:cNvSpPr txBox="1">
            <a:spLocks/>
          </p:cNvSpPr>
          <p:nvPr/>
        </p:nvSpPr>
        <p:spPr bwMode="auto">
          <a:xfrm>
            <a:off x="5169860" y="1525384"/>
            <a:ext cx="689183" cy="58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4800" b="1" kern="0" dirty="0">
                <a:solidFill>
                  <a:srgbClr val="FF0000"/>
                </a:solidFill>
              </a:rPr>
              <a:t>X</a:t>
            </a:r>
          </a:p>
        </p:txBody>
      </p:sp>
      <p:sp>
        <p:nvSpPr>
          <p:cNvPr id="74" name="Title 1"/>
          <p:cNvSpPr txBox="1">
            <a:spLocks/>
          </p:cNvSpPr>
          <p:nvPr/>
        </p:nvSpPr>
        <p:spPr bwMode="auto">
          <a:xfrm>
            <a:off x="5174957" y="2109444"/>
            <a:ext cx="689183" cy="58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4800" b="1" kern="0" dirty="0">
                <a:solidFill>
                  <a:srgbClr val="FF0000"/>
                </a:solidFill>
              </a:rPr>
              <a:t>X</a:t>
            </a:r>
          </a:p>
        </p:txBody>
      </p:sp>
      <p:sp>
        <p:nvSpPr>
          <p:cNvPr id="75" name="Title 1"/>
          <p:cNvSpPr txBox="1">
            <a:spLocks/>
          </p:cNvSpPr>
          <p:nvPr/>
        </p:nvSpPr>
        <p:spPr bwMode="auto">
          <a:xfrm>
            <a:off x="8144062" y="1533674"/>
            <a:ext cx="689183" cy="58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4800" b="1" kern="0" dirty="0">
                <a:solidFill>
                  <a:srgbClr val="FF0000"/>
                </a:solidFill>
              </a:rPr>
              <a:t>X</a:t>
            </a:r>
          </a:p>
        </p:txBody>
      </p:sp>
      <p:sp>
        <p:nvSpPr>
          <p:cNvPr id="82" name="Title 1"/>
          <p:cNvSpPr txBox="1">
            <a:spLocks/>
          </p:cNvSpPr>
          <p:nvPr/>
        </p:nvSpPr>
        <p:spPr bwMode="auto">
          <a:xfrm>
            <a:off x="8132911" y="2114665"/>
            <a:ext cx="689183" cy="58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4800" b="1" kern="0" dirty="0">
                <a:solidFill>
                  <a:srgbClr val="FF0000"/>
                </a:solidFill>
              </a:rPr>
              <a:t>X</a:t>
            </a:r>
          </a:p>
        </p:txBody>
      </p:sp>
      <p:sp>
        <p:nvSpPr>
          <p:cNvPr id="83" name="Title 1"/>
          <p:cNvSpPr txBox="1">
            <a:spLocks/>
          </p:cNvSpPr>
          <p:nvPr/>
        </p:nvSpPr>
        <p:spPr bwMode="auto">
          <a:xfrm>
            <a:off x="8148697" y="2623573"/>
            <a:ext cx="689183" cy="58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4800" b="1" kern="0" dirty="0">
                <a:solidFill>
                  <a:srgbClr val="FF0000"/>
                </a:solidFill>
              </a:rPr>
              <a:t>X</a:t>
            </a:r>
          </a:p>
        </p:txBody>
      </p:sp>
      <p:sp>
        <p:nvSpPr>
          <p:cNvPr id="89" name="Down Arrow 88"/>
          <p:cNvSpPr/>
          <p:nvPr/>
        </p:nvSpPr>
        <p:spPr bwMode="auto">
          <a:xfrm rot="17000488" flipH="1">
            <a:off x="6970854" y="1298276"/>
            <a:ext cx="533099" cy="2774936"/>
          </a:xfrm>
          <a:prstGeom prst="downArrow">
            <a:avLst/>
          </a:prstGeom>
          <a:solidFill>
            <a:srgbClr val="FF9933"/>
          </a:solidFill>
          <a:ln w="60325" cap="flat" cmpd="dbl"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Tree>
    <p:extLst>
      <p:ext uri="{BB962C8B-B14F-4D97-AF65-F5344CB8AC3E}">
        <p14:creationId xmlns:p14="http://schemas.microsoft.com/office/powerpoint/2010/main" val="22213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wipe(up)">
                                      <p:cBhvr>
                                        <p:cTn id="24" dur="500"/>
                                        <p:tgtEl>
                                          <p:spTgt spid="8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up)">
                                      <p:cBhvr>
                                        <p:cTn id="27" dur="500"/>
                                        <p:tgtEl>
                                          <p:spTgt spid="88"/>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2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7" grpId="0" animBg="1"/>
      <p:bldP spid="88" grpId="0" animBg="1"/>
      <p:bldP spid="72" grpId="0"/>
      <p:bldP spid="73" grpId="0"/>
      <p:bldP spid="74" grpId="0"/>
      <p:bldP spid="75" grpId="0"/>
      <p:bldP spid="82" grpId="0"/>
      <p:bldP spid="83" grpId="0"/>
      <p:bldP spid="8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685800"/>
          </a:xfrm>
        </p:spPr>
        <p:txBody>
          <a:bodyPr>
            <a:normAutofit fontScale="90000"/>
          </a:bodyPr>
          <a:lstStyle/>
          <a:p>
            <a:r>
              <a:rPr lang="en-US" b="1" dirty="0"/>
              <a:t>CPU Affinity</a:t>
            </a:r>
          </a:p>
        </p:txBody>
      </p:sp>
      <p:grpSp>
        <p:nvGrpSpPr>
          <p:cNvPr id="42" name="Group 41"/>
          <p:cNvGrpSpPr/>
          <p:nvPr/>
        </p:nvGrpSpPr>
        <p:grpSpPr>
          <a:xfrm>
            <a:off x="1437754" y="896815"/>
            <a:ext cx="7447503" cy="2247898"/>
            <a:chOff x="-56103" y="896815"/>
            <a:chExt cx="7447503" cy="2247898"/>
          </a:xfrm>
        </p:grpSpPr>
        <p:grpSp>
          <p:nvGrpSpPr>
            <p:cNvPr id="26" name="Group 25"/>
            <p:cNvGrpSpPr/>
            <p:nvPr/>
          </p:nvGrpSpPr>
          <p:grpSpPr>
            <a:xfrm>
              <a:off x="1547448" y="896815"/>
              <a:ext cx="5843952" cy="2190121"/>
              <a:chOff x="136907" y="896815"/>
              <a:chExt cx="5843952" cy="2190121"/>
            </a:xfrm>
          </p:grpSpPr>
          <p:grpSp>
            <p:nvGrpSpPr>
              <p:cNvPr id="19" name="Group 18"/>
              <p:cNvGrpSpPr/>
              <p:nvPr/>
            </p:nvGrpSpPr>
            <p:grpSpPr>
              <a:xfrm>
                <a:off x="136908" y="896815"/>
                <a:ext cx="2872572" cy="1702777"/>
                <a:chOff x="136908" y="896815"/>
                <a:chExt cx="2872572" cy="1702777"/>
              </a:xfrm>
            </p:grpSpPr>
            <p:pic>
              <p:nvPicPr>
                <p:cNvPr id="8" name="Picture 7"/>
                <p:cNvPicPr>
                  <a:picLocks noChangeAspect="1"/>
                </p:cNvPicPr>
                <p:nvPr/>
              </p:nvPicPr>
              <p:blipFill>
                <a:blip r:embed="rId3"/>
                <a:stretch>
                  <a:fillRect/>
                </a:stretch>
              </p:blipFill>
              <p:spPr>
                <a:xfrm>
                  <a:off x="1183401" y="896815"/>
                  <a:ext cx="779585" cy="779585"/>
                </a:xfrm>
                <a:prstGeom prst="rect">
                  <a:avLst/>
                </a:prstGeom>
              </p:spPr>
            </p:pic>
            <p:sp>
              <p:nvSpPr>
                <p:cNvPr id="15" name="Rectangle 14"/>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16" name="Rectangle 15"/>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17" name="Rectangle 16"/>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sp>
            <p:nvSpPr>
              <p:cNvPr id="18" name="Rectangle 17"/>
              <p:cNvSpPr/>
              <p:nvPr/>
            </p:nvSpPr>
            <p:spPr bwMode="auto">
              <a:xfrm>
                <a:off x="136907" y="269714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L3 cache</a:t>
                </a:r>
              </a:p>
            </p:txBody>
          </p:sp>
          <p:grpSp>
            <p:nvGrpSpPr>
              <p:cNvPr id="20" name="Group 19"/>
              <p:cNvGrpSpPr/>
              <p:nvPr/>
            </p:nvGrpSpPr>
            <p:grpSpPr>
              <a:xfrm>
                <a:off x="3108287" y="896815"/>
                <a:ext cx="2872572" cy="1702777"/>
                <a:chOff x="136908" y="896815"/>
                <a:chExt cx="2872572" cy="1702777"/>
              </a:xfrm>
            </p:grpSpPr>
            <p:pic>
              <p:nvPicPr>
                <p:cNvPr id="21" name="Picture 20"/>
                <p:cNvPicPr>
                  <a:picLocks noChangeAspect="1"/>
                </p:cNvPicPr>
                <p:nvPr/>
              </p:nvPicPr>
              <p:blipFill>
                <a:blip r:embed="rId3"/>
                <a:stretch>
                  <a:fillRect/>
                </a:stretch>
              </p:blipFill>
              <p:spPr>
                <a:xfrm>
                  <a:off x="1183401" y="896815"/>
                  <a:ext cx="779585" cy="779585"/>
                </a:xfrm>
                <a:prstGeom prst="rect">
                  <a:avLst/>
                </a:prstGeom>
              </p:spPr>
            </p:pic>
            <p:sp>
              <p:nvSpPr>
                <p:cNvPr id="22" name="Rectangle 21"/>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23" name="Rectangle 22"/>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24" name="Rectangle 23"/>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grpSp>
        <p:grpSp>
          <p:nvGrpSpPr>
            <p:cNvPr id="41" name="Group 40"/>
            <p:cNvGrpSpPr/>
            <p:nvPr/>
          </p:nvGrpSpPr>
          <p:grpSpPr>
            <a:xfrm>
              <a:off x="-56103" y="954592"/>
              <a:ext cx="1610248" cy="2190121"/>
              <a:chOff x="-513304" y="934079"/>
              <a:chExt cx="1610248" cy="2190121"/>
            </a:xfrm>
          </p:grpSpPr>
          <p:sp>
            <p:nvSpPr>
              <p:cNvPr id="39" name="Left Brace 38"/>
              <p:cNvSpPr/>
              <p:nvPr/>
            </p:nvSpPr>
            <p:spPr bwMode="auto">
              <a:xfrm>
                <a:off x="715944" y="934079"/>
                <a:ext cx="381000" cy="21901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0" name="TextBox 39"/>
              <p:cNvSpPr txBox="1"/>
              <p:nvPr/>
            </p:nvSpPr>
            <p:spPr>
              <a:xfrm>
                <a:off x="-513304" y="1792792"/>
                <a:ext cx="1295400" cy="369332"/>
              </a:xfrm>
              <a:prstGeom prst="rect">
                <a:avLst/>
              </a:prstGeom>
              <a:noFill/>
            </p:spPr>
            <p:txBody>
              <a:bodyPr wrap="square" rtlCol="0">
                <a:spAutoFit/>
              </a:bodyPr>
              <a:lstStyle/>
              <a:p>
                <a:pPr algn="ctr"/>
                <a:r>
                  <a:rPr lang="en-US" dirty="0"/>
                  <a:t>Socket 0 </a:t>
                </a:r>
              </a:p>
            </p:txBody>
          </p:sp>
        </p:grpSp>
      </p:grpSp>
      <p:grpSp>
        <p:nvGrpSpPr>
          <p:cNvPr id="43" name="Group 42"/>
          <p:cNvGrpSpPr/>
          <p:nvPr/>
        </p:nvGrpSpPr>
        <p:grpSpPr>
          <a:xfrm>
            <a:off x="1437754" y="3733800"/>
            <a:ext cx="7447503" cy="2247898"/>
            <a:chOff x="-56103" y="896815"/>
            <a:chExt cx="7447503" cy="2247898"/>
          </a:xfrm>
        </p:grpSpPr>
        <p:grpSp>
          <p:nvGrpSpPr>
            <p:cNvPr id="44" name="Group 43"/>
            <p:cNvGrpSpPr/>
            <p:nvPr/>
          </p:nvGrpSpPr>
          <p:grpSpPr>
            <a:xfrm>
              <a:off x="1547448" y="896815"/>
              <a:ext cx="5843952" cy="2190121"/>
              <a:chOff x="136907" y="896815"/>
              <a:chExt cx="5843952" cy="2190121"/>
            </a:xfrm>
          </p:grpSpPr>
          <p:grpSp>
            <p:nvGrpSpPr>
              <p:cNvPr id="48" name="Group 47"/>
              <p:cNvGrpSpPr/>
              <p:nvPr/>
            </p:nvGrpSpPr>
            <p:grpSpPr>
              <a:xfrm>
                <a:off x="136908" y="896815"/>
                <a:ext cx="2872572" cy="1702777"/>
                <a:chOff x="136908" y="896815"/>
                <a:chExt cx="2872572" cy="1702777"/>
              </a:xfrm>
            </p:grpSpPr>
            <p:pic>
              <p:nvPicPr>
                <p:cNvPr id="55" name="Picture 54"/>
                <p:cNvPicPr>
                  <a:picLocks noChangeAspect="1"/>
                </p:cNvPicPr>
                <p:nvPr/>
              </p:nvPicPr>
              <p:blipFill>
                <a:blip r:embed="rId3"/>
                <a:stretch>
                  <a:fillRect/>
                </a:stretch>
              </p:blipFill>
              <p:spPr>
                <a:xfrm>
                  <a:off x="1183401" y="896815"/>
                  <a:ext cx="779585" cy="779585"/>
                </a:xfrm>
                <a:prstGeom prst="rect">
                  <a:avLst/>
                </a:prstGeom>
              </p:spPr>
            </p:pic>
            <p:sp>
              <p:nvSpPr>
                <p:cNvPr id="56" name="Rectangle 55"/>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57" name="Rectangle 56"/>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58" name="Rectangle 57"/>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sp>
            <p:nvSpPr>
              <p:cNvPr id="49" name="Rectangle 48"/>
              <p:cNvSpPr/>
              <p:nvPr/>
            </p:nvSpPr>
            <p:spPr bwMode="auto">
              <a:xfrm>
                <a:off x="136907" y="2697144"/>
                <a:ext cx="5843951"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L3 cache</a:t>
                </a:r>
              </a:p>
            </p:txBody>
          </p:sp>
          <p:grpSp>
            <p:nvGrpSpPr>
              <p:cNvPr id="50" name="Group 49"/>
              <p:cNvGrpSpPr/>
              <p:nvPr/>
            </p:nvGrpSpPr>
            <p:grpSpPr>
              <a:xfrm>
                <a:off x="3108287" y="896815"/>
                <a:ext cx="2872572" cy="1702777"/>
                <a:chOff x="136908" y="896815"/>
                <a:chExt cx="2872572" cy="1702777"/>
              </a:xfrm>
            </p:grpSpPr>
            <p:pic>
              <p:nvPicPr>
                <p:cNvPr id="51" name="Picture 50"/>
                <p:cNvPicPr>
                  <a:picLocks noChangeAspect="1"/>
                </p:cNvPicPr>
                <p:nvPr/>
              </p:nvPicPr>
              <p:blipFill>
                <a:blip r:embed="rId3"/>
                <a:stretch>
                  <a:fillRect/>
                </a:stretch>
              </p:blipFill>
              <p:spPr>
                <a:xfrm>
                  <a:off x="1183401" y="896815"/>
                  <a:ext cx="779585" cy="779585"/>
                </a:xfrm>
                <a:prstGeom prst="rect">
                  <a:avLst/>
                </a:prstGeom>
              </p:spPr>
            </p:pic>
            <p:sp>
              <p:nvSpPr>
                <p:cNvPr id="52" name="Rectangle 51"/>
                <p:cNvSpPr/>
                <p:nvPr/>
              </p:nvSpPr>
              <p:spPr bwMode="auto">
                <a:xfrm>
                  <a:off x="160689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d-cache</a:t>
                  </a:r>
                </a:p>
              </p:txBody>
            </p:sp>
            <p:sp>
              <p:nvSpPr>
                <p:cNvPr id="53" name="Rectangle 52"/>
                <p:cNvSpPr/>
                <p:nvPr/>
              </p:nvSpPr>
              <p:spPr bwMode="auto">
                <a:xfrm>
                  <a:off x="136908" y="1730828"/>
                  <a:ext cx="140258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L1 i-cache</a:t>
                  </a:r>
                </a:p>
              </p:txBody>
            </p:sp>
            <p:sp>
              <p:nvSpPr>
                <p:cNvPr id="54" name="Rectangle 53"/>
                <p:cNvSpPr/>
                <p:nvPr/>
              </p:nvSpPr>
              <p:spPr bwMode="auto">
                <a:xfrm>
                  <a:off x="136908" y="2209800"/>
                  <a:ext cx="2872572" cy="389792"/>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ea typeface="ＭＳ Ｐゴシック" pitchFamily="-96" charset="-128"/>
                    </a:rPr>
                    <a:t>L2 cache</a:t>
                  </a:r>
                </a:p>
              </p:txBody>
            </p:sp>
          </p:grpSp>
        </p:grpSp>
        <p:grpSp>
          <p:nvGrpSpPr>
            <p:cNvPr id="45" name="Group 44"/>
            <p:cNvGrpSpPr/>
            <p:nvPr/>
          </p:nvGrpSpPr>
          <p:grpSpPr>
            <a:xfrm>
              <a:off x="-56103" y="954592"/>
              <a:ext cx="1610248" cy="2190121"/>
              <a:chOff x="-513304" y="934079"/>
              <a:chExt cx="1610248" cy="2190121"/>
            </a:xfrm>
          </p:grpSpPr>
          <p:sp>
            <p:nvSpPr>
              <p:cNvPr id="46" name="Left Brace 45"/>
              <p:cNvSpPr/>
              <p:nvPr/>
            </p:nvSpPr>
            <p:spPr bwMode="auto">
              <a:xfrm>
                <a:off x="715944" y="934079"/>
                <a:ext cx="381000" cy="2190121"/>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47" name="TextBox 46"/>
              <p:cNvSpPr txBox="1"/>
              <p:nvPr/>
            </p:nvSpPr>
            <p:spPr>
              <a:xfrm>
                <a:off x="-513304" y="1792792"/>
                <a:ext cx="1295400" cy="369332"/>
              </a:xfrm>
              <a:prstGeom prst="rect">
                <a:avLst/>
              </a:prstGeom>
              <a:noFill/>
            </p:spPr>
            <p:txBody>
              <a:bodyPr wrap="square" rtlCol="0">
                <a:spAutoFit/>
              </a:bodyPr>
              <a:lstStyle/>
              <a:p>
                <a:pPr algn="ctr"/>
                <a:r>
                  <a:rPr lang="en-US" dirty="0"/>
                  <a:t>Socket 1 </a:t>
                </a:r>
              </a:p>
            </p:txBody>
          </p:sp>
        </p:grpSp>
      </p:grpSp>
      <p:grpSp>
        <p:nvGrpSpPr>
          <p:cNvPr id="60" name="Group 59"/>
          <p:cNvGrpSpPr/>
          <p:nvPr/>
        </p:nvGrpSpPr>
        <p:grpSpPr>
          <a:xfrm>
            <a:off x="9155724" y="1676400"/>
            <a:ext cx="826477" cy="4305298"/>
            <a:chOff x="7631723" y="1676400"/>
            <a:chExt cx="826477" cy="4305298"/>
          </a:xfrm>
        </p:grpSpPr>
        <p:sp>
          <p:nvSpPr>
            <p:cNvPr id="7" name="Rounded Rectangle 6"/>
            <p:cNvSpPr/>
            <p:nvPr/>
          </p:nvSpPr>
          <p:spPr bwMode="auto">
            <a:xfrm>
              <a:off x="7696200" y="1676400"/>
              <a:ext cx="685800" cy="430529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59" name="TextBox 58"/>
            <p:cNvSpPr txBox="1"/>
            <p:nvPr/>
          </p:nvSpPr>
          <p:spPr>
            <a:xfrm>
              <a:off x="7631723" y="3682371"/>
              <a:ext cx="826477" cy="369332"/>
            </a:xfrm>
            <a:prstGeom prst="rect">
              <a:avLst/>
            </a:prstGeom>
            <a:noFill/>
          </p:spPr>
          <p:txBody>
            <a:bodyPr wrap="square" rtlCol="0">
              <a:spAutoFit/>
            </a:bodyPr>
            <a:lstStyle/>
            <a:p>
              <a:pPr algn="ctr"/>
              <a:r>
                <a:rPr lang="en-US" dirty="0"/>
                <a:t>RAM</a:t>
              </a:r>
            </a:p>
          </p:txBody>
        </p:sp>
      </p:grpSp>
      <p:sp>
        <p:nvSpPr>
          <p:cNvPr id="61" name="Left Brace 60"/>
          <p:cNvSpPr/>
          <p:nvPr/>
        </p:nvSpPr>
        <p:spPr bwMode="auto">
          <a:xfrm rot="10800000">
            <a:off x="8885256" y="2892039"/>
            <a:ext cx="334945" cy="2836985"/>
          </a:xfrm>
          <a:prstGeom prst="leftBrace">
            <a:avLst>
              <a:gd name="adj1" fmla="val 0"/>
              <a:gd name="adj2" fmla="val 6310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8" name="Rectangle 67"/>
          <p:cNvSpPr/>
          <p:nvPr/>
        </p:nvSpPr>
        <p:spPr bwMode="auto">
          <a:xfrm>
            <a:off x="8182329" y="2241399"/>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9" name="Rectangle 68"/>
          <p:cNvSpPr/>
          <p:nvPr/>
        </p:nvSpPr>
        <p:spPr bwMode="auto">
          <a:xfrm>
            <a:off x="8189928" y="2739358"/>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0" name="Rectangle 69"/>
          <p:cNvSpPr/>
          <p:nvPr/>
        </p:nvSpPr>
        <p:spPr bwMode="auto">
          <a:xfrm>
            <a:off x="9257269" y="5243331"/>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1" name="Rectangle 70"/>
          <p:cNvSpPr/>
          <p:nvPr/>
        </p:nvSpPr>
        <p:spPr bwMode="auto">
          <a:xfrm>
            <a:off x="8188523" y="1771982"/>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6" name="Rectangle 65"/>
          <p:cNvSpPr/>
          <p:nvPr/>
        </p:nvSpPr>
        <p:spPr bwMode="auto">
          <a:xfrm>
            <a:off x="5206604" y="2241399"/>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7" name="Rectangle 66"/>
          <p:cNvSpPr/>
          <p:nvPr/>
        </p:nvSpPr>
        <p:spPr bwMode="auto">
          <a:xfrm>
            <a:off x="5213224" y="1771982"/>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62" name="Group 61"/>
          <p:cNvGrpSpPr/>
          <p:nvPr/>
        </p:nvGrpSpPr>
        <p:grpSpPr>
          <a:xfrm>
            <a:off x="7913082" y="328537"/>
            <a:ext cx="2436247" cy="792146"/>
            <a:chOff x="6549984" y="328537"/>
            <a:chExt cx="2436247" cy="792146"/>
          </a:xfrm>
        </p:grpSpPr>
        <p:sp>
          <p:nvSpPr>
            <p:cNvPr id="63" name="Down Arrow 62"/>
            <p:cNvSpPr/>
            <p:nvPr/>
          </p:nvSpPr>
          <p:spPr bwMode="auto">
            <a:xfrm rot="4419224">
              <a:off x="7372035" y="-493514"/>
              <a:ext cx="792146" cy="243624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64" name="TextBox 63"/>
            <p:cNvSpPr txBox="1"/>
            <p:nvPr/>
          </p:nvSpPr>
          <p:spPr>
            <a:xfrm rot="20616461">
              <a:off x="6777917" y="515156"/>
              <a:ext cx="2171358" cy="369332"/>
            </a:xfrm>
            <a:prstGeom prst="rect">
              <a:avLst/>
            </a:prstGeom>
            <a:noFill/>
          </p:spPr>
          <p:txBody>
            <a:bodyPr wrap="square" rtlCol="0">
              <a:spAutoFit/>
            </a:bodyPr>
            <a:lstStyle/>
            <a:p>
              <a:pPr algn="ctr"/>
              <a:r>
                <a:rPr lang="en-US" dirty="0"/>
                <a:t>T1: Read data</a:t>
              </a:r>
            </a:p>
          </p:txBody>
        </p:sp>
      </p:grpSp>
      <p:grpSp>
        <p:nvGrpSpPr>
          <p:cNvPr id="76" name="Group 75"/>
          <p:cNvGrpSpPr/>
          <p:nvPr/>
        </p:nvGrpSpPr>
        <p:grpSpPr>
          <a:xfrm flipH="1">
            <a:off x="4543068" y="3416907"/>
            <a:ext cx="2436247" cy="792146"/>
            <a:chOff x="6549984" y="328537"/>
            <a:chExt cx="2436247" cy="792146"/>
          </a:xfrm>
        </p:grpSpPr>
        <p:sp>
          <p:nvSpPr>
            <p:cNvPr id="77" name="Down Arrow 76"/>
            <p:cNvSpPr/>
            <p:nvPr/>
          </p:nvSpPr>
          <p:spPr bwMode="auto">
            <a:xfrm rot="4419224">
              <a:off x="7372035" y="-493514"/>
              <a:ext cx="792146" cy="243624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78" name="TextBox 77"/>
            <p:cNvSpPr txBox="1"/>
            <p:nvPr/>
          </p:nvSpPr>
          <p:spPr>
            <a:xfrm rot="20616461">
              <a:off x="6777917" y="515156"/>
              <a:ext cx="2171358" cy="369332"/>
            </a:xfrm>
            <a:prstGeom prst="rect">
              <a:avLst/>
            </a:prstGeom>
            <a:noFill/>
          </p:spPr>
          <p:txBody>
            <a:bodyPr wrap="square" rtlCol="0">
              <a:spAutoFit/>
            </a:bodyPr>
            <a:lstStyle/>
            <a:p>
              <a:pPr algn="ctr"/>
              <a:r>
                <a:rPr lang="en-US" dirty="0"/>
                <a:t>T2: Read data</a:t>
              </a:r>
            </a:p>
          </p:txBody>
        </p:sp>
      </p:grpSp>
      <p:sp>
        <p:nvSpPr>
          <p:cNvPr id="79" name="Rectangle 78"/>
          <p:cNvSpPr/>
          <p:nvPr/>
        </p:nvSpPr>
        <p:spPr bwMode="auto">
          <a:xfrm>
            <a:off x="8191280" y="5075611"/>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0" name="Rectangle 79"/>
          <p:cNvSpPr/>
          <p:nvPr/>
        </p:nvSpPr>
        <p:spPr bwMode="auto">
          <a:xfrm>
            <a:off x="8188369" y="5573570"/>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1" name="Rectangle 80"/>
          <p:cNvSpPr/>
          <p:nvPr/>
        </p:nvSpPr>
        <p:spPr bwMode="auto">
          <a:xfrm>
            <a:off x="8186964" y="4606194"/>
            <a:ext cx="612648" cy="310896"/>
          </a:xfrm>
          <a:prstGeom prst="rect">
            <a:avLst/>
          </a:prstGeom>
          <a:solidFill>
            <a:schemeClr val="bg2">
              <a:lumMod val="75000"/>
            </a:schemeClr>
          </a:solidFill>
          <a:ln w="698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nvGrpSpPr>
          <p:cNvPr id="84" name="Group 83"/>
          <p:cNvGrpSpPr/>
          <p:nvPr/>
        </p:nvGrpSpPr>
        <p:grpSpPr>
          <a:xfrm flipH="1">
            <a:off x="4548082" y="3431301"/>
            <a:ext cx="2436247" cy="792146"/>
            <a:chOff x="6549984" y="328537"/>
            <a:chExt cx="2436247" cy="792146"/>
          </a:xfrm>
        </p:grpSpPr>
        <p:sp>
          <p:nvSpPr>
            <p:cNvPr id="85" name="Down Arrow 84"/>
            <p:cNvSpPr/>
            <p:nvPr/>
          </p:nvSpPr>
          <p:spPr bwMode="auto">
            <a:xfrm rot="4419224">
              <a:off x="7372035" y="-493514"/>
              <a:ext cx="792146" cy="2436247"/>
            </a:xfrm>
            <a:prstGeom prst="downArrow">
              <a:avLst/>
            </a:prstGeom>
            <a:solidFill>
              <a:srgbClr val="FF9933"/>
            </a:solidFill>
            <a:ln w="60325" cap="flat" cmpd="dbl"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86" name="TextBox 85"/>
            <p:cNvSpPr txBox="1"/>
            <p:nvPr/>
          </p:nvSpPr>
          <p:spPr>
            <a:xfrm rot="20616461">
              <a:off x="6777917" y="515156"/>
              <a:ext cx="2171358" cy="369332"/>
            </a:xfrm>
            <a:prstGeom prst="rect">
              <a:avLst/>
            </a:prstGeom>
            <a:noFill/>
          </p:spPr>
          <p:txBody>
            <a:bodyPr wrap="square" rtlCol="0">
              <a:spAutoFit/>
            </a:bodyPr>
            <a:lstStyle/>
            <a:p>
              <a:pPr algn="ctr"/>
              <a:r>
                <a:rPr lang="en-US" dirty="0"/>
                <a:t>T2: Write data</a:t>
              </a:r>
            </a:p>
          </p:txBody>
        </p:sp>
      </p:grpSp>
      <p:sp>
        <p:nvSpPr>
          <p:cNvPr id="73" name="Title 1"/>
          <p:cNvSpPr txBox="1">
            <a:spLocks/>
          </p:cNvSpPr>
          <p:nvPr/>
        </p:nvSpPr>
        <p:spPr bwMode="auto">
          <a:xfrm>
            <a:off x="5169860" y="1525384"/>
            <a:ext cx="689183" cy="58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4800" b="1" kern="0" dirty="0">
                <a:solidFill>
                  <a:srgbClr val="FF0000"/>
                </a:solidFill>
              </a:rPr>
              <a:t>X</a:t>
            </a:r>
          </a:p>
        </p:txBody>
      </p:sp>
      <p:sp>
        <p:nvSpPr>
          <p:cNvPr id="74" name="Title 1"/>
          <p:cNvSpPr txBox="1">
            <a:spLocks/>
          </p:cNvSpPr>
          <p:nvPr/>
        </p:nvSpPr>
        <p:spPr bwMode="auto">
          <a:xfrm>
            <a:off x="5174957" y="2109444"/>
            <a:ext cx="689183" cy="58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4800" b="1" kern="0" dirty="0">
                <a:solidFill>
                  <a:srgbClr val="FF0000"/>
                </a:solidFill>
              </a:rPr>
              <a:t>X</a:t>
            </a:r>
          </a:p>
        </p:txBody>
      </p:sp>
      <p:sp>
        <p:nvSpPr>
          <p:cNvPr id="75" name="Title 1"/>
          <p:cNvSpPr txBox="1">
            <a:spLocks/>
          </p:cNvSpPr>
          <p:nvPr/>
        </p:nvSpPr>
        <p:spPr bwMode="auto">
          <a:xfrm>
            <a:off x="8144062" y="1533674"/>
            <a:ext cx="689183" cy="58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4800" b="1" kern="0" dirty="0">
                <a:solidFill>
                  <a:srgbClr val="FF0000"/>
                </a:solidFill>
              </a:rPr>
              <a:t>X</a:t>
            </a:r>
          </a:p>
        </p:txBody>
      </p:sp>
      <p:sp>
        <p:nvSpPr>
          <p:cNvPr id="82" name="Title 1"/>
          <p:cNvSpPr txBox="1">
            <a:spLocks/>
          </p:cNvSpPr>
          <p:nvPr/>
        </p:nvSpPr>
        <p:spPr bwMode="auto">
          <a:xfrm>
            <a:off x="8132911" y="2114665"/>
            <a:ext cx="689183" cy="58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4800" b="1" kern="0" dirty="0">
                <a:solidFill>
                  <a:srgbClr val="FF0000"/>
                </a:solidFill>
              </a:rPr>
              <a:t>X</a:t>
            </a:r>
          </a:p>
        </p:txBody>
      </p:sp>
      <p:sp>
        <p:nvSpPr>
          <p:cNvPr id="83" name="Title 1"/>
          <p:cNvSpPr txBox="1">
            <a:spLocks/>
          </p:cNvSpPr>
          <p:nvPr/>
        </p:nvSpPr>
        <p:spPr bwMode="auto">
          <a:xfrm>
            <a:off x="8148697" y="2623573"/>
            <a:ext cx="689183" cy="58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pitchFamily="-96"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a:lstStyle>
          <a:p>
            <a:r>
              <a:rPr lang="en-US" sz="4800" b="1" kern="0" dirty="0">
                <a:solidFill>
                  <a:srgbClr val="FF0000"/>
                </a:solidFill>
              </a:rPr>
              <a:t>X</a:t>
            </a:r>
          </a:p>
        </p:txBody>
      </p:sp>
      <p:sp>
        <p:nvSpPr>
          <p:cNvPr id="91" name="Rectangle 90"/>
          <p:cNvSpPr/>
          <p:nvPr/>
        </p:nvSpPr>
        <p:spPr bwMode="auto">
          <a:xfrm>
            <a:off x="8231272" y="5116990"/>
            <a:ext cx="551422" cy="226298"/>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2" name="Rectangle 91"/>
          <p:cNvSpPr/>
          <p:nvPr/>
        </p:nvSpPr>
        <p:spPr bwMode="auto">
          <a:xfrm>
            <a:off x="8221538" y="5621420"/>
            <a:ext cx="562505" cy="226298"/>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
        <p:nvSpPr>
          <p:cNvPr id="93" name="Rectangle 92"/>
          <p:cNvSpPr/>
          <p:nvPr/>
        </p:nvSpPr>
        <p:spPr bwMode="auto">
          <a:xfrm>
            <a:off x="8208971" y="4648493"/>
            <a:ext cx="562505" cy="226298"/>
          </a:xfrm>
          <a:prstGeom prst="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spTree>
    <p:extLst>
      <p:ext uri="{BB962C8B-B14F-4D97-AF65-F5344CB8AC3E}">
        <p14:creationId xmlns:p14="http://schemas.microsoft.com/office/powerpoint/2010/main" val="111083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12192000" cy="935990"/>
          </a:xfrm>
        </p:spPr>
        <p:txBody>
          <a:bodyPr>
            <a:normAutofit/>
          </a:bodyPr>
          <a:lstStyle/>
          <a:p>
            <a:r>
              <a:rPr lang="en-US" sz="4800" b="1" dirty="0"/>
              <a:t>Your Machine is a Distributed System!</a:t>
            </a:r>
          </a:p>
        </p:txBody>
      </p:sp>
      <p:sp>
        <p:nvSpPr>
          <p:cNvPr id="3" name="Content Placeholder 2"/>
          <p:cNvSpPr>
            <a:spLocks noGrp="1"/>
          </p:cNvSpPr>
          <p:nvPr>
            <p:ph idx="1"/>
          </p:nvPr>
        </p:nvSpPr>
        <p:spPr>
          <a:xfrm>
            <a:off x="651510" y="982980"/>
            <a:ext cx="10915650" cy="5360670"/>
          </a:xfrm>
        </p:spPr>
        <p:txBody>
          <a:bodyPr>
            <a:noAutofit/>
          </a:bodyPr>
          <a:lstStyle/>
          <a:p>
            <a:r>
              <a:rPr lang="en-US" sz="3600" dirty="0"/>
              <a:t>Components are connected by a network</a:t>
            </a:r>
          </a:p>
          <a:p>
            <a:pPr lvl="1"/>
            <a:r>
              <a:rPr lang="en-US" sz="3200" dirty="0"/>
              <a:t>Some components talk directly (e.g., core/registers)</a:t>
            </a:r>
          </a:p>
          <a:p>
            <a:pPr lvl="1"/>
            <a:r>
              <a:rPr lang="en-US" sz="3200" dirty="0"/>
              <a:t>Others require multiple hops to communicate (e.g., core and L3 cache; two cores on different sockets)</a:t>
            </a:r>
          </a:p>
          <a:p>
            <a:pPr lvl="1"/>
            <a:r>
              <a:rPr lang="en-US" sz="3200" dirty="0"/>
              <a:t>More hops = more communication latency!</a:t>
            </a:r>
          </a:p>
          <a:p>
            <a:r>
              <a:rPr lang="en-US" sz="3600" dirty="0"/>
              <a:t>Ideally, the OS scheduler can:</a:t>
            </a:r>
          </a:p>
          <a:p>
            <a:pPr lvl="1"/>
            <a:r>
              <a:rPr lang="en-US" sz="3200" dirty="0"/>
              <a:t>Avoid network latencies by co-locating related threads on the same subset of cores (or at least on the same socket)</a:t>
            </a:r>
          </a:p>
          <a:p>
            <a:pPr lvl="1"/>
            <a:r>
              <a:rPr lang="en-US" sz="3200" dirty="0"/>
              <a:t>Keep all of the cores utilized (to avoid stampede effects on a small set of highly-utilized cores)</a:t>
            </a:r>
          </a:p>
          <a:p>
            <a:endParaRPr lang="en-US" sz="3600" dirty="0"/>
          </a:p>
        </p:txBody>
      </p:sp>
    </p:spTree>
    <p:extLst>
      <p:ext uri="{BB962C8B-B14F-4D97-AF65-F5344CB8AC3E}">
        <p14:creationId xmlns:p14="http://schemas.microsoft.com/office/powerpoint/2010/main" val="192173049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4234-C641-4E2B-8F62-830EF05A0835}"/>
              </a:ext>
            </a:extLst>
          </p:cNvPr>
          <p:cNvSpPr>
            <a:spLocks noGrp="1"/>
          </p:cNvSpPr>
          <p:nvPr>
            <p:ph type="title"/>
          </p:nvPr>
        </p:nvSpPr>
        <p:spPr>
          <a:xfrm>
            <a:off x="838200" y="16203"/>
            <a:ext cx="10515600" cy="777879"/>
          </a:xfrm>
        </p:spPr>
        <p:txBody>
          <a:bodyPr/>
          <a:lstStyle/>
          <a:p>
            <a:r>
              <a:rPr lang="en-US" b="1" dirty="0"/>
              <a:t>Evaluating Scheduler Algorithms</a:t>
            </a:r>
          </a:p>
        </p:txBody>
      </p:sp>
      <p:sp>
        <p:nvSpPr>
          <p:cNvPr id="3" name="Content Placeholder 2">
            <a:extLst>
              <a:ext uri="{FF2B5EF4-FFF2-40B4-BE49-F238E27FC236}">
                <a16:creationId xmlns:a16="http://schemas.microsoft.com/office/drawing/2014/main" id="{00BBB7F8-6867-41EA-8688-A35C94E3D494}"/>
              </a:ext>
            </a:extLst>
          </p:cNvPr>
          <p:cNvSpPr>
            <a:spLocks noGrp="1"/>
          </p:cNvSpPr>
          <p:nvPr>
            <p:ph idx="1"/>
          </p:nvPr>
        </p:nvSpPr>
        <p:spPr>
          <a:xfrm>
            <a:off x="541419" y="709857"/>
            <a:ext cx="11417969" cy="6047715"/>
          </a:xfrm>
        </p:spPr>
        <p:txBody>
          <a:bodyPr>
            <a:normAutofit lnSpcReduction="10000"/>
          </a:bodyPr>
          <a:lstStyle/>
          <a:p>
            <a:r>
              <a:rPr lang="en-US" sz="3200" dirty="0"/>
              <a:t>Utilization</a:t>
            </a:r>
          </a:p>
          <a:p>
            <a:pPr lvl="1"/>
            <a:r>
              <a:rPr lang="en-US" sz="2800" dirty="0"/>
              <a:t>How often are the CPUs and IO devices kept busy?</a:t>
            </a:r>
          </a:p>
          <a:p>
            <a:pPr lvl="1"/>
            <a:r>
              <a:rPr lang="en-US" sz="2800" dirty="0"/>
              <a:t>Note that CPUs and IO devices can simultaneously be busy (which is good!)</a:t>
            </a:r>
          </a:p>
          <a:p>
            <a:r>
              <a:rPr lang="en-US" sz="3200" dirty="0"/>
              <a:t>Fairness</a:t>
            </a:r>
          </a:p>
          <a:p>
            <a:pPr lvl="1"/>
            <a:r>
              <a:rPr lang="en-US" sz="2800" dirty="0"/>
              <a:t>Higher-priority tasks should receive more CPU time . . .</a:t>
            </a:r>
          </a:p>
          <a:p>
            <a:pPr lvl="1"/>
            <a:r>
              <a:rPr lang="en-US" sz="2800" dirty="0"/>
              <a:t>. . . but no task should starve</a:t>
            </a:r>
          </a:p>
          <a:p>
            <a:r>
              <a:rPr lang="en-US" sz="3200" dirty="0"/>
              <a:t>Interactive latency</a:t>
            </a:r>
          </a:p>
          <a:p>
            <a:pPr lvl="1"/>
            <a:r>
              <a:rPr lang="en-US" sz="2800" dirty="0"/>
              <a:t>A task that mostly blocks on IO should run as soon as IO completes</a:t>
            </a:r>
          </a:p>
          <a:p>
            <a:pPr lvl="1"/>
            <a:r>
              <a:rPr lang="en-US" sz="2800" dirty="0"/>
              <a:t>Ex: Text editor waiting on keypress</a:t>
            </a:r>
          </a:p>
          <a:p>
            <a:r>
              <a:rPr lang="en-US" sz="3200" dirty="0"/>
              <a:t>Computational overhead of the scheduler as a function of:</a:t>
            </a:r>
          </a:p>
          <a:p>
            <a:pPr lvl="1"/>
            <a:r>
              <a:rPr lang="en-US" sz="2800" dirty="0"/>
              <a:t>The number of CPUs</a:t>
            </a:r>
          </a:p>
          <a:p>
            <a:pPr lvl="1"/>
            <a:r>
              <a:rPr lang="en-US" sz="2800" dirty="0"/>
              <a:t>The number of runnable tasks</a:t>
            </a:r>
          </a:p>
          <a:p>
            <a:pPr lvl="1"/>
            <a:r>
              <a:rPr lang="en-US" sz="2800" dirty="0"/>
              <a:t>The number of waiting tasks</a:t>
            </a:r>
          </a:p>
          <a:p>
            <a:endParaRPr lang="en-US" sz="3200" dirty="0"/>
          </a:p>
        </p:txBody>
      </p:sp>
    </p:spTree>
    <p:extLst>
      <p:ext uri="{BB962C8B-B14F-4D97-AF65-F5344CB8AC3E}">
        <p14:creationId xmlns:p14="http://schemas.microsoft.com/office/powerpoint/2010/main" val="389413251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
            <a:ext cx="6916679" cy="1075055"/>
          </a:xfrm>
        </p:spPr>
        <p:txBody>
          <a:bodyPr>
            <a:normAutofit fontScale="90000"/>
          </a:bodyPr>
          <a:lstStyle/>
          <a:p>
            <a:r>
              <a:rPr lang="en-US" b="1" dirty="0"/>
              <a:t>Priority-based Round-Robin</a:t>
            </a:r>
          </a:p>
        </p:txBody>
      </p:sp>
      <p:sp>
        <p:nvSpPr>
          <p:cNvPr id="3" name="Content Placeholder 2"/>
          <p:cNvSpPr>
            <a:spLocks noGrp="1"/>
          </p:cNvSpPr>
          <p:nvPr>
            <p:ph idx="1"/>
          </p:nvPr>
        </p:nvSpPr>
        <p:spPr>
          <a:xfrm>
            <a:off x="11768" y="960120"/>
            <a:ext cx="6546652" cy="6115050"/>
          </a:xfrm>
        </p:spPr>
        <p:txBody>
          <a:bodyPr>
            <a:normAutofit/>
          </a:bodyPr>
          <a:lstStyle/>
          <a:p>
            <a:r>
              <a:rPr lang="en-US" sz="2800" b="1" dirty="0"/>
              <a:t>Idea:</a:t>
            </a:r>
            <a:r>
              <a:rPr lang="en-US" sz="2800" dirty="0"/>
              <a:t> </a:t>
            </a:r>
            <a:r>
              <a:rPr lang="en-US" dirty="0"/>
              <a:t>Maintain several ready queues, one for each priority level</a:t>
            </a:r>
          </a:p>
          <a:p>
            <a:pPr lvl="1"/>
            <a:r>
              <a:rPr lang="en-US" dirty="0"/>
              <a:t>Each queue is FIFO</a:t>
            </a:r>
          </a:p>
          <a:p>
            <a:pPr lvl="1"/>
            <a:r>
              <a:rPr lang="en-US" dirty="0"/>
              <a:t>Scheduler finds highest-priority non-empty queue and runs the first task in that queue</a:t>
            </a:r>
          </a:p>
          <a:p>
            <a:r>
              <a:rPr lang="en-US" b="1" dirty="0"/>
              <a:t>Good:</a:t>
            </a:r>
            <a:r>
              <a:rPr lang="en-US" dirty="0"/>
              <a:t> Allows higher-priority tasks to receive more CPU time</a:t>
            </a:r>
          </a:p>
          <a:p>
            <a:r>
              <a:rPr lang="en-US" b="1" dirty="0"/>
              <a:t>Bad:</a:t>
            </a:r>
            <a:r>
              <a:rPr lang="en-US" dirty="0"/>
              <a:t> Low-priority tasks may starve!</a:t>
            </a:r>
          </a:p>
          <a:p>
            <a:pPr lvl="1"/>
            <a:r>
              <a:rPr lang="en-US" b="1" dirty="0"/>
              <a:t>Solution:</a:t>
            </a:r>
            <a:r>
              <a:rPr lang="en-US" dirty="0"/>
              <a:t> aging (the longer a task waits without getting the CPU, the higher its priority becomes)</a:t>
            </a:r>
          </a:p>
          <a:p>
            <a:r>
              <a:rPr lang="en-US" b="1" dirty="0"/>
              <a:t>Bad:</a:t>
            </a:r>
            <a:r>
              <a:rPr lang="en-US" dirty="0"/>
              <a:t> IO-bound tasks may suffer long response times if not given high priorities</a:t>
            </a:r>
          </a:p>
          <a:p>
            <a:r>
              <a:rPr lang="en-US" b="1" dirty="0"/>
              <a:t>Bad:</a:t>
            </a:r>
            <a:r>
              <a:rPr lang="en-US" dirty="0"/>
              <a:t> Priority inversion</a:t>
            </a:r>
          </a:p>
        </p:txBody>
      </p:sp>
      <p:grpSp>
        <p:nvGrpSpPr>
          <p:cNvPr id="4" name="Group 3">
            <a:extLst>
              <a:ext uri="{FF2B5EF4-FFF2-40B4-BE49-F238E27FC236}">
                <a16:creationId xmlns:a16="http://schemas.microsoft.com/office/drawing/2014/main" id="{35A236D6-CFD5-41FF-8AF0-D67BCAA469A7}"/>
              </a:ext>
            </a:extLst>
          </p:cNvPr>
          <p:cNvGrpSpPr/>
          <p:nvPr/>
        </p:nvGrpSpPr>
        <p:grpSpPr>
          <a:xfrm>
            <a:off x="6531769" y="280273"/>
            <a:ext cx="5572601" cy="6391570"/>
            <a:chOff x="6531769" y="280273"/>
            <a:chExt cx="5572601" cy="6391570"/>
          </a:xfrm>
        </p:grpSpPr>
        <p:grpSp>
          <p:nvGrpSpPr>
            <p:cNvPr id="5" name="Group 4"/>
            <p:cNvGrpSpPr/>
            <p:nvPr/>
          </p:nvGrpSpPr>
          <p:grpSpPr>
            <a:xfrm>
              <a:off x="6531769" y="280273"/>
              <a:ext cx="5572601" cy="6391570"/>
              <a:chOff x="6531769" y="280273"/>
              <a:chExt cx="5572601" cy="6391570"/>
            </a:xfrm>
          </p:grpSpPr>
          <p:sp>
            <p:nvSpPr>
              <p:cNvPr id="84" name="Rectangle 83"/>
              <p:cNvSpPr/>
              <p:nvPr/>
            </p:nvSpPr>
            <p:spPr>
              <a:xfrm>
                <a:off x="7884199" y="280273"/>
                <a:ext cx="4220170" cy="2350595"/>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640718" y="1668780"/>
                <a:ext cx="1204953" cy="1085850"/>
              </a:xfrm>
              <a:prstGeom prst="rect">
                <a:avLst/>
              </a:prstGeom>
            </p:spPr>
          </p:pic>
          <p:sp>
            <p:nvSpPr>
              <p:cNvPr id="10" name="Flowchart: Summing Junction 9"/>
              <p:cNvSpPr>
                <a:spLocks noChangeAspect="1"/>
              </p:cNvSpPr>
              <p:nvPr/>
            </p:nvSpPr>
            <p:spPr bwMode="auto">
              <a:xfrm>
                <a:off x="8369323" y="1123412"/>
                <a:ext cx="1021960" cy="1022508"/>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1" name="TextBox 10"/>
              <p:cNvSpPr txBox="1"/>
              <p:nvPr/>
            </p:nvSpPr>
            <p:spPr>
              <a:xfrm>
                <a:off x="7518895" y="692948"/>
                <a:ext cx="2974750" cy="492443"/>
              </a:xfrm>
              <a:prstGeom prst="rect">
                <a:avLst/>
              </a:prstGeom>
              <a:noFill/>
            </p:spPr>
            <p:txBody>
              <a:bodyPr wrap="square" rtlCol="0">
                <a:spAutoFit/>
              </a:bodyPr>
              <a:lstStyle/>
              <a:p>
                <a:pPr algn="ctr"/>
                <a:r>
                  <a:rPr lang="en-US" sz="2600" dirty="0">
                    <a:latin typeface="Segoe UI Light" panose="020B0502040204020203" pitchFamily="34" charset="0"/>
                  </a:rPr>
                  <a:t>(priority-deque)</a:t>
                </a:r>
              </a:p>
            </p:txBody>
          </p:sp>
          <p:grpSp>
            <p:nvGrpSpPr>
              <p:cNvPr id="13" name="Group 12"/>
              <p:cNvGrpSpPr/>
              <p:nvPr/>
            </p:nvGrpSpPr>
            <p:grpSpPr>
              <a:xfrm>
                <a:off x="10181608" y="2132822"/>
                <a:ext cx="1096368" cy="365760"/>
                <a:chOff x="313117" y="4233959"/>
                <a:chExt cx="1096368" cy="365760"/>
              </a:xfrm>
            </p:grpSpPr>
            <p:sp>
              <p:nvSpPr>
                <p:cNvPr id="15" name="Rectangle 14"/>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6" name="Rectangle 15"/>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7" name="Rectangle 16"/>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14" name="TextBox 13"/>
              <p:cNvSpPr txBox="1"/>
              <p:nvPr/>
            </p:nvSpPr>
            <p:spPr>
              <a:xfrm>
                <a:off x="10177493" y="670874"/>
                <a:ext cx="1926877" cy="400110"/>
              </a:xfrm>
              <a:prstGeom prst="rect">
                <a:avLst/>
              </a:prstGeom>
              <a:noFill/>
            </p:spPr>
            <p:txBody>
              <a:bodyPr wrap="square" rtlCol="0">
                <a:spAutoFit/>
              </a:bodyPr>
              <a:lstStyle/>
              <a:p>
                <a:pPr algn="ctr"/>
                <a:r>
                  <a:rPr lang="en-US" sz="2000" dirty="0">
                    <a:latin typeface="Segoe UI Light" panose="020B0502040204020203" pitchFamily="34" charset="0"/>
                  </a:rPr>
                  <a:t>Priority queues</a:t>
                </a:r>
              </a:p>
            </p:txBody>
          </p:sp>
          <p:sp>
            <p:nvSpPr>
              <p:cNvPr id="20" name="Right Arrow 38"/>
              <p:cNvSpPr/>
              <p:nvPr/>
            </p:nvSpPr>
            <p:spPr bwMode="auto">
              <a:xfrm rot="10800000">
                <a:off x="9441730" y="1651470"/>
                <a:ext cx="688975" cy="319548"/>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3" name="Right Arrow 38"/>
              <p:cNvSpPr/>
              <p:nvPr/>
            </p:nvSpPr>
            <p:spPr bwMode="auto">
              <a:xfrm rot="10800000">
                <a:off x="7942718" y="2262536"/>
                <a:ext cx="1036052" cy="319548"/>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grpSp>
            <p:nvGrpSpPr>
              <p:cNvPr id="27" name="Group 26"/>
              <p:cNvGrpSpPr/>
              <p:nvPr/>
            </p:nvGrpSpPr>
            <p:grpSpPr>
              <a:xfrm>
                <a:off x="7518895" y="4756488"/>
                <a:ext cx="1462128" cy="365760"/>
                <a:chOff x="313117" y="4233959"/>
                <a:chExt cx="1462128" cy="365760"/>
              </a:xfrm>
            </p:grpSpPr>
            <p:sp>
              <p:nvSpPr>
                <p:cNvPr id="29" name="Rectangle 28"/>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Rectangle 29"/>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1" name="Rectangle 30"/>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2" name="Rectangle 31"/>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28" name="TextBox 27"/>
              <p:cNvSpPr txBox="1"/>
              <p:nvPr/>
            </p:nvSpPr>
            <p:spPr>
              <a:xfrm>
                <a:off x="8880303" y="6148623"/>
                <a:ext cx="2198577" cy="523220"/>
              </a:xfrm>
              <a:prstGeom prst="rect">
                <a:avLst/>
              </a:prstGeom>
              <a:noFill/>
            </p:spPr>
            <p:txBody>
              <a:bodyPr wrap="square" rtlCol="0">
                <a:spAutoFit/>
              </a:bodyPr>
              <a:lstStyle/>
              <a:p>
                <a:pPr algn="ctr"/>
                <a:r>
                  <a:rPr lang="en-US" sz="2800" dirty="0">
                    <a:latin typeface="Segoe UI Light" panose="020B0502040204020203" pitchFamily="34" charset="0"/>
                  </a:rPr>
                  <a:t>Wait queues</a:t>
                </a:r>
              </a:p>
            </p:txBody>
          </p:sp>
          <p:pic>
            <p:nvPicPr>
              <p:cNvPr id="34" name="Picture 33"/>
              <p:cNvPicPr>
                <a:picLocks noChangeAspect="1"/>
              </p:cNvPicPr>
              <p:nvPr/>
            </p:nvPicPr>
            <p:blipFill>
              <a:blip r:embed="rId4"/>
              <a:stretch>
                <a:fillRect/>
              </a:stretch>
            </p:blipFill>
            <p:spPr>
              <a:xfrm>
                <a:off x="9531650" y="5186993"/>
                <a:ext cx="957214" cy="957214"/>
              </a:xfrm>
              <a:prstGeom prst="rect">
                <a:avLst/>
              </a:prstGeom>
            </p:spPr>
          </p:pic>
          <p:pic>
            <p:nvPicPr>
              <p:cNvPr id="35" name="Picture 34"/>
              <p:cNvPicPr>
                <a:picLocks noChangeAspect="1"/>
              </p:cNvPicPr>
              <p:nvPr/>
            </p:nvPicPr>
            <p:blipFill>
              <a:blip r:embed="rId5"/>
              <a:stretch>
                <a:fillRect/>
              </a:stretch>
            </p:blipFill>
            <p:spPr>
              <a:xfrm>
                <a:off x="7811706" y="5186993"/>
                <a:ext cx="850059" cy="929752"/>
              </a:xfrm>
              <a:prstGeom prst="rect">
                <a:avLst/>
              </a:prstGeom>
            </p:spPr>
          </p:pic>
          <p:pic>
            <p:nvPicPr>
              <p:cNvPr id="36" name="Picture 35"/>
              <p:cNvPicPr>
                <a:picLocks noChangeAspect="1"/>
              </p:cNvPicPr>
              <p:nvPr/>
            </p:nvPicPr>
            <p:blipFill>
              <a:blip r:embed="rId6"/>
              <a:stretch>
                <a:fillRect/>
              </a:stretch>
            </p:blipFill>
            <p:spPr>
              <a:xfrm>
                <a:off x="10820724" y="5340541"/>
                <a:ext cx="1188772" cy="821924"/>
              </a:xfrm>
              <a:prstGeom prst="rect">
                <a:avLst/>
              </a:prstGeom>
            </p:spPr>
          </p:pic>
          <p:grpSp>
            <p:nvGrpSpPr>
              <p:cNvPr id="37" name="Group 36"/>
              <p:cNvGrpSpPr/>
              <p:nvPr/>
            </p:nvGrpSpPr>
            <p:grpSpPr>
              <a:xfrm>
                <a:off x="9392040" y="4756488"/>
                <a:ext cx="1096824" cy="365760"/>
                <a:chOff x="678421" y="4233959"/>
                <a:chExt cx="1096824" cy="365760"/>
              </a:xfrm>
            </p:grpSpPr>
            <p:sp>
              <p:nvSpPr>
                <p:cNvPr id="39" name="Rectangle 38"/>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0" name="Rectangle 39"/>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1" name="Rectangle 40"/>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grpSp>
          <p:grpSp>
            <p:nvGrpSpPr>
              <p:cNvPr id="42" name="Group 41"/>
              <p:cNvGrpSpPr/>
              <p:nvPr/>
            </p:nvGrpSpPr>
            <p:grpSpPr>
              <a:xfrm>
                <a:off x="10878477" y="4756488"/>
                <a:ext cx="1096824" cy="365760"/>
                <a:chOff x="678421" y="4233959"/>
                <a:chExt cx="1096824" cy="365760"/>
              </a:xfrm>
            </p:grpSpPr>
            <p:sp>
              <p:nvSpPr>
                <p:cNvPr id="43" name="Rectangle 42"/>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4" name="Rectangle 43"/>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5" name="Rectangle 44"/>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grpSp>
          <p:sp>
            <p:nvSpPr>
              <p:cNvPr id="46" name="TextBox 45"/>
              <p:cNvSpPr txBox="1"/>
              <p:nvPr/>
            </p:nvSpPr>
            <p:spPr>
              <a:xfrm>
                <a:off x="8488394" y="3468503"/>
                <a:ext cx="2198577" cy="523220"/>
              </a:xfrm>
              <a:prstGeom prst="rect">
                <a:avLst/>
              </a:prstGeom>
              <a:noFill/>
            </p:spPr>
            <p:txBody>
              <a:bodyPr wrap="square" rtlCol="0">
                <a:spAutoFit/>
              </a:bodyPr>
              <a:lstStyle/>
              <a:p>
                <a:pPr algn="ctr"/>
                <a:r>
                  <a:rPr lang="en-US" sz="2800" dirty="0">
                    <a:latin typeface="Segoe UI Light" panose="020B0502040204020203" pitchFamily="34" charset="0"/>
                  </a:rPr>
                  <a:t>Enqueue</a:t>
                </a:r>
              </a:p>
            </p:txBody>
          </p:sp>
          <p:sp>
            <p:nvSpPr>
              <p:cNvPr id="47" name="Right Arrow 38"/>
              <p:cNvSpPr/>
              <p:nvPr/>
            </p:nvSpPr>
            <p:spPr bwMode="auto">
              <a:xfrm rot="16200000">
                <a:off x="10482368" y="2687579"/>
                <a:ext cx="2666319" cy="319548"/>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8" name="Rectangle 47"/>
              <p:cNvSpPr/>
              <p:nvPr/>
            </p:nvSpPr>
            <p:spPr>
              <a:xfrm>
                <a:off x="8112213" y="3976438"/>
                <a:ext cx="3738175" cy="1979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rot="16200000">
                <a:off x="9628030" y="4225895"/>
                <a:ext cx="668440" cy="1638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16200000">
                <a:off x="7757320" y="4229705"/>
                <a:ext cx="668440" cy="1638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16200000">
                <a:off x="5408823" y="4120867"/>
                <a:ext cx="2886051" cy="1979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38"/>
              <p:cNvSpPr/>
              <p:nvPr/>
            </p:nvSpPr>
            <p:spPr bwMode="auto">
              <a:xfrm>
                <a:off x="6754350" y="5431411"/>
                <a:ext cx="866159" cy="329230"/>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65" name="TextBox 64"/>
              <p:cNvSpPr txBox="1"/>
              <p:nvPr/>
            </p:nvSpPr>
            <p:spPr>
              <a:xfrm>
                <a:off x="6531769" y="2704814"/>
                <a:ext cx="2198577" cy="523220"/>
              </a:xfrm>
              <a:prstGeom prst="rect">
                <a:avLst/>
              </a:prstGeom>
              <a:noFill/>
            </p:spPr>
            <p:txBody>
              <a:bodyPr wrap="square" rtlCol="0">
                <a:spAutoFit/>
              </a:bodyPr>
              <a:lstStyle/>
              <a:p>
                <a:pPr algn="ctr"/>
                <a:r>
                  <a:rPr lang="en-US" sz="2800" dirty="0">
                    <a:latin typeface="Segoe UI Light" panose="020B0502040204020203" pitchFamily="34" charset="0"/>
                  </a:rPr>
                  <a:t>Blocking</a:t>
                </a:r>
              </a:p>
            </p:txBody>
          </p:sp>
          <p:sp>
            <p:nvSpPr>
              <p:cNvPr id="66" name="TextBox 65"/>
              <p:cNvSpPr txBox="1"/>
              <p:nvPr/>
            </p:nvSpPr>
            <p:spPr>
              <a:xfrm>
                <a:off x="6811819" y="2965701"/>
                <a:ext cx="1849946" cy="523220"/>
              </a:xfrm>
              <a:prstGeom prst="rect">
                <a:avLst/>
              </a:prstGeom>
              <a:noFill/>
            </p:spPr>
            <p:txBody>
              <a:bodyPr wrap="square" rtlCol="0">
                <a:spAutoFit/>
              </a:bodyPr>
              <a:lstStyle/>
              <a:p>
                <a:pPr algn="ctr"/>
                <a:r>
                  <a:rPr lang="en-US" sz="2800" dirty="0">
                    <a:latin typeface="Segoe UI Light" panose="020B0502040204020203" pitchFamily="34" charset="0"/>
                  </a:rPr>
                  <a:t>operation</a:t>
                </a:r>
              </a:p>
            </p:txBody>
          </p:sp>
          <p:sp>
            <p:nvSpPr>
              <p:cNvPr id="55" name="TextBox 54"/>
              <p:cNvSpPr txBox="1"/>
              <p:nvPr/>
            </p:nvSpPr>
            <p:spPr>
              <a:xfrm>
                <a:off x="7194408" y="3217444"/>
                <a:ext cx="814110" cy="523220"/>
              </a:xfrm>
              <a:prstGeom prst="rect">
                <a:avLst/>
              </a:prstGeom>
              <a:noFill/>
            </p:spPr>
            <p:txBody>
              <a:bodyPr wrap="square" rtlCol="0">
                <a:spAutoFit/>
              </a:bodyPr>
              <a:lstStyle/>
              <a:p>
                <a:pPr algn="ctr"/>
                <a:r>
                  <a:rPr lang="en-US" sz="2800" dirty="0">
                    <a:latin typeface="Segoe UI Light" panose="020B0502040204020203" pitchFamily="34" charset="0"/>
                  </a:rPr>
                  <a:t>or</a:t>
                </a:r>
              </a:p>
            </p:txBody>
          </p:sp>
          <p:sp>
            <p:nvSpPr>
              <p:cNvPr id="56" name="TextBox 55"/>
              <p:cNvSpPr txBox="1"/>
              <p:nvPr/>
            </p:nvSpPr>
            <p:spPr>
              <a:xfrm>
                <a:off x="6916679" y="3485492"/>
                <a:ext cx="1318316" cy="523220"/>
              </a:xfrm>
              <a:prstGeom prst="rect">
                <a:avLst/>
              </a:prstGeom>
              <a:noFill/>
            </p:spPr>
            <p:txBody>
              <a:bodyPr wrap="square" rtlCol="0">
                <a:spAutoFit/>
              </a:bodyPr>
              <a:lstStyle/>
              <a:p>
                <a:pPr algn="ctr"/>
                <a:r>
                  <a:rPr lang="en-US" sz="2800" dirty="0">
                    <a:latin typeface="Segoe UI Light" panose="020B0502040204020203" pitchFamily="34" charset="0"/>
                  </a:rPr>
                  <a:t>timer</a:t>
                </a:r>
              </a:p>
            </p:txBody>
          </p:sp>
          <p:grpSp>
            <p:nvGrpSpPr>
              <p:cNvPr id="52" name="Group 51"/>
              <p:cNvGrpSpPr/>
              <p:nvPr/>
            </p:nvGrpSpPr>
            <p:grpSpPr>
              <a:xfrm>
                <a:off x="10181152" y="1623169"/>
                <a:ext cx="1096368" cy="365760"/>
                <a:chOff x="313117" y="4233959"/>
                <a:chExt cx="1096368" cy="365760"/>
              </a:xfrm>
            </p:grpSpPr>
            <p:sp>
              <p:nvSpPr>
                <p:cNvPr id="53" name="Rectangle 52"/>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Rectangle 53"/>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7" name="Rectangle 56"/>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70" name="Rectangle 69"/>
              <p:cNvSpPr/>
              <p:nvPr/>
            </p:nvSpPr>
            <p:spPr>
              <a:xfrm rot="16200000">
                <a:off x="8756101" y="2253195"/>
                <a:ext cx="286910" cy="1638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0177493" y="1108873"/>
                <a:ext cx="1827888" cy="365760"/>
                <a:chOff x="313117" y="4233959"/>
                <a:chExt cx="1827888" cy="365760"/>
              </a:xfrm>
            </p:grpSpPr>
            <p:sp>
              <p:nvSpPr>
                <p:cNvPr id="72" name="Rectangle 71"/>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3" name="Rectangle 72"/>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4" name="Rectangle 73"/>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5" name="Rectangle 74"/>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76" name="Rectangle 75"/>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77" name="Right Arrow 38"/>
              <p:cNvSpPr/>
              <p:nvPr/>
            </p:nvSpPr>
            <p:spPr bwMode="auto">
              <a:xfrm rot="10800000">
                <a:off x="11319504" y="1662901"/>
                <a:ext cx="506106" cy="319548"/>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78" name="Right Arrow 38"/>
              <p:cNvSpPr/>
              <p:nvPr/>
            </p:nvSpPr>
            <p:spPr bwMode="auto">
              <a:xfrm rot="10800000">
                <a:off x="11323314" y="2146771"/>
                <a:ext cx="506106" cy="319548"/>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79" name="TextBox 78"/>
              <p:cNvSpPr txBox="1"/>
              <p:nvPr/>
            </p:nvSpPr>
            <p:spPr>
              <a:xfrm>
                <a:off x="7712749" y="399918"/>
                <a:ext cx="226712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80" name="Rectangle 79"/>
              <p:cNvSpPr/>
              <p:nvPr/>
            </p:nvSpPr>
            <p:spPr>
              <a:xfrm rot="16200000">
                <a:off x="9642660" y="1960000"/>
                <a:ext cx="531705" cy="1638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16200000">
                <a:off x="9647078" y="1414634"/>
                <a:ext cx="531705" cy="1638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827231" y="2210842"/>
                <a:ext cx="284069" cy="1979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831019" y="1201031"/>
                <a:ext cx="284069" cy="1979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Rectangle 84">
              <a:extLst>
                <a:ext uri="{FF2B5EF4-FFF2-40B4-BE49-F238E27FC236}">
                  <a16:creationId xmlns:a16="http://schemas.microsoft.com/office/drawing/2014/main" id="{ED43288D-D408-405C-ABD5-138CC0DD9A34}"/>
                </a:ext>
              </a:extLst>
            </p:cNvPr>
            <p:cNvSpPr/>
            <p:nvPr/>
          </p:nvSpPr>
          <p:spPr>
            <a:xfrm>
              <a:off x="6916680" y="3977996"/>
              <a:ext cx="1157432" cy="1979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0054259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85"/>
            <a:ext cx="10515600" cy="800735"/>
          </a:xfrm>
        </p:spPr>
        <p:txBody>
          <a:bodyPr>
            <a:normAutofit/>
          </a:bodyPr>
          <a:lstStyle/>
          <a:p>
            <a:r>
              <a:rPr lang="en-US" b="1" dirty="0"/>
              <a:t>Priority Inversion</a:t>
            </a:r>
          </a:p>
        </p:txBody>
      </p:sp>
      <p:sp>
        <p:nvSpPr>
          <p:cNvPr id="3" name="Content Placeholder 2"/>
          <p:cNvSpPr>
            <a:spLocks noGrp="1"/>
          </p:cNvSpPr>
          <p:nvPr>
            <p:ph idx="1"/>
          </p:nvPr>
        </p:nvSpPr>
        <p:spPr>
          <a:xfrm>
            <a:off x="838200" y="765810"/>
            <a:ext cx="10515600" cy="1818527"/>
          </a:xfrm>
        </p:spPr>
        <p:txBody>
          <a:bodyPr>
            <a:normAutofit/>
          </a:bodyPr>
          <a:lstStyle/>
          <a:p>
            <a:r>
              <a:rPr lang="en-US" sz="3200" dirty="0"/>
              <a:t>Assume that a system has three tasks T1, T2, and T3</a:t>
            </a:r>
          </a:p>
          <a:p>
            <a:pPr lvl="1"/>
            <a:r>
              <a:rPr lang="en-US" sz="3200" dirty="0"/>
              <a:t>Priority: T3 &gt; T2 &gt; T1</a:t>
            </a:r>
          </a:p>
          <a:p>
            <a:r>
              <a:rPr lang="en-US" sz="3200" dirty="0"/>
              <a:t>Imagine that T1 and T3 both use the same lock . . .</a:t>
            </a:r>
          </a:p>
          <a:p>
            <a:endParaRPr lang="en-US" sz="3600" dirty="0"/>
          </a:p>
        </p:txBody>
      </p:sp>
      <p:cxnSp>
        <p:nvCxnSpPr>
          <p:cNvPr id="5" name="Straight Arrow Connector 4"/>
          <p:cNvCxnSpPr>
            <a:cxnSpLocks/>
          </p:cNvCxnSpPr>
          <p:nvPr/>
        </p:nvCxnSpPr>
        <p:spPr>
          <a:xfrm>
            <a:off x="838200" y="6160770"/>
            <a:ext cx="10283190" cy="3429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766" y="5842635"/>
            <a:ext cx="939166"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Time</a:t>
            </a:r>
          </a:p>
        </p:txBody>
      </p:sp>
      <p:sp>
        <p:nvSpPr>
          <p:cNvPr id="9" name="TextBox 8"/>
          <p:cNvSpPr txBox="1"/>
          <p:nvPr/>
        </p:nvSpPr>
        <p:spPr>
          <a:xfrm>
            <a:off x="89535" y="5318760"/>
            <a:ext cx="748665"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T1</a:t>
            </a:r>
          </a:p>
        </p:txBody>
      </p:sp>
      <p:sp>
        <p:nvSpPr>
          <p:cNvPr id="10" name="TextBox 9"/>
          <p:cNvSpPr txBox="1"/>
          <p:nvPr/>
        </p:nvSpPr>
        <p:spPr>
          <a:xfrm>
            <a:off x="89534" y="4221540"/>
            <a:ext cx="748665"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T2</a:t>
            </a:r>
          </a:p>
        </p:txBody>
      </p:sp>
      <p:sp>
        <p:nvSpPr>
          <p:cNvPr id="11" name="TextBox 10"/>
          <p:cNvSpPr txBox="1"/>
          <p:nvPr/>
        </p:nvSpPr>
        <p:spPr>
          <a:xfrm>
            <a:off x="89534" y="3124320"/>
            <a:ext cx="748665"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T3</a:t>
            </a:r>
          </a:p>
        </p:txBody>
      </p:sp>
      <p:sp>
        <p:nvSpPr>
          <p:cNvPr id="12" name="Rectangle 11"/>
          <p:cNvSpPr/>
          <p:nvPr/>
        </p:nvSpPr>
        <p:spPr>
          <a:xfrm>
            <a:off x="838199" y="5383530"/>
            <a:ext cx="2213611" cy="497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cs typeface="Segoe UI" panose="020B0502040204020203" pitchFamily="34" charset="0"/>
              </a:rPr>
              <a:t>Running</a:t>
            </a:r>
          </a:p>
        </p:txBody>
      </p:sp>
      <p:sp>
        <p:nvSpPr>
          <p:cNvPr id="13" name="TextBox 12"/>
          <p:cNvSpPr txBox="1"/>
          <p:nvPr/>
        </p:nvSpPr>
        <p:spPr>
          <a:xfrm>
            <a:off x="701038" y="6204913"/>
            <a:ext cx="225171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Acquires lock</a:t>
            </a:r>
          </a:p>
        </p:txBody>
      </p:sp>
      <p:cxnSp>
        <p:nvCxnSpPr>
          <p:cNvPr id="14" name="Straight Arrow Connector 13"/>
          <p:cNvCxnSpPr>
            <a:cxnSpLocks/>
          </p:cNvCxnSpPr>
          <p:nvPr/>
        </p:nvCxnSpPr>
        <p:spPr>
          <a:xfrm flipV="1">
            <a:off x="1945004" y="5894139"/>
            <a:ext cx="1" cy="401758"/>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051810" y="3179565"/>
            <a:ext cx="2213611" cy="497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cs typeface="Segoe UI" panose="020B0502040204020203" pitchFamily="34" charset="0"/>
              </a:rPr>
              <a:t>Running</a:t>
            </a:r>
          </a:p>
        </p:txBody>
      </p:sp>
      <p:sp>
        <p:nvSpPr>
          <p:cNvPr id="18" name="Rectangle 17"/>
          <p:cNvSpPr/>
          <p:nvPr/>
        </p:nvSpPr>
        <p:spPr>
          <a:xfrm>
            <a:off x="838199" y="3179565"/>
            <a:ext cx="2213611" cy="4971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Waiting on IO</a:t>
            </a:r>
          </a:p>
        </p:txBody>
      </p:sp>
      <p:sp>
        <p:nvSpPr>
          <p:cNvPr id="19" name="TextBox 18"/>
          <p:cNvSpPr txBox="1"/>
          <p:nvPr/>
        </p:nvSpPr>
        <p:spPr>
          <a:xfrm>
            <a:off x="2122173" y="3799241"/>
            <a:ext cx="3387088"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Tries to acquire lock</a:t>
            </a:r>
          </a:p>
        </p:txBody>
      </p:sp>
      <p:cxnSp>
        <p:nvCxnSpPr>
          <p:cNvPr id="20" name="Straight Arrow Connector 19"/>
          <p:cNvCxnSpPr>
            <a:cxnSpLocks/>
          </p:cNvCxnSpPr>
          <p:nvPr/>
        </p:nvCxnSpPr>
        <p:spPr>
          <a:xfrm flipV="1">
            <a:off x="5198747" y="3674474"/>
            <a:ext cx="1" cy="304064"/>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38199" y="4291080"/>
            <a:ext cx="2213611" cy="4971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Waiting on IO</a:t>
            </a:r>
          </a:p>
        </p:txBody>
      </p:sp>
      <p:sp>
        <p:nvSpPr>
          <p:cNvPr id="22" name="Rectangle 21"/>
          <p:cNvSpPr/>
          <p:nvPr/>
        </p:nvSpPr>
        <p:spPr>
          <a:xfrm>
            <a:off x="3051809" y="4293946"/>
            <a:ext cx="2213611" cy="497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Ready</a:t>
            </a:r>
          </a:p>
        </p:txBody>
      </p:sp>
      <p:sp>
        <p:nvSpPr>
          <p:cNvPr id="23" name="Rectangle 22"/>
          <p:cNvSpPr/>
          <p:nvPr/>
        </p:nvSpPr>
        <p:spPr>
          <a:xfrm>
            <a:off x="3051808" y="5390262"/>
            <a:ext cx="2213611" cy="4971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Waiting on IO</a:t>
            </a:r>
          </a:p>
        </p:txBody>
      </p:sp>
      <p:sp>
        <p:nvSpPr>
          <p:cNvPr id="24" name="Rectangle 23"/>
          <p:cNvSpPr/>
          <p:nvPr/>
        </p:nvSpPr>
        <p:spPr>
          <a:xfrm>
            <a:off x="5265419" y="4291080"/>
            <a:ext cx="2213611" cy="497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cs typeface="Segoe UI" panose="020B0502040204020203" pitchFamily="34" charset="0"/>
              </a:rPr>
              <a:t>Running</a:t>
            </a:r>
          </a:p>
        </p:txBody>
      </p:sp>
      <p:sp>
        <p:nvSpPr>
          <p:cNvPr id="25" name="Rectangle 24"/>
          <p:cNvSpPr/>
          <p:nvPr/>
        </p:nvSpPr>
        <p:spPr>
          <a:xfrm>
            <a:off x="7479028" y="4293929"/>
            <a:ext cx="2213611" cy="497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cs typeface="Segoe UI" panose="020B0502040204020203" pitchFamily="34" charset="0"/>
              </a:rPr>
              <a:t>Running</a:t>
            </a:r>
          </a:p>
        </p:txBody>
      </p:sp>
      <p:sp>
        <p:nvSpPr>
          <p:cNvPr id="26" name="Rectangle 25"/>
          <p:cNvSpPr/>
          <p:nvPr/>
        </p:nvSpPr>
        <p:spPr>
          <a:xfrm>
            <a:off x="5265418" y="5383530"/>
            <a:ext cx="2213611" cy="497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Ready</a:t>
            </a:r>
          </a:p>
        </p:txBody>
      </p:sp>
      <p:sp>
        <p:nvSpPr>
          <p:cNvPr id="27" name="Rectangle 26"/>
          <p:cNvSpPr/>
          <p:nvPr/>
        </p:nvSpPr>
        <p:spPr>
          <a:xfrm>
            <a:off x="7471301" y="5379870"/>
            <a:ext cx="2213611" cy="497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Ready</a:t>
            </a:r>
          </a:p>
        </p:txBody>
      </p:sp>
      <p:sp>
        <p:nvSpPr>
          <p:cNvPr id="28" name="Rectangle 27"/>
          <p:cNvSpPr/>
          <p:nvPr/>
        </p:nvSpPr>
        <p:spPr>
          <a:xfrm>
            <a:off x="5265418" y="3183970"/>
            <a:ext cx="2213611" cy="4971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chemeClr val="tx1"/>
                </a:solidFill>
                <a:latin typeface="Segoe UI" panose="020B0502040204020203" pitchFamily="34" charset="0"/>
                <a:cs typeface="Segoe UI" panose="020B0502040204020203" pitchFamily="34" charset="0"/>
              </a:rPr>
              <a:t>Waiting on lock</a:t>
            </a:r>
          </a:p>
        </p:txBody>
      </p:sp>
      <p:sp>
        <p:nvSpPr>
          <p:cNvPr id="29" name="Rectangle 28"/>
          <p:cNvSpPr/>
          <p:nvPr/>
        </p:nvSpPr>
        <p:spPr>
          <a:xfrm>
            <a:off x="7479027" y="3187927"/>
            <a:ext cx="2213611" cy="4971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chemeClr val="tx1"/>
                </a:solidFill>
                <a:latin typeface="Segoe UI" panose="020B0502040204020203" pitchFamily="34" charset="0"/>
                <a:cs typeface="Segoe UI" panose="020B0502040204020203" pitchFamily="34" charset="0"/>
              </a:rPr>
              <a:t>Waiting on lock</a:t>
            </a:r>
          </a:p>
        </p:txBody>
      </p:sp>
      <p:cxnSp>
        <p:nvCxnSpPr>
          <p:cNvPr id="32" name="Straight Connector 31"/>
          <p:cNvCxnSpPr>
            <a:cxnSpLocks/>
          </p:cNvCxnSpPr>
          <p:nvPr/>
        </p:nvCxnSpPr>
        <p:spPr>
          <a:xfrm>
            <a:off x="5273143" y="2974340"/>
            <a:ext cx="4411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flipV="1">
            <a:off x="9688405" y="2970107"/>
            <a:ext cx="0" cy="1181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V="1">
            <a:off x="5275681" y="2971192"/>
            <a:ext cx="0" cy="1181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V="1">
            <a:off x="7347387" y="2840690"/>
            <a:ext cx="0" cy="1398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a:off x="7352598" y="2840690"/>
            <a:ext cx="36156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V="1">
            <a:off x="10972375" y="2842296"/>
            <a:ext cx="0" cy="541388"/>
          </a:xfrm>
          <a:prstGeom prst="line">
            <a:avLst/>
          </a:prstGeom>
          <a:ln>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547543" y="3447485"/>
            <a:ext cx="2766938" cy="1566802"/>
            <a:chOff x="9547543" y="3447485"/>
            <a:chExt cx="2766938" cy="1566802"/>
          </a:xfrm>
        </p:grpSpPr>
        <p:sp>
          <p:nvSpPr>
            <p:cNvPr id="46" name="TextBox 45"/>
            <p:cNvSpPr txBox="1"/>
            <p:nvPr/>
          </p:nvSpPr>
          <p:spPr>
            <a:xfrm>
              <a:off x="9566590" y="4154995"/>
              <a:ext cx="2692484"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but it’s blocked</a:t>
              </a:r>
            </a:p>
          </p:txBody>
        </p:sp>
        <p:grpSp>
          <p:nvGrpSpPr>
            <p:cNvPr id="48" name="Group 47"/>
            <p:cNvGrpSpPr/>
            <p:nvPr/>
          </p:nvGrpSpPr>
          <p:grpSpPr>
            <a:xfrm>
              <a:off x="9547543" y="3447485"/>
              <a:ext cx="2766938" cy="1566802"/>
              <a:chOff x="9547543" y="3447485"/>
              <a:chExt cx="2766938" cy="1566802"/>
            </a:xfrm>
          </p:grpSpPr>
          <p:sp>
            <p:nvSpPr>
              <p:cNvPr id="44" name="TextBox 43"/>
              <p:cNvSpPr txBox="1"/>
              <p:nvPr/>
            </p:nvSpPr>
            <p:spPr>
              <a:xfrm>
                <a:off x="9621997" y="3447485"/>
                <a:ext cx="2692484"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T3 is the highest</a:t>
                </a:r>
              </a:p>
            </p:txBody>
          </p:sp>
          <p:sp>
            <p:nvSpPr>
              <p:cNvPr id="45" name="TextBox 44"/>
              <p:cNvSpPr txBox="1"/>
              <p:nvPr/>
            </p:nvSpPr>
            <p:spPr>
              <a:xfrm>
                <a:off x="9547543" y="3799335"/>
                <a:ext cx="2692484"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priority thread,</a:t>
                </a:r>
              </a:p>
            </p:txBody>
          </p:sp>
          <p:sp>
            <p:nvSpPr>
              <p:cNvPr id="47" name="TextBox 46"/>
              <p:cNvSpPr txBox="1"/>
              <p:nvPr/>
            </p:nvSpPr>
            <p:spPr>
              <a:xfrm>
                <a:off x="9711686" y="4491067"/>
                <a:ext cx="2194560" cy="523220"/>
              </a:xfrm>
              <a:prstGeom prst="rect">
                <a:avLst/>
              </a:prstGeom>
              <a:noFill/>
            </p:spPr>
            <p:txBody>
              <a:bodyPr wrap="square" rtlCol="0">
                <a:spAutoFit/>
              </a:bodyPr>
              <a:lstStyle/>
              <a:p>
                <a:r>
                  <a:rPr lang="en-US" sz="2800" dirty="0">
                    <a:latin typeface="Segoe UI Light" panose="020B0502040204020203" pitchFamily="34" charset="0"/>
                    <a:cs typeface="Segoe UI Light" panose="020B0502040204020203" pitchFamily="34" charset="0"/>
                  </a:rPr>
                  <a:t>by T2 and T1!</a:t>
                </a:r>
              </a:p>
            </p:txBody>
          </p:sp>
        </p:grpSp>
      </p:grpSp>
      <p:cxnSp>
        <p:nvCxnSpPr>
          <p:cNvPr id="36" name="Straight Connector 35"/>
          <p:cNvCxnSpPr>
            <a:cxnSpLocks/>
          </p:cNvCxnSpPr>
          <p:nvPr/>
        </p:nvCxnSpPr>
        <p:spPr>
          <a:xfrm flipV="1">
            <a:off x="7464866" y="4243233"/>
            <a:ext cx="0" cy="541388"/>
          </a:xfrm>
          <a:prstGeom prst="line">
            <a:avLst/>
          </a:prstGeom>
          <a:ln w="15875">
            <a:solidFill>
              <a:schemeClr val="bg1"/>
            </a:solidFill>
            <a:head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V="1">
            <a:off x="7466327" y="3178744"/>
            <a:ext cx="0" cy="490111"/>
          </a:xfrm>
          <a:prstGeom prst="line">
            <a:avLst/>
          </a:prstGeom>
          <a:ln w="15875">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24766" y="-5202"/>
            <a:ext cx="12235813" cy="6863201"/>
            <a:chOff x="-24766" y="-5202"/>
            <a:chExt cx="12235813" cy="6863201"/>
          </a:xfrm>
        </p:grpSpPr>
        <p:pic>
          <p:nvPicPr>
            <p:cNvPr id="49" name="Picture 48"/>
            <p:cNvPicPr>
              <a:picLocks noChangeAspect="1"/>
            </p:cNvPicPr>
            <p:nvPr/>
          </p:nvPicPr>
          <p:blipFill>
            <a:blip r:embed="rId3"/>
            <a:stretch>
              <a:fillRect/>
            </a:stretch>
          </p:blipFill>
          <p:spPr>
            <a:xfrm>
              <a:off x="-24766" y="-5202"/>
              <a:ext cx="12235813" cy="6863201"/>
            </a:xfrm>
            <a:prstGeom prst="rect">
              <a:avLst/>
            </a:prstGeom>
          </p:spPr>
        </p:pic>
        <p:sp>
          <p:nvSpPr>
            <p:cNvPr id="50" name="TextBox 49"/>
            <p:cNvSpPr txBox="1"/>
            <p:nvPr/>
          </p:nvSpPr>
          <p:spPr>
            <a:xfrm>
              <a:off x="0" y="0"/>
              <a:ext cx="12192000" cy="2123658"/>
            </a:xfrm>
            <a:prstGeom prst="rect">
              <a:avLst/>
            </a:prstGeom>
            <a:noFill/>
          </p:spPr>
          <p:txBody>
            <a:bodyPr wrap="square" rtlCol="0">
              <a:spAutoFit/>
            </a:bodyPr>
            <a:lstStyle/>
            <a:p>
              <a:pPr algn="ctr"/>
              <a:r>
                <a:rPr lang="en-US" sz="6600" dirty="0">
                  <a:ln w="28575">
                    <a:solidFill>
                      <a:schemeClr val="tx1"/>
                    </a:solidFill>
                  </a:ln>
                  <a:solidFill>
                    <a:schemeClr val="bg1"/>
                  </a:solidFill>
                  <a:latin typeface="Arial Black" panose="020B0A04020102020204" pitchFamily="34" charset="0"/>
                </a:rPr>
                <a:t>I HAZ A PRIORITY INVERSION</a:t>
              </a:r>
            </a:p>
          </p:txBody>
        </p:sp>
      </p:grpSp>
    </p:spTree>
    <p:extLst>
      <p:ext uri="{BB962C8B-B14F-4D97-AF65-F5344CB8AC3E}">
        <p14:creationId xmlns:p14="http://schemas.microsoft.com/office/powerpoint/2010/main" val="403411610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par>
                                <p:cTn id="88" presetID="10" presetClass="entr" presetSubtype="0" fill="hold"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par>
                                <p:cTn id="96" presetID="10" presetClass="entr" presetSubtype="0" fill="hold"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childTnLst>
                                </p:cTn>
                              </p:par>
                              <p:par>
                                <p:cTn id="99" presetID="10" presetClass="entr" presetSubtype="0" fill="hold"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500"/>
                                        <p:tgtEl>
                                          <p:spTgt spid="40"/>
                                        </p:tgtEl>
                                      </p:cBhvr>
                                    </p:animEffect>
                                  </p:childTnLst>
                                </p:cTn>
                              </p:par>
                              <p:par>
                                <p:cTn id="102" presetID="10" presetClass="entr" presetSubtype="0" fill="hold"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par>
                                <p:cTn id="105" presetID="10" presetClass="entr" presetSubtype="0"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500"/>
                                        <p:tgtEl>
                                          <p:spTgt spid="42"/>
                                        </p:tgtEl>
                                      </p:cBhvr>
                                    </p:animEffect>
                                  </p:childTnLst>
                                </p:cTn>
                              </p:par>
                              <p:par>
                                <p:cTn id="108" presetID="10" presetClass="entr" presetSubtype="0" fill="hold"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500"/>
                                        <p:tgtEl>
                                          <p:spTgt spid="43"/>
                                        </p:tgtEl>
                                      </p:cBhvr>
                                    </p:animEffect>
                                  </p:childTnLst>
                                </p:cTn>
                              </p:par>
                              <p:par>
                                <p:cTn id="111" presetID="10" presetClass="entr" presetSubtype="0" fill="hold" nodeType="with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500"/>
                                        <p:tgtEl>
                                          <p:spTgt spid="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p:bldP spid="17" grpId="0" animBg="1"/>
      <p:bldP spid="18" grpId="0" animBg="1"/>
      <p:bldP spid="19" grpId="0"/>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85"/>
            <a:ext cx="10515600" cy="800735"/>
          </a:xfrm>
        </p:spPr>
        <p:txBody>
          <a:bodyPr>
            <a:normAutofit/>
          </a:bodyPr>
          <a:lstStyle/>
          <a:p>
            <a:r>
              <a:rPr lang="en-US" b="1" dirty="0"/>
              <a:t>Priority Inheritance</a:t>
            </a:r>
          </a:p>
        </p:txBody>
      </p:sp>
      <p:sp>
        <p:nvSpPr>
          <p:cNvPr id="3" name="Content Placeholder 2"/>
          <p:cNvSpPr>
            <a:spLocks noGrp="1"/>
          </p:cNvSpPr>
          <p:nvPr>
            <p:ph idx="1"/>
          </p:nvPr>
        </p:nvSpPr>
        <p:spPr>
          <a:xfrm>
            <a:off x="838200" y="765810"/>
            <a:ext cx="10515600" cy="1818527"/>
          </a:xfrm>
        </p:spPr>
        <p:txBody>
          <a:bodyPr>
            <a:normAutofit/>
          </a:bodyPr>
          <a:lstStyle/>
          <a:p>
            <a:pPr marL="0" indent="0">
              <a:buNone/>
            </a:pPr>
            <a:r>
              <a:rPr lang="en-US" sz="3600" dirty="0"/>
              <a:t>A task which owns a lock inherits the highest priority of any task that wishes to acquire the lock</a:t>
            </a:r>
          </a:p>
        </p:txBody>
      </p:sp>
      <p:cxnSp>
        <p:nvCxnSpPr>
          <p:cNvPr id="5" name="Straight Arrow Connector 4"/>
          <p:cNvCxnSpPr>
            <a:cxnSpLocks/>
          </p:cNvCxnSpPr>
          <p:nvPr/>
        </p:nvCxnSpPr>
        <p:spPr>
          <a:xfrm>
            <a:off x="838200" y="6160770"/>
            <a:ext cx="10283190" cy="3429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766" y="5842635"/>
            <a:ext cx="939166"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Time</a:t>
            </a:r>
          </a:p>
        </p:txBody>
      </p:sp>
      <p:sp>
        <p:nvSpPr>
          <p:cNvPr id="9" name="TextBox 8"/>
          <p:cNvSpPr txBox="1"/>
          <p:nvPr/>
        </p:nvSpPr>
        <p:spPr>
          <a:xfrm>
            <a:off x="89535" y="5318760"/>
            <a:ext cx="748665"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T1</a:t>
            </a:r>
          </a:p>
        </p:txBody>
      </p:sp>
      <p:sp>
        <p:nvSpPr>
          <p:cNvPr id="10" name="TextBox 9"/>
          <p:cNvSpPr txBox="1"/>
          <p:nvPr/>
        </p:nvSpPr>
        <p:spPr>
          <a:xfrm>
            <a:off x="89534" y="4221540"/>
            <a:ext cx="748665"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T2</a:t>
            </a:r>
          </a:p>
        </p:txBody>
      </p:sp>
      <p:sp>
        <p:nvSpPr>
          <p:cNvPr id="11" name="TextBox 10"/>
          <p:cNvSpPr txBox="1"/>
          <p:nvPr/>
        </p:nvSpPr>
        <p:spPr>
          <a:xfrm>
            <a:off x="89534" y="3124320"/>
            <a:ext cx="748665"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T3</a:t>
            </a:r>
          </a:p>
        </p:txBody>
      </p:sp>
      <p:sp>
        <p:nvSpPr>
          <p:cNvPr id="12" name="Rectangle 11"/>
          <p:cNvSpPr/>
          <p:nvPr/>
        </p:nvSpPr>
        <p:spPr>
          <a:xfrm>
            <a:off x="838199" y="5383530"/>
            <a:ext cx="2213611" cy="497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cs typeface="Segoe UI" panose="020B0502040204020203" pitchFamily="34" charset="0"/>
              </a:rPr>
              <a:t>Running</a:t>
            </a:r>
          </a:p>
        </p:txBody>
      </p:sp>
      <p:grpSp>
        <p:nvGrpSpPr>
          <p:cNvPr id="4" name="Group 3"/>
          <p:cNvGrpSpPr/>
          <p:nvPr/>
        </p:nvGrpSpPr>
        <p:grpSpPr>
          <a:xfrm>
            <a:off x="701038" y="5894139"/>
            <a:ext cx="2251710" cy="833994"/>
            <a:chOff x="701038" y="5894139"/>
            <a:chExt cx="2251710" cy="833994"/>
          </a:xfrm>
        </p:grpSpPr>
        <p:sp>
          <p:nvSpPr>
            <p:cNvPr id="13" name="TextBox 12"/>
            <p:cNvSpPr txBox="1"/>
            <p:nvPr/>
          </p:nvSpPr>
          <p:spPr>
            <a:xfrm>
              <a:off x="701038" y="6204913"/>
              <a:ext cx="225171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Acquires lock</a:t>
              </a:r>
            </a:p>
          </p:txBody>
        </p:sp>
        <p:cxnSp>
          <p:nvCxnSpPr>
            <p:cNvPr id="14" name="Straight Arrow Connector 13"/>
            <p:cNvCxnSpPr>
              <a:cxnSpLocks/>
            </p:cNvCxnSpPr>
            <p:nvPr/>
          </p:nvCxnSpPr>
          <p:spPr>
            <a:xfrm flipV="1">
              <a:off x="1945004" y="5894139"/>
              <a:ext cx="1" cy="401758"/>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3051810" y="3179565"/>
            <a:ext cx="2213611" cy="497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cs typeface="Segoe UI" panose="020B0502040204020203" pitchFamily="34" charset="0"/>
              </a:rPr>
              <a:t>Running</a:t>
            </a:r>
          </a:p>
        </p:txBody>
      </p:sp>
      <p:sp>
        <p:nvSpPr>
          <p:cNvPr id="18" name="Rectangle 17"/>
          <p:cNvSpPr/>
          <p:nvPr/>
        </p:nvSpPr>
        <p:spPr>
          <a:xfrm>
            <a:off x="838199" y="3179565"/>
            <a:ext cx="2213611" cy="4971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Waiting on IO</a:t>
            </a:r>
          </a:p>
        </p:txBody>
      </p:sp>
      <p:grpSp>
        <p:nvGrpSpPr>
          <p:cNvPr id="7" name="Group 6"/>
          <p:cNvGrpSpPr/>
          <p:nvPr/>
        </p:nvGrpSpPr>
        <p:grpSpPr>
          <a:xfrm>
            <a:off x="2122173" y="3674474"/>
            <a:ext cx="3387088" cy="647987"/>
            <a:chOff x="2122173" y="3674474"/>
            <a:chExt cx="3387088" cy="647987"/>
          </a:xfrm>
        </p:grpSpPr>
        <p:sp>
          <p:nvSpPr>
            <p:cNvPr id="19" name="TextBox 18"/>
            <p:cNvSpPr txBox="1"/>
            <p:nvPr/>
          </p:nvSpPr>
          <p:spPr>
            <a:xfrm>
              <a:off x="2122173" y="3799241"/>
              <a:ext cx="3387088"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Tries to acquire lock</a:t>
              </a:r>
            </a:p>
          </p:txBody>
        </p:sp>
        <p:cxnSp>
          <p:nvCxnSpPr>
            <p:cNvPr id="20" name="Straight Arrow Connector 19"/>
            <p:cNvCxnSpPr>
              <a:cxnSpLocks/>
            </p:cNvCxnSpPr>
            <p:nvPr/>
          </p:nvCxnSpPr>
          <p:spPr>
            <a:xfrm flipV="1">
              <a:off x="5198747" y="3674474"/>
              <a:ext cx="1" cy="304064"/>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838199" y="4291080"/>
            <a:ext cx="2213611" cy="4971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Waiting on IO</a:t>
            </a:r>
          </a:p>
        </p:txBody>
      </p:sp>
      <p:sp>
        <p:nvSpPr>
          <p:cNvPr id="22" name="Rectangle 21"/>
          <p:cNvSpPr/>
          <p:nvPr/>
        </p:nvSpPr>
        <p:spPr>
          <a:xfrm>
            <a:off x="3051809" y="4293946"/>
            <a:ext cx="2213611" cy="497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Ready</a:t>
            </a:r>
          </a:p>
        </p:txBody>
      </p:sp>
      <p:sp>
        <p:nvSpPr>
          <p:cNvPr id="23" name="Rectangle 22"/>
          <p:cNvSpPr/>
          <p:nvPr/>
        </p:nvSpPr>
        <p:spPr>
          <a:xfrm>
            <a:off x="3051808" y="5390262"/>
            <a:ext cx="2213611" cy="4971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Waiting on IO</a:t>
            </a:r>
          </a:p>
        </p:txBody>
      </p:sp>
      <p:sp>
        <p:nvSpPr>
          <p:cNvPr id="27" name="Rectangle 26"/>
          <p:cNvSpPr/>
          <p:nvPr/>
        </p:nvSpPr>
        <p:spPr>
          <a:xfrm>
            <a:off x="7479027" y="5396994"/>
            <a:ext cx="2213611" cy="4880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Ready</a:t>
            </a:r>
          </a:p>
        </p:txBody>
      </p:sp>
      <p:sp>
        <p:nvSpPr>
          <p:cNvPr id="28" name="Rectangle 27"/>
          <p:cNvSpPr/>
          <p:nvPr/>
        </p:nvSpPr>
        <p:spPr>
          <a:xfrm>
            <a:off x="5265418" y="3183970"/>
            <a:ext cx="2213611" cy="4971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chemeClr val="tx1"/>
                </a:solidFill>
                <a:latin typeface="Segoe UI" panose="020B0502040204020203" pitchFamily="34" charset="0"/>
                <a:cs typeface="Segoe UI" panose="020B0502040204020203" pitchFamily="34" charset="0"/>
              </a:rPr>
              <a:t>Waiting on lock</a:t>
            </a:r>
          </a:p>
        </p:txBody>
      </p:sp>
      <p:sp>
        <p:nvSpPr>
          <p:cNvPr id="36" name="Rectangle 35"/>
          <p:cNvSpPr/>
          <p:nvPr/>
        </p:nvSpPr>
        <p:spPr>
          <a:xfrm>
            <a:off x="5265416" y="4298855"/>
            <a:ext cx="2213611" cy="497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Ready</a:t>
            </a:r>
          </a:p>
        </p:txBody>
      </p:sp>
      <p:sp>
        <p:nvSpPr>
          <p:cNvPr id="38" name="Rectangle 37"/>
          <p:cNvSpPr/>
          <p:nvPr/>
        </p:nvSpPr>
        <p:spPr>
          <a:xfrm>
            <a:off x="5265416" y="5396994"/>
            <a:ext cx="2213611" cy="497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cs typeface="Segoe UI" panose="020B0502040204020203" pitchFamily="34" charset="0"/>
              </a:rPr>
              <a:t>Running</a:t>
            </a:r>
          </a:p>
        </p:txBody>
      </p:sp>
      <p:sp>
        <p:nvSpPr>
          <p:cNvPr id="39" name="TextBox 38"/>
          <p:cNvSpPr txBox="1"/>
          <p:nvPr/>
        </p:nvSpPr>
        <p:spPr>
          <a:xfrm>
            <a:off x="3364232" y="6233523"/>
            <a:ext cx="3482338"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Inherits T3’s priority</a:t>
            </a:r>
          </a:p>
        </p:txBody>
      </p:sp>
      <p:cxnSp>
        <p:nvCxnSpPr>
          <p:cNvPr id="49" name="Straight Arrow Connector 48"/>
          <p:cNvCxnSpPr>
            <a:cxnSpLocks/>
          </p:cNvCxnSpPr>
          <p:nvPr/>
        </p:nvCxnSpPr>
        <p:spPr>
          <a:xfrm flipV="1">
            <a:off x="5316858" y="5922749"/>
            <a:ext cx="1" cy="401758"/>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6830378" y="5917685"/>
            <a:ext cx="4679632" cy="833994"/>
            <a:chOff x="621027" y="5894139"/>
            <a:chExt cx="4679632" cy="833994"/>
          </a:xfrm>
        </p:grpSpPr>
        <p:sp>
          <p:nvSpPr>
            <p:cNvPr id="51" name="TextBox 50"/>
            <p:cNvSpPr txBox="1"/>
            <p:nvPr/>
          </p:nvSpPr>
          <p:spPr>
            <a:xfrm>
              <a:off x="621027" y="6204913"/>
              <a:ext cx="4679632"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Releases lock, drops priority</a:t>
              </a:r>
            </a:p>
          </p:txBody>
        </p:sp>
        <p:cxnSp>
          <p:nvCxnSpPr>
            <p:cNvPr id="52" name="Straight Arrow Connector 51"/>
            <p:cNvCxnSpPr>
              <a:cxnSpLocks/>
            </p:cNvCxnSpPr>
            <p:nvPr/>
          </p:nvCxnSpPr>
          <p:spPr>
            <a:xfrm flipV="1">
              <a:off x="1007744" y="5894139"/>
              <a:ext cx="1" cy="401758"/>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53" name="Rectangle 52"/>
          <p:cNvSpPr/>
          <p:nvPr/>
        </p:nvSpPr>
        <p:spPr>
          <a:xfrm>
            <a:off x="7479027" y="3189174"/>
            <a:ext cx="2213611" cy="497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cs typeface="Segoe UI" panose="020B0502040204020203" pitchFamily="34" charset="0"/>
              </a:rPr>
              <a:t>Running</a:t>
            </a:r>
          </a:p>
        </p:txBody>
      </p:sp>
      <p:sp>
        <p:nvSpPr>
          <p:cNvPr id="54" name="Rectangle 53"/>
          <p:cNvSpPr/>
          <p:nvPr/>
        </p:nvSpPr>
        <p:spPr>
          <a:xfrm>
            <a:off x="7479026" y="4301787"/>
            <a:ext cx="2213611" cy="497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Ready</a:t>
            </a:r>
          </a:p>
        </p:txBody>
      </p:sp>
      <p:grpSp>
        <p:nvGrpSpPr>
          <p:cNvPr id="6" name="Group 5"/>
          <p:cNvGrpSpPr/>
          <p:nvPr/>
        </p:nvGrpSpPr>
        <p:grpSpPr>
          <a:xfrm>
            <a:off x="7345686" y="3667179"/>
            <a:ext cx="2189794" cy="647987"/>
            <a:chOff x="2274573" y="3826874"/>
            <a:chExt cx="3387088" cy="647987"/>
          </a:xfrm>
        </p:grpSpPr>
        <p:sp>
          <p:nvSpPr>
            <p:cNvPr id="55" name="TextBox 54"/>
            <p:cNvSpPr txBox="1"/>
            <p:nvPr/>
          </p:nvSpPr>
          <p:spPr>
            <a:xfrm>
              <a:off x="2274573" y="3951641"/>
              <a:ext cx="3387088"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Acquires lock</a:t>
              </a:r>
            </a:p>
          </p:txBody>
        </p:sp>
        <p:cxnSp>
          <p:nvCxnSpPr>
            <p:cNvPr id="56" name="Straight Arrow Connector 55"/>
            <p:cNvCxnSpPr>
              <a:cxnSpLocks/>
            </p:cNvCxnSpPr>
            <p:nvPr/>
          </p:nvCxnSpPr>
          <p:spPr>
            <a:xfrm flipV="1">
              <a:off x="2487072" y="3826874"/>
              <a:ext cx="2" cy="304064"/>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82351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par>
                                <p:cTn id="82" presetID="10" presetClass="entr" presetSubtype="0"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fade">
                                      <p:cBhvr>
                                        <p:cTn id="8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7" grpId="0" animBg="1"/>
      <p:bldP spid="18" grpId="0" animBg="1"/>
      <p:bldP spid="21" grpId="0" animBg="1"/>
      <p:bldP spid="22" grpId="0" animBg="1"/>
      <p:bldP spid="23" grpId="0" animBg="1"/>
      <p:bldP spid="27" grpId="0" animBg="1"/>
      <p:bldP spid="28" grpId="0" animBg="1"/>
      <p:bldP spid="36" grpId="0" animBg="1"/>
      <p:bldP spid="38" grpId="0" animBg="1"/>
      <p:bldP spid="39" grpId="0"/>
      <p:bldP spid="53"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C0E7-FD50-465F-B81E-38A23402BB9E}"/>
              </a:ext>
            </a:extLst>
          </p:cNvPr>
          <p:cNvSpPr>
            <a:spLocks noGrp="1"/>
          </p:cNvSpPr>
          <p:nvPr>
            <p:ph type="title"/>
          </p:nvPr>
        </p:nvSpPr>
        <p:spPr>
          <a:xfrm>
            <a:off x="0" y="4174"/>
            <a:ext cx="12192000" cy="874130"/>
          </a:xfrm>
        </p:spPr>
        <p:txBody>
          <a:bodyPr/>
          <a:lstStyle/>
          <a:p>
            <a:r>
              <a:rPr lang="en-US" b="1" dirty="0"/>
              <a:t>Linux’s “Completely Fair Scheduler” (CFS)</a:t>
            </a:r>
          </a:p>
        </p:txBody>
      </p:sp>
      <p:sp>
        <p:nvSpPr>
          <p:cNvPr id="3" name="Content Placeholder 2">
            <a:extLst>
              <a:ext uri="{FF2B5EF4-FFF2-40B4-BE49-F238E27FC236}">
                <a16:creationId xmlns:a16="http://schemas.microsoft.com/office/drawing/2014/main" id="{82FF54DD-7B55-4F74-B2C8-0F0141B804EE}"/>
              </a:ext>
            </a:extLst>
          </p:cNvPr>
          <p:cNvSpPr>
            <a:spLocks noGrp="1"/>
          </p:cNvSpPr>
          <p:nvPr>
            <p:ph idx="1"/>
          </p:nvPr>
        </p:nvSpPr>
        <p:spPr>
          <a:xfrm>
            <a:off x="493295" y="782053"/>
            <a:ext cx="11261558" cy="6075947"/>
          </a:xfrm>
        </p:spPr>
        <p:txBody>
          <a:bodyPr>
            <a:normAutofit/>
          </a:bodyPr>
          <a:lstStyle/>
          <a:p>
            <a:r>
              <a:rPr lang="en-US" sz="3600" dirty="0"/>
              <a:t>For now, make these simplifying assumptions:</a:t>
            </a:r>
          </a:p>
          <a:p>
            <a:pPr lvl="1"/>
            <a:r>
              <a:rPr lang="en-US" sz="3200" dirty="0"/>
              <a:t>There is only one CPU</a:t>
            </a:r>
          </a:p>
          <a:p>
            <a:pPr lvl="1"/>
            <a:r>
              <a:rPr lang="en-US" sz="3200" dirty="0"/>
              <a:t>All tasks have the same priority</a:t>
            </a:r>
          </a:p>
          <a:p>
            <a:pPr lvl="1"/>
            <a:r>
              <a:rPr lang="en-US" sz="3200" dirty="0"/>
              <a:t>There are always T tasks ready to run at any moment</a:t>
            </a:r>
          </a:p>
          <a:p>
            <a:r>
              <a:rPr lang="en-US" sz="3600" dirty="0"/>
              <a:t>Basic idea: each task gets 1/T of the CPU’s resources</a:t>
            </a:r>
          </a:p>
          <a:p>
            <a:pPr lvl="1"/>
            <a:r>
              <a:rPr lang="en-US" sz="3200" dirty="0"/>
              <a:t>CFS tries to model an “ideal CPU” that runs each task simultaneously, but at 1/T the CPU’s clock speed</a:t>
            </a:r>
          </a:p>
          <a:p>
            <a:pPr lvl="1"/>
            <a:r>
              <a:rPr lang="en-US" sz="3200" dirty="0"/>
              <a:t>A real CPU can only run a single task at once, so a task will get “ahead” or “behind” of its 1/T allotment</a:t>
            </a:r>
          </a:p>
          <a:p>
            <a:pPr lvl="1"/>
            <a:r>
              <a:rPr lang="en-US" sz="3200" dirty="0"/>
              <a:t>CFS tracks how long each task has actually run; during a scheduling decision (e.g., timer interrupt), picks the task with lowest runtime so far</a:t>
            </a:r>
          </a:p>
          <a:p>
            <a:endParaRPr lang="en-US" sz="3600" dirty="0"/>
          </a:p>
          <a:p>
            <a:endParaRPr lang="en-US" sz="3600" dirty="0"/>
          </a:p>
        </p:txBody>
      </p:sp>
    </p:spTree>
    <p:extLst>
      <p:ext uri="{BB962C8B-B14F-4D97-AF65-F5344CB8AC3E}">
        <p14:creationId xmlns:p14="http://schemas.microsoft.com/office/powerpoint/2010/main" val="425669686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F131EBA-BCE6-40E6-9258-116022A20475}"/>
              </a:ext>
            </a:extLst>
          </p:cNvPr>
          <p:cNvCxnSpPr>
            <a:cxnSpLocks/>
          </p:cNvCxnSpPr>
          <p:nvPr/>
        </p:nvCxnSpPr>
        <p:spPr>
          <a:xfrm flipV="1">
            <a:off x="6041395" y="491597"/>
            <a:ext cx="1088964" cy="6312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47443DD-406C-4785-94F6-2398C269566B}"/>
              </a:ext>
            </a:extLst>
          </p:cNvPr>
          <p:cNvSpPr>
            <a:spLocks noGrp="1"/>
          </p:cNvSpPr>
          <p:nvPr>
            <p:ph type="title"/>
          </p:nvPr>
        </p:nvSpPr>
        <p:spPr>
          <a:xfrm>
            <a:off x="1906957" y="89318"/>
            <a:ext cx="3373353" cy="824414"/>
          </a:xfrm>
        </p:spPr>
        <p:txBody>
          <a:bodyPr>
            <a:normAutofit/>
          </a:bodyPr>
          <a:lstStyle/>
          <a:p>
            <a:r>
              <a:rPr lang="en-US" sz="4800" b="1" dirty="0"/>
              <a:t>Red-black</a:t>
            </a:r>
          </a:p>
        </p:txBody>
      </p:sp>
      <p:sp>
        <p:nvSpPr>
          <p:cNvPr id="3" name="Content Placeholder 2">
            <a:extLst>
              <a:ext uri="{FF2B5EF4-FFF2-40B4-BE49-F238E27FC236}">
                <a16:creationId xmlns:a16="http://schemas.microsoft.com/office/drawing/2014/main" id="{5AE85A88-4665-439A-B276-81AE9888F33D}"/>
              </a:ext>
            </a:extLst>
          </p:cNvPr>
          <p:cNvSpPr>
            <a:spLocks noGrp="1"/>
          </p:cNvSpPr>
          <p:nvPr>
            <p:ph idx="1"/>
          </p:nvPr>
        </p:nvSpPr>
        <p:spPr>
          <a:xfrm>
            <a:off x="1881609" y="3597444"/>
            <a:ext cx="8066896" cy="3215994"/>
          </a:xfrm>
        </p:spPr>
        <p:txBody>
          <a:bodyPr>
            <a:normAutofit/>
          </a:bodyPr>
          <a:lstStyle/>
          <a:p>
            <a:r>
              <a:rPr lang="en-US" sz="3600" b="1" dirty="0"/>
              <a:t>Self-balancing:</a:t>
            </a:r>
            <a:r>
              <a:rPr lang="en-US" sz="3600" dirty="0"/>
              <a:t> Insertions and deletions ensure that the longest tree path is at most twice the length of any other path</a:t>
            </a:r>
          </a:p>
          <a:p>
            <a:r>
              <a:rPr lang="en-US" sz="3600" b="1" dirty="0"/>
              <a:t>Guaranteed logarithmic:</a:t>
            </a:r>
            <a:r>
              <a:rPr lang="en-US" sz="3600" dirty="0"/>
              <a:t> All insertions, deletions, and searches run in </a:t>
            </a:r>
            <a:r>
              <a:rPr lang="en-US" sz="3600" b="1" dirty="0"/>
              <a:t>O(log N)</a:t>
            </a:r>
            <a:r>
              <a:rPr lang="en-US" sz="3600" dirty="0"/>
              <a:t> time</a:t>
            </a:r>
          </a:p>
        </p:txBody>
      </p:sp>
      <p:sp>
        <p:nvSpPr>
          <p:cNvPr id="9" name="Oval 8">
            <a:extLst>
              <a:ext uri="{FF2B5EF4-FFF2-40B4-BE49-F238E27FC236}">
                <a16:creationId xmlns:a16="http://schemas.microsoft.com/office/drawing/2014/main" id="{0C903259-1211-45D1-923E-A06F1F721EE8}"/>
              </a:ext>
            </a:extLst>
          </p:cNvPr>
          <p:cNvSpPr/>
          <p:nvPr/>
        </p:nvSpPr>
        <p:spPr>
          <a:xfrm>
            <a:off x="6829119" y="166741"/>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anose="020B0502040204020203" pitchFamily="34" charset="0"/>
                <a:cs typeface="Segoe UI" panose="020B0502040204020203" pitchFamily="34" charset="0"/>
              </a:rPr>
              <a:t>10</a:t>
            </a:r>
          </a:p>
        </p:txBody>
      </p:sp>
      <p:sp>
        <p:nvSpPr>
          <p:cNvPr id="13" name="Oval 12">
            <a:extLst>
              <a:ext uri="{FF2B5EF4-FFF2-40B4-BE49-F238E27FC236}">
                <a16:creationId xmlns:a16="http://schemas.microsoft.com/office/drawing/2014/main" id="{EF5D1EF5-A4FC-481B-A986-9492BD07804F}"/>
              </a:ext>
            </a:extLst>
          </p:cNvPr>
          <p:cNvSpPr/>
          <p:nvPr/>
        </p:nvSpPr>
        <p:spPr>
          <a:xfrm>
            <a:off x="4874053" y="1625629"/>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anose="020B0502040204020203" pitchFamily="34" charset="0"/>
                <a:cs typeface="Segoe UI" panose="020B0502040204020203" pitchFamily="34" charset="0"/>
              </a:rPr>
              <a:t>0</a:t>
            </a:r>
          </a:p>
        </p:txBody>
      </p:sp>
      <p:sp>
        <p:nvSpPr>
          <p:cNvPr id="14" name="Oval 13">
            <a:extLst>
              <a:ext uri="{FF2B5EF4-FFF2-40B4-BE49-F238E27FC236}">
                <a16:creationId xmlns:a16="http://schemas.microsoft.com/office/drawing/2014/main" id="{933B2648-EEB0-46C8-BFBA-69A4FFD0495C}"/>
              </a:ext>
            </a:extLst>
          </p:cNvPr>
          <p:cNvSpPr/>
          <p:nvPr/>
        </p:nvSpPr>
        <p:spPr>
          <a:xfrm>
            <a:off x="6239923" y="1625629"/>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anose="020B0502040204020203" pitchFamily="34" charset="0"/>
                <a:cs typeface="Segoe UI" panose="020B0502040204020203" pitchFamily="34" charset="0"/>
              </a:rPr>
              <a:t>7</a:t>
            </a:r>
          </a:p>
        </p:txBody>
      </p:sp>
      <p:sp>
        <p:nvSpPr>
          <p:cNvPr id="17" name="Title 1">
            <a:extLst>
              <a:ext uri="{FF2B5EF4-FFF2-40B4-BE49-F238E27FC236}">
                <a16:creationId xmlns:a16="http://schemas.microsoft.com/office/drawing/2014/main" id="{1D89B121-4BFD-4F58-A8DE-75049D86C018}"/>
              </a:ext>
            </a:extLst>
          </p:cNvPr>
          <p:cNvSpPr txBox="1">
            <a:spLocks/>
          </p:cNvSpPr>
          <p:nvPr/>
        </p:nvSpPr>
        <p:spPr>
          <a:xfrm>
            <a:off x="1638729" y="623949"/>
            <a:ext cx="3974428" cy="82441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sz="4800" b="1" dirty="0"/>
              <a:t>binary trees</a:t>
            </a:r>
          </a:p>
        </p:txBody>
      </p:sp>
      <p:cxnSp>
        <p:nvCxnSpPr>
          <p:cNvPr id="19" name="Straight Connector 18">
            <a:extLst>
              <a:ext uri="{FF2B5EF4-FFF2-40B4-BE49-F238E27FC236}">
                <a16:creationId xmlns:a16="http://schemas.microsoft.com/office/drawing/2014/main" id="{0745187E-E575-4139-88B6-17535CEA898D}"/>
              </a:ext>
            </a:extLst>
          </p:cNvPr>
          <p:cNvCxnSpPr>
            <a:cxnSpLocks/>
          </p:cNvCxnSpPr>
          <p:nvPr/>
        </p:nvCxnSpPr>
        <p:spPr>
          <a:xfrm>
            <a:off x="7471005" y="578948"/>
            <a:ext cx="804231" cy="566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F18A8A-0307-4695-A1A3-F69FD9C20CB3}"/>
              </a:ext>
            </a:extLst>
          </p:cNvPr>
          <p:cNvCxnSpPr>
            <a:cxnSpLocks/>
          </p:cNvCxnSpPr>
          <p:nvPr/>
        </p:nvCxnSpPr>
        <p:spPr>
          <a:xfrm>
            <a:off x="8512132" y="1316011"/>
            <a:ext cx="590233" cy="5386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FF9CC973-D2D2-4C64-8C14-7FDB33D96C7A}"/>
              </a:ext>
            </a:extLst>
          </p:cNvPr>
          <p:cNvSpPr/>
          <p:nvPr/>
        </p:nvSpPr>
        <p:spPr>
          <a:xfrm>
            <a:off x="7894182" y="782721"/>
            <a:ext cx="818147" cy="8244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anose="020B0502040204020203" pitchFamily="34" charset="0"/>
                <a:cs typeface="Segoe UI" panose="020B0502040204020203" pitchFamily="34" charset="0"/>
              </a:rPr>
              <a:t>13</a:t>
            </a:r>
          </a:p>
        </p:txBody>
      </p:sp>
      <p:cxnSp>
        <p:nvCxnSpPr>
          <p:cNvPr id="31" name="Straight Connector 30">
            <a:extLst>
              <a:ext uri="{FF2B5EF4-FFF2-40B4-BE49-F238E27FC236}">
                <a16:creationId xmlns:a16="http://schemas.microsoft.com/office/drawing/2014/main" id="{788C41B6-7B8E-4C49-B774-C5F973E756E0}"/>
              </a:ext>
            </a:extLst>
          </p:cNvPr>
          <p:cNvCxnSpPr>
            <a:cxnSpLocks/>
          </p:cNvCxnSpPr>
          <p:nvPr/>
        </p:nvCxnSpPr>
        <p:spPr>
          <a:xfrm flipV="1">
            <a:off x="5283126" y="1360360"/>
            <a:ext cx="460400" cy="5378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E5CDB48-3437-41B4-A495-783F3BDA6CD8}"/>
              </a:ext>
            </a:extLst>
          </p:cNvPr>
          <p:cNvCxnSpPr>
            <a:cxnSpLocks/>
          </p:cNvCxnSpPr>
          <p:nvPr/>
        </p:nvCxnSpPr>
        <p:spPr>
          <a:xfrm flipH="1" flipV="1">
            <a:off x="6029087" y="1296474"/>
            <a:ext cx="521440" cy="5533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50AEC4-DA8C-47AE-A7C8-755DCFF0599C}"/>
              </a:ext>
            </a:extLst>
          </p:cNvPr>
          <p:cNvCxnSpPr>
            <a:cxnSpLocks/>
          </p:cNvCxnSpPr>
          <p:nvPr/>
        </p:nvCxnSpPr>
        <p:spPr>
          <a:xfrm flipV="1">
            <a:off x="6230958" y="2178952"/>
            <a:ext cx="379776" cy="6991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B2F796-AFD1-4833-A8AC-F63BF8B6C07F}"/>
              </a:ext>
            </a:extLst>
          </p:cNvPr>
          <p:cNvCxnSpPr>
            <a:cxnSpLocks/>
          </p:cNvCxnSpPr>
          <p:nvPr/>
        </p:nvCxnSpPr>
        <p:spPr>
          <a:xfrm flipH="1" flipV="1">
            <a:off x="6758822" y="2178952"/>
            <a:ext cx="341134" cy="6454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0687F60-3BF1-4756-A3BE-5E0236047C5D}"/>
              </a:ext>
            </a:extLst>
          </p:cNvPr>
          <p:cNvSpPr/>
          <p:nvPr/>
        </p:nvSpPr>
        <p:spPr>
          <a:xfrm>
            <a:off x="5542380" y="782721"/>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anose="020B0502040204020203" pitchFamily="34" charset="0"/>
                <a:cs typeface="Segoe UI" panose="020B0502040204020203" pitchFamily="34" charset="0"/>
              </a:rPr>
              <a:t>3</a:t>
            </a:r>
          </a:p>
        </p:txBody>
      </p:sp>
      <p:sp>
        <p:nvSpPr>
          <p:cNvPr id="12" name="Oval 11">
            <a:extLst>
              <a:ext uri="{FF2B5EF4-FFF2-40B4-BE49-F238E27FC236}">
                <a16:creationId xmlns:a16="http://schemas.microsoft.com/office/drawing/2014/main" id="{2241D396-EFE1-473C-83BD-30B3383F8703}"/>
              </a:ext>
            </a:extLst>
          </p:cNvPr>
          <p:cNvSpPr/>
          <p:nvPr/>
        </p:nvSpPr>
        <p:spPr>
          <a:xfrm>
            <a:off x="8883882" y="1615529"/>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anose="020B0502040204020203" pitchFamily="34" charset="0"/>
                <a:cs typeface="Segoe UI" panose="020B0502040204020203" pitchFamily="34" charset="0"/>
              </a:rPr>
              <a:t>15</a:t>
            </a:r>
          </a:p>
        </p:txBody>
      </p:sp>
      <p:sp>
        <p:nvSpPr>
          <p:cNvPr id="15" name="Oval 14">
            <a:extLst>
              <a:ext uri="{FF2B5EF4-FFF2-40B4-BE49-F238E27FC236}">
                <a16:creationId xmlns:a16="http://schemas.microsoft.com/office/drawing/2014/main" id="{B0E29149-E238-4DB9-B762-D38E4EC5A90F}"/>
              </a:ext>
            </a:extLst>
          </p:cNvPr>
          <p:cNvSpPr/>
          <p:nvPr/>
        </p:nvSpPr>
        <p:spPr>
          <a:xfrm>
            <a:off x="5792587" y="2604586"/>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anose="020B0502040204020203" pitchFamily="34" charset="0"/>
                <a:cs typeface="Segoe UI" panose="020B0502040204020203" pitchFamily="34" charset="0"/>
              </a:rPr>
              <a:t>5</a:t>
            </a:r>
          </a:p>
        </p:txBody>
      </p:sp>
      <p:sp>
        <p:nvSpPr>
          <p:cNvPr id="16" name="Oval 15">
            <a:extLst>
              <a:ext uri="{FF2B5EF4-FFF2-40B4-BE49-F238E27FC236}">
                <a16:creationId xmlns:a16="http://schemas.microsoft.com/office/drawing/2014/main" id="{E69030BA-9376-41F3-BD4C-217C013EB977}"/>
              </a:ext>
            </a:extLst>
          </p:cNvPr>
          <p:cNvSpPr/>
          <p:nvPr/>
        </p:nvSpPr>
        <p:spPr>
          <a:xfrm>
            <a:off x="6782288" y="2604586"/>
            <a:ext cx="818147" cy="8244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Segoe UI" panose="020B0502040204020203" pitchFamily="34" charset="0"/>
                <a:cs typeface="Segoe UI" panose="020B0502040204020203" pitchFamily="34" charset="0"/>
              </a:rPr>
              <a:t>8</a:t>
            </a:r>
          </a:p>
        </p:txBody>
      </p:sp>
    </p:spTree>
    <p:extLst>
      <p:ext uri="{BB962C8B-B14F-4D97-AF65-F5344CB8AC3E}">
        <p14:creationId xmlns:p14="http://schemas.microsoft.com/office/powerpoint/2010/main" val="3173010332"/>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8469</TotalTime>
  <Words>3496</Words>
  <Application>Microsoft Office PowerPoint</Application>
  <PresentationFormat>Widescreen</PresentationFormat>
  <Paragraphs>610</Paragraphs>
  <Slides>32</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Black</vt:lpstr>
      <vt:lpstr>Calibri</vt:lpstr>
      <vt:lpstr>Consolas</vt:lpstr>
      <vt:lpstr>Segoe UI</vt:lpstr>
      <vt:lpstr>Segoe UI Light</vt:lpstr>
      <vt:lpstr>Stencil</vt:lpstr>
      <vt:lpstr>Times</vt:lpstr>
      <vt:lpstr>Office Theme</vt:lpstr>
      <vt:lpstr>Scheduling</vt:lpstr>
      <vt:lpstr>Scheduling: Which Process Should Run Now?</vt:lpstr>
      <vt:lpstr>PowerPoint Presentation</vt:lpstr>
      <vt:lpstr>Evaluating Scheduler Algorithms</vt:lpstr>
      <vt:lpstr>Priority-based Round-Robin</vt:lpstr>
      <vt:lpstr>Priority Inversion</vt:lpstr>
      <vt:lpstr>Priority Inheritance</vt:lpstr>
      <vt:lpstr>Linux’s “Completely Fair Scheduler” (CFS)</vt:lpstr>
      <vt:lpstr>Red-black</vt:lpstr>
      <vt:lpstr>PowerPoint Presentation</vt:lpstr>
      <vt:lpstr>PowerPoint Presentation</vt:lpstr>
      <vt:lpstr>Classic CFS Example</vt:lpstr>
      <vt:lpstr>It’s Nice To Be Nice</vt:lpstr>
      <vt:lpstr>Task Priorities in CFS</vt:lpstr>
      <vt:lpstr>Task Priorities in CFS</vt:lpstr>
      <vt:lpstr>Making Scheduling Efficient</vt:lpstr>
      <vt:lpstr>PowerPoint Presentation</vt:lpstr>
      <vt:lpstr>Scheduler Groups in Linux</vt:lpstr>
      <vt:lpstr>Scheduler Groups in Linux</vt:lpstr>
      <vt:lpstr>Scheduler Groups in Linux</vt:lpstr>
      <vt:lpstr>Scheduler Groups in Linux</vt:lpstr>
      <vt:lpstr>Which Priorities Should I Assign To My Tasks?</vt:lpstr>
      <vt:lpstr>PowerPoint Presentation</vt:lpstr>
      <vt:lpstr>PowerPoint Presentation</vt:lpstr>
      <vt:lpstr>CPU Affinity</vt:lpstr>
      <vt:lpstr>CPU Affinity</vt:lpstr>
      <vt:lpstr>CPU Affinity</vt:lpstr>
      <vt:lpstr>CPU Affinity</vt:lpstr>
      <vt:lpstr>CPU Affinity</vt:lpstr>
      <vt:lpstr>CPU Affinity</vt:lpstr>
      <vt:lpstr>CPU Affinity</vt:lpstr>
      <vt:lpstr>Your Machine is a Distributed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4123</cp:revision>
  <dcterms:created xsi:type="dcterms:W3CDTF">2017-01-17T01:11:39Z</dcterms:created>
  <dcterms:modified xsi:type="dcterms:W3CDTF">2019-04-11T04:21:59Z</dcterms:modified>
</cp:coreProperties>
</file>