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2" r:id="rId3"/>
    <p:sldId id="317" r:id="rId4"/>
    <p:sldId id="261" r:id="rId5"/>
    <p:sldId id="314" r:id="rId6"/>
    <p:sldId id="263" r:id="rId7"/>
    <p:sldId id="266" r:id="rId8"/>
    <p:sldId id="318" r:id="rId9"/>
    <p:sldId id="309" r:id="rId10"/>
    <p:sldId id="325" r:id="rId11"/>
    <p:sldId id="326" r:id="rId12"/>
    <p:sldId id="329" r:id="rId13"/>
    <p:sldId id="330" r:id="rId14"/>
    <p:sldId id="319" r:id="rId15"/>
    <p:sldId id="280" r:id="rId16"/>
    <p:sldId id="310" r:id="rId17"/>
    <p:sldId id="334" r:id="rId18"/>
    <p:sldId id="331" r:id="rId19"/>
    <p:sldId id="336" r:id="rId20"/>
    <p:sldId id="335" r:id="rId21"/>
    <p:sldId id="337" r:id="rId22"/>
    <p:sldId id="339" r:id="rId23"/>
    <p:sldId id="340" r:id="rId24"/>
    <p:sldId id="341" r:id="rId25"/>
    <p:sldId id="320" r:id="rId26"/>
    <p:sldId id="274" r:id="rId27"/>
    <p:sldId id="259" r:id="rId28"/>
    <p:sldId id="279" r:id="rId29"/>
    <p:sldId id="286" r:id="rId30"/>
    <p:sldId id="277" r:id="rId31"/>
    <p:sldId id="343"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3244" autoAdjust="0"/>
  </p:normalViewPr>
  <p:slideViewPr>
    <p:cSldViewPr snapToGrid="0">
      <p:cViewPr varScale="1">
        <p:scale>
          <a:sx n="49" d="100"/>
          <a:sy n="49" d="100"/>
        </p:scale>
        <p:origin x="988" y="3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actual size of the kernel text will typically be less than 2 GB in practice. In other words, it’s unlikely that an OS will have 2 GB of code and static data. So, in practice, the user-related content (e.g., like user-mode stacks) may be mapped into physical region beneath the 2GB barrier.</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60274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a virtual page be swapped to disk? Well, there may be a lot of processes that are running; if so, that means that a lot of processes will want to put their virtual pages in RAM. If all of the pages can’t fit at once, then some of those pages need to be stored on disk, where they can be retrieved later.</a:t>
            </a:r>
          </a:p>
          <a:p>
            <a:endParaRPr lang="en-US" dirty="0"/>
          </a:p>
          <a:p>
            <a:r>
              <a:rPr lang="en-US" dirty="0"/>
              <a:t>Note that a virtual page may also be absent in RAM for another reason---the associated process hasn’t allocated that page. For example, the heap grows when a program calls malloc() or new. When a process initially starts, the process hasn’t allocated any heap memory, so the associated parts of the virtual address space are not associated with actual virtual pages.</a:t>
            </a:r>
          </a:p>
        </p:txBody>
      </p:sp>
      <p:sp>
        <p:nvSpPr>
          <p:cNvPr id="4" name="Slide Number Placeholder 3"/>
          <p:cNvSpPr>
            <a:spLocks noGrp="1"/>
          </p:cNvSpPr>
          <p:nvPr>
            <p:ph type="sldNum" sz="quarter" idx="10"/>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418185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16</a:t>
            </a:fld>
            <a:endParaRPr lang="en-US"/>
          </a:p>
        </p:txBody>
      </p:sp>
    </p:spTree>
    <p:extLst>
      <p:ext uri="{BB962C8B-B14F-4D97-AF65-F5344CB8AC3E}">
        <p14:creationId xmlns:p14="http://schemas.microsoft.com/office/powerpoint/2010/main" val="138556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368524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18</a:t>
            </a:fld>
            <a:endParaRPr lang="en-US"/>
          </a:p>
        </p:txBody>
      </p:sp>
    </p:spTree>
    <p:extLst>
      <p:ext uri="{BB962C8B-B14F-4D97-AF65-F5344CB8AC3E}">
        <p14:creationId xmlns:p14="http://schemas.microsoft.com/office/powerpoint/2010/main" val="277236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19</a:t>
            </a:fld>
            <a:endParaRPr lang="en-US"/>
          </a:p>
        </p:txBody>
      </p:sp>
    </p:spTree>
    <p:extLst>
      <p:ext uri="{BB962C8B-B14F-4D97-AF65-F5344CB8AC3E}">
        <p14:creationId xmlns:p14="http://schemas.microsoft.com/office/powerpoint/2010/main" val="38453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20</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310492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27</a:t>
            </a:fld>
            <a:endParaRPr lang="en-US"/>
          </a:p>
        </p:txBody>
      </p:sp>
    </p:spTree>
    <p:extLst>
      <p:ext uri="{BB962C8B-B14F-4D97-AF65-F5344CB8AC3E}">
        <p14:creationId xmlns:p14="http://schemas.microsoft.com/office/powerpoint/2010/main" val="177710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locality means that a TLB entry that has recently been accessed will be accessed again in the near future.</a:t>
            </a:r>
          </a:p>
          <a:p>
            <a:r>
              <a:rPr lang="en-US" dirty="0"/>
              <a:t>Spatial locality means that, when we access a virtual address x, and we create a TLB entry for the associated page, the TLB entry will likely be useful for other virtual addresses that the program accesses. Remember that a TLB entry covers an entire page of spatially contiguous addresses! For machines that have a lot of physical RAM, you might want a single TLB entry to cover a much larger region than 4 KB. x64 supports this idea using “</a:t>
            </a:r>
            <a:r>
              <a:rPr lang="en-US" dirty="0" err="1"/>
              <a:t>superpages</a:t>
            </a:r>
            <a:r>
              <a:rPr lang="en-US" dirty="0"/>
              <a:t>.” When a process’s page table uses </a:t>
            </a:r>
            <a:r>
              <a:rPr lang="en-US" dirty="0" err="1"/>
              <a:t>superpages</a:t>
            </a:r>
            <a:r>
              <a:rPr lang="en-US" dirty="0"/>
              <a:t>, each PTE and TLB entry covers 2 MB or 1 GB instead of 4 KB. [For reference on </a:t>
            </a:r>
            <a:r>
              <a:rPr lang="en-US" dirty="0" err="1"/>
              <a:t>superpages</a:t>
            </a:r>
            <a:r>
              <a:rPr lang="en-US" dirty="0"/>
              <a:t>, see Section 4.5 (“IA-32E Paging”) of “</a:t>
            </a:r>
            <a:r>
              <a:rPr lang="en-US" sz="1200" b="0" i="0" u="none" strike="noStrike" kern="1200" baseline="0" dirty="0">
                <a:solidFill>
                  <a:schemeClr val="tx1"/>
                </a:solidFill>
                <a:latin typeface="+mn-lt"/>
                <a:ea typeface="+mn-ea"/>
                <a:cs typeface="+mn-cs"/>
              </a:rPr>
              <a:t>Intel® 64 and IA-32 Architectures Software Developer’s Manual Volume 3 (3A, 3B, 3C &amp; 3D): System Programming Guide.”]</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80948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9615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29</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30</a:t>
            </a:fld>
            <a:endParaRPr lang="en-US"/>
          </a:p>
        </p:txBody>
      </p:sp>
    </p:spTree>
    <p:extLst>
      <p:ext uri="{BB962C8B-B14F-4D97-AF65-F5344CB8AC3E}">
        <p14:creationId xmlns:p14="http://schemas.microsoft.com/office/powerpoint/2010/main" val="208591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 for the curious: RISC architectures typically use the term “address space identifier (ASID)” instead of the x86-preferred term “process context identifier (PCID).” Also note that the x86 PCID mechanism only support a maximum of 4096 ids. So, Linux keeps a per-CPU PCID pool, and rotates the identifiers in a pool among the processes that run on the associated CPU.]</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32</a:t>
            </a:fld>
            <a:endParaRPr lang="en-US"/>
          </a:p>
        </p:txBody>
      </p:sp>
    </p:spTree>
    <p:extLst>
      <p:ext uri="{BB962C8B-B14F-4D97-AF65-F5344CB8AC3E}">
        <p14:creationId xmlns:p14="http://schemas.microsoft.com/office/powerpoint/2010/main" val="15342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exabyte is a billion GBs!</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62919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90535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6604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diagram say “kernel stacks” plural? Well, the way that Chickadee (and Linux) works is that, when a new process is allocated, that process gets a user-mode stack and a kernel-mode stack. The kernel-mode stack is empty when the user-mode code is executing, but when the kernel needs to handle a </a:t>
            </a:r>
            <a:r>
              <a:rPr lang="en-US" dirty="0" err="1"/>
              <a:t>syscall</a:t>
            </a:r>
            <a:r>
              <a:rPr lang="en-US" dirty="0"/>
              <a:t> on behalf of the process, the kernel code uses the kernel-mode stack of the process. Does that make sense? [In Chickadee, a process’ kernel stack is the top half of the process’ struct proc; the struct proc is allocate an entire memory page, even though the members of the struct require much less space, so the remaining bytes in the page can be used for the kernel stack.]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[Lecturer note: As described by https://read.seas.harvard.edu/cs161-18/doc/memory-layout/, “</a:t>
            </a:r>
            <a:r>
              <a:rPr lang="en-US" sz="1200" b="0" i="0" kern="1200" dirty="0">
                <a:solidFill>
                  <a:schemeClr val="tx1"/>
                </a:solidFill>
                <a:effectLst/>
                <a:latin typeface="+mn-lt"/>
                <a:ea typeface="+mn-ea"/>
                <a:cs typeface="+mn-cs"/>
              </a:rPr>
              <a:t>Kernel code and global data is linked to use the highest 2GB of virtual addresses, 0xFFFF'FFFF'8000'0000–0xFFFF'FFFF'FFFF'FFFF. This range of </a:t>
            </a:r>
            <a:r>
              <a:rPr lang="en-US" sz="1200" b="0" i="1" kern="1200" dirty="0">
                <a:solidFill>
                  <a:schemeClr val="tx1"/>
                </a:solidFill>
                <a:effectLst/>
                <a:latin typeface="+mn-lt"/>
                <a:ea typeface="+mn-ea"/>
                <a:cs typeface="+mn-cs"/>
              </a:rPr>
              <a:t>kernel text</a:t>
            </a:r>
            <a:r>
              <a:rPr lang="en-US" sz="1200" b="0" i="0" kern="1200" dirty="0">
                <a:solidFill>
                  <a:schemeClr val="tx1"/>
                </a:solidFill>
                <a:effectLst/>
                <a:latin typeface="+mn-lt"/>
                <a:ea typeface="+mn-ea"/>
                <a:cs typeface="+mn-cs"/>
              </a:rPr>
              <a:t> addresses also corresponds to physical addresses by linear transformation: physical address P (0≤P≤0x7FFF'FFFF) maps to kernel text address 0xFFFF'FFFF'8000'0000+P . . .  these choices mean that a Chickadee kernel could theoretically access up to 0x7FFF'8000'0000 bytes (262140GiB, or ~255TiB) of physical memory.</a:t>
            </a:r>
            <a:r>
              <a:rPr lang="en-US" dirty="0"/>
              <a:t>“]</a:t>
            </a:r>
          </a:p>
          <a:p>
            <a:endParaRPr lang="en-US" dirty="0"/>
          </a:p>
          <a:p>
            <a:r>
              <a:rPr lang="en-US" dirty="0"/>
              <a:t>[Lecturer note: In case somebody asks, in Linux, the per-process stacks are not used to handle interrupts. Instead, Linux creates a special, per-CPU stack that is used to handle interrupts destined for that CPU. As described by [5], “</a:t>
            </a:r>
            <a:r>
              <a:rPr lang="en-US" sz="1200" b="0" i="0" kern="1200" dirty="0">
                <a:solidFill>
                  <a:schemeClr val="tx1"/>
                </a:solidFill>
                <a:effectLst/>
                <a:latin typeface="+mn-lt"/>
                <a:ea typeface="+mn-ea"/>
                <a:cs typeface="+mn-cs"/>
              </a:rPr>
              <a:t>Early in the 2.6 kernel series, an option was introduced to move to single-page kernel stacks, where each process is given only a single page (4KB on 32-bit architectures and 8KB on 64-bit architectures). This was done for two reasons:</a:t>
            </a:r>
          </a:p>
          <a:p>
            <a:r>
              <a:rPr lang="en-US" sz="1200" b="0" i="0" kern="1200" dirty="0">
                <a:solidFill>
                  <a:schemeClr val="tx1"/>
                </a:solidFill>
                <a:effectLst/>
                <a:latin typeface="+mn-lt"/>
                <a:ea typeface="+mn-ea"/>
                <a:cs typeface="+mn-cs"/>
              </a:rPr>
              <a:t>It results in a page with less memory consumption per process.</a:t>
            </a:r>
          </a:p>
          <a:p>
            <a:r>
              <a:rPr lang="en-US" sz="1200" b="0" i="0" kern="1200" dirty="0">
                <a:solidFill>
                  <a:schemeClr val="tx1"/>
                </a:solidFill>
                <a:effectLst/>
                <a:latin typeface="+mn-lt"/>
                <a:ea typeface="+mn-ea"/>
                <a:cs typeface="+mn-cs"/>
              </a:rPr>
              <a:t>As uptime increases, it becomes increasingly hard to find two physically contiguous unallocated pages. Physical memory becomes fragmented, and the resulting VM pressure from allocating a single new process is expensive.</a:t>
            </a:r>
          </a:p>
          <a:p>
            <a:r>
              <a:rPr lang="en-US" sz="1200" b="0" i="0" kern="1200" dirty="0">
                <a:solidFill>
                  <a:schemeClr val="tx1"/>
                </a:solidFill>
                <a:effectLst/>
                <a:latin typeface="+mn-lt"/>
                <a:ea typeface="+mn-ea"/>
                <a:cs typeface="+mn-cs"/>
              </a:rPr>
              <a:t>There is one more complication. </a:t>
            </a:r>
            <a:r>
              <a:rPr lang="en-US" sz="1200" b="0" i="0" u="sng" kern="1200" dirty="0">
                <a:solidFill>
                  <a:schemeClr val="tx1"/>
                </a:solidFill>
                <a:effectLst/>
                <a:latin typeface="+mn-lt"/>
                <a:ea typeface="+mn-ea"/>
                <a:cs typeface="+mn-cs"/>
              </a:rPr>
              <a:t>Each process’s entire call chain has to fit in its kernel stack.</a:t>
            </a:r>
            <a:r>
              <a:rPr lang="en-US" sz="1200" b="0" i="0" kern="1200" dirty="0">
                <a:solidFill>
                  <a:schemeClr val="tx1"/>
                </a:solidFill>
                <a:effectLst/>
                <a:latin typeface="+mn-lt"/>
                <a:ea typeface="+mn-ea"/>
                <a:cs typeface="+mn-cs"/>
              </a:rPr>
              <a:t> Historically, however, interrupt handlers also used the kernel stack of the process they interrupted, thus they too had to fit. This was efficient and simple, but it placed even tighter constraints on the already meager kernel stack. When the stack moved to only a single page, interrupt handlers no longer fit. To rectify this problem, the kernel developers implemented a new feature: interrupt stacks. </a:t>
            </a:r>
            <a:r>
              <a:rPr lang="en-US" sz="1200" b="0" i="0" u="sng" kern="1200" dirty="0">
                <a:solidFill>
                  <a:schemeClr val="tx1"/>
                </a:solidFill>
                <a:effectLst/>
                <a:latin typeface="+mn-lt"/>
                <a:ea typeface="+mn-ea"/>
                <a:cs typeface="+mn-cs"/>
              </a:rPr>
              <a:t>Interrupt stacks provide a single per-processor stack used for interrupt handlers. With this option, interrupt handlers no longer share the kernel stack of the interrupted process. </a:t>
            </a:r>
            <a:r>
              <a:rPr lang="en-US" sz="1200" b="0" i="0" kern="1200" dirty="0">
                <a:solidFill>
                  <a:schemeClr val="tx1"/>
                </a:solidFill>
                <a:effectLst/>
                <a:latin typeface="+mn-lt"/>
                <a:ea typeface="+mn-ea"/>
                <a:cs typeface="+mn-cs"/>
              </a:rPr>
              <a:t>Instead, they use their own stacks. This consumes only a single page per processor.</a:t>
            </a:r>
            <a:r>
              <a:rPr lang="en-US" dirty="0"/>
              <a:t>”</a:t>
            </a:r>
          </a:p>
          <a:p>
            <a:endParaRPr lang="en-US" dirty="0"/>
          </a:p>
          <a:p>
            <a:r>
              <a:rPr lang="en-US" dirty="0"/>
              <a:t>Chickadee also has per-CPU stacks, although they are used only briefly, at the beginning of interrupt/</a:t>
            </a:r>
            <a:r>
              <a:rPr lang="en-US" dirty="0" err="1"/>
              <a:t>syscall</a:t>
            </a:r>
            <a:r>
              <a:rPr lang="en-US" dirty="0"/>
              <a:t> dispatch, and when the kernel’s scheduling logic is switching between two tasks. See https://read.seas.harvard.edu/cs161-18/doc/contexts/, which says (among other things): “</a:t>
            </a:r>
            <a:r>
              <a:rPr lang="en-US" sz="1200" b="0" i="0" kern="1200" dirty="0">
                <a:solidFill>
                  <a:schemeClr val="tx1"/>
                </a:solidFill>
                <a:effectLst/>
                <a:latin typeface="+mn-lt"/>
                <a:ea typeface="+mn-ea"/>
                <a:cs typeface="+mn-cs"/>
              </a:rPr>
              <a:t>Chickadee can </a:t>
            </a:r>
            <a:r>
              <a:rPr lang="en-US" sz="1200" b="0" i="1" kern="1200" dirty="0">
                <a:solidFill>
                  <a:schemeClr val="tx1"/>
                </a:solidFill>
                <a:effectLst/>
                <a:latin typeface="+mn-lt"/>
                <a:ea typeface="+mn-ea"/>
                <a:cs typeface="+mn-cs"/>
              </a:rPr>
              <a:t>suspend</a:t>
            </a:r>
            <a:r>
              <a:rPr lang="en-US" sz="1200" b="0" i="0" kern="1200" dirty="0">
                <a:solidFill>
                  <a:schemeClr val="tx1"/>
                </a:solidFill>
                <a:effectLst/>
                <a:latin typeface="+mn-lt"/>
                <a:ea typeface="+mn-ea"/>
                <a:cs typeface="+mn-cs"/>
              </a:rPr>
              <a:t> kernel tasks. For instance, a Chickadee system call implementation can voluntarily or involuntarily give up control to another task, picking up later right where it left off. To make this work, each kernel task context has its own </a:t>
            </a:r>
            <a:r>
              <a:rPr lang="en-US" sz="1200" b="0" i="1" kern="1200" dirty="0">
                <a:solidFill>
                  <a:schemeClr val="tx1"/>
                </a:solidFill>
                <a:effectLst/>
                <a:latin typeface="+mn-lt"/>
                <a:ea typeface="+mn-ea"/>
                <a:cs typeface="+mn-cs"/>
              </a:rPr>
              <a:t>kernel stack</a:t>
            </a:r>
            <a:r>
              <a:rPr lang="en-US" sz="1200" b="0" i="0" kern="1200" dirty="0">
                <a:solidFill>
                  <a:schemeClr val="tx1"/>
                </a:solidFill>
                <a:effectLst/>
                <a:latin typeface="+mn-lt"/>
                <a:ea typeface="+mn-ea"/>
                <a:cs typeface="+mn-cs"/>
              </a:rPr>
              <a:t>. When the processor is running a kernel task, the </a:t>
            </a:r>
            <a:r>
              <a:rPr lang="en-US" dirty="0"/>
              <a:t>%</a:t>
            </a:r>
            <a:r>
              <a:rPr lang="en-US" dirty="0" err="1"/>
              <a:t>rsp</a:t>
            </a:r>
            <a:r>
              <a:rPr lang="en-US" sz="1200" b="0" i="0" kern="1200" dirty="0">
                <a:solidFill>
                  <a:schemeClr val="tx1"/>
                </a:solidFill>
                <a:effectLst/>
                <a:latin typeface="+mn-lt"/>
                <a:ea typeface="+mn-ea"/>
                <a:cs typeface="+mn-cs"/>
              </a:rPr>
              <a:t> register points into the corresponding stack. Just like any stack, a kernel task stack holds local variables. It also holds a snapshot of the task’s registers when the task is suspended . . . Kernel CPU contexts are used when switching from one kernel task to another. Each CPU has its own kernel CPU context; while kernel tasks can switch among CPUs, a CPU context is pinned to a single CPU. CPU contexts are not </a:t>
            </a:r>
            <a:r>
              <a:rPr lang="en-US" sz="1200" b="0" i="0" kern="1200" dirty="0" err="1">
                <a:solidFill>
                  <a:schemeClr val="tx1"/>
                </a:solidFill>
                <a:effectLst/>
                <a:latin typeface="+mn-lt"/>
                <a:ea typeface="+mn-ea"/>
                <a:cs typeface="+mn-cs"/>
              </a:rPr>
              <a:t>suspendable</a:t>
            </a:r>
            <a:r>
              <a:rPr lang="en-US" sz="1200" b="0" i="0" kern="1200" dirty="0">
                <a:solidFill>
                  <a:schemeClr val="tx1"/>
                </a:solidFill>
                <a:effectLst/>
                <a:latin typeface="+mn-lt"/>
                <a:ea typeface="+mn-ea"/>
                <a:cs typeface="+mn-cs"/>
              </a:rPr>
              <a:t>, and each CPU context has its own stack . . . Kernel stacks share memory pages with corresponding data structures. The bottom of the page of memory containing a CPU context stack holds a </a:t>
            </a:r>
            <a:r>
              <a:rPr lang="en-US" dirty="0"/>
              <a:t>struct </a:t>
            </a:r>
            <a:r>
              <a:rPr lang="en-US" dirty="0" err="1"/>
              <a:t>cpustate</a:t>
            </a:r>
            <a:r>
              <a:rPr lang="en-US" sz="1200" b="0" i="0" kern="1200" dirty="0">
                <a:solidFill>
                  <a:schemeClr val="tx1"/>
                </a:solidFill>
                <a:effectLst/>
                <a:latin typeface="+mn-lt"/>
                <a:ea typeface="+mn-ea"/>
                <a:cs typeface="+mn-cs"/>
              </a:rPr>
              <a:t>, and the bottom of the page of memory containing a kernel task stack holds a </a:t>
            </a:r>
            <a:r>
              <a:rPr lang="en-US" dirty="0"/>
              <a:t>struct proc</a:t>
            </a:r>
            <a:r>
              <a:rPr lang="en-US" sz="1200" b="0" i="0" kern="1200" dirty="0">
                <a:solidFill>
                  <a:schemeClr val="tx1"/>
                </a:solidFill>
                <a:effectLst/>
                <a:latin typeface="+mn-lt"/>
                <a:ea typeface="+mn-ea"/>
                <a:cs typeface="+mn-cs"/>
              </a:rPr>
              <a:t> . . . When Chickadee’s exception handler gains control from a user-mode exception, it is executing on the kernel CPU-context stack. Its first job is to switch to the corresponding kernel task stack. This is important because all state associated with a process, including saved registers, should be stored in memory regions associated with </a:t>
            </a:r>
            <a:r>
              <a:rPr lang="en-US" sz="1200" b="0" i="1" kern="1200" dirty="0">
                <a:solidFill>
                  <a:schemeClr val="tx1"/>
                </a:solidFill>
                <a:effectLst/>
                <a:latin typeface="+mn-lt"/>
                <a:ea typeface="+mn-ea"/>
                <a:cs typeface="+mn-cs"/>
              </a:rPr>
              <a:t>that process</a:t>
            </a:r>
            <a:r>
              <a:rPr lang="en-US" sz="1200" b="0" i="0" kern="1200" dirty="0">
                <a:solidFill>
                  <a:schemeClr val="tx1"/>
                </a:solidFill>
                <a:effectLst/>
                <a:latin typeface="+mn-lt"/>
                <a:ea typeface="+mn-ea"/>
                <a:cs typeface="+mn-cs"/>
              </a:rPr>
              <a:t>, as opposed to the shared CPU-context stack . . . the [exception] handler pushes the rest of the general-purpose registers onto the stack and then </a:t>
            </a:r>
            <a:r>
              <a:rPr lang="en-US" sz="1200" b="0" i="0" kern="1200" dirty="0" err="1">
                <a:solidFill>
                  <a:schemeClr val="tx1"/>
                </a:solidFill>
                <a:effectLst/>
                <a:latin typeface="+mn-lt"/>
                <a:ea typeface="+mn-ea"/>
                <a:cs typeface="+mn-cs"/>
              </a:rPr>
              <a:t>calls</a:t>
            </a:r>
            <a:r>
              <a:rPr lang="en-US" dirty="0" err="1"/>
              <a:t>proc</a:t>
            </a:r>
            <a:r>
              <a:rPr lang="en-US" dirty="0"/>
              <a:t>::exception(</a:t>
            </a:r>
            <a:r>
              <a:rPr lang="en-US" dirty="0" err="1"/>
              <a:t>regstate</a:t>
            </a:r>
            <a:r>
              <a:rPr lang="en-US" dirty="0"/>
              <a:t>*)</a:t>
            </a:r>
            <a:r>
              <a:rPr lang="en-US" sz="1200" b="0" i="0" kern="1200" dirty="0">
                <a:solidFill>
                  <a:schemeClr val="tx1"/>
                </a:solidFill>
                <a:effectLst/>
                <a:latin typeface="+mn-lt"/>
                <a:ea typeface="+mn-ea"/>
                <a:cs typeface="+mn-cs"/>
              </a:rPr>
              <a:t>.” So, in Chickadee, the CPU stacks are sparingly used: at the beginning of exception/</a:t>
            </a:r>
            <a:r>
              <a:rPr lang="en-US" sz="1200" b="0" i="0" kern="1200" dirty="0" err="1">
                <a:solidFill>
                  <a:schemeClr val="tx1"/>
                </a:solidFill>
                <a:effectLst/>
                <a:latin typeface="+mn-lt"/>
                <a:ea typeface="+mn-ea"/>
                <a:cs typeface="+mn-cs"/>
              </a:rPr>
              <a:t>syscall</a:t>
            </a:r>
            <a:r>
              <a:rPr lang="en-US" sz="1200" b="0" i="0" kern="1200" dirty="0">
                <a:solidFill>
                  <a:schemeClr val="tx1"/>
                </a:solidFill>
                <a:effectLst/>
                <a:latin typeface="+mn-lt"/>
                <a:ea typeface="+mn-ea"/>
                <a:cs typeface="+mn-cs"/>
              </a:rPr>
              <a:t> handling (before the kernel has switched to the appropriate kernel task) and in-between the execution of two kernel tasks (because the scheduler uses the CPU stack while switching between two tasks---see k-</a:t>
            </a:r>
            <a:r>
              <a:rPr lang="en-US" sz="1200" b="0" i="0" kern="1200" dirty="0" err="1">
                <a:solidFill>
                  <a:schemeClr val="tx1"/>
                </a:solidFill>
                <a:effectLst/>
                <a:latin typeface="+mn-lt"/>
                <a:ea typeface="+mn-ea"/>
                <a:cs typeface="+mn-cs"/>
              </a:rPr>
              <a:t>exception.S’s</a:t>
            </a:r>
            <a:r>
              <a:rPr lang="en-US" sz="1200" b="0" i="0" kern="1200" dirty="0">
                <a:solidFill>
                  <a:schemeClr val="tx1"/>
                </a:solidFill>
                <a:effectLst/>
                <a:latin typeface="+mn-lt"/>
                <a:ea typeface="+mn-ea"/>
                <a:cs typeface="+mn-cs"/>
              </a:rPr>
              <a:t> yield and resume code, plus k-cpu.cc::schedule()</a:t>
            </a:r>
            <a:r>
              <a:rPr lang="en-US" dirty="0"/>
              <a:t>]</a:t>
            </a:r>
          </a:p>
          <a:p>
            <a:endParaRPr lang="en-US" dirty="0"/>
          </a:p>
          <a:p>
            <a:r>
              <a:rPr lang="en-US" dirty="0"/>
              <a:t>[Lecturer note: The kernel memory region has a lot of stuff in it; see Ref [2] for more details.]</a:t>
            </a:r>
          </a:p>
          <a:p>
            <a:endParaRPr lang="en-US" dirty="0"/>
          </a:p>
          <a:p>
            <a:r>
              <a:rPr lang="en-US" dirty="0"/>
              <a:t>[Refs: [1] https://en.wikipedia.org/wiki/X86-64#Virtual_address_space_details</a:t>
            </a:r>
          </a:p>
          <a:p>
            <a:r>
              <a:rPr lang="en-US" dirty="0"/>
              <a:t>          [2] https://www.kernel.org/doc/Documentation/x86/x86_64/mm.txt</a:t>
            </a:r>
          </a:p>
          <a:p>
            <a:r>
              <a:rPr lang="en-US" dirty="0"/>
              <a:t>          [3] https://www.kernel.org/doc/Documentation/x86/kernel-stacks</a:t>
            </a:r>
          </a:p>
          <a:p>
            <a:r>
              <a:rPr lang="en-US" dirty="0"/>
              <a:t>          [4] https://jasoncc.github.io/kernel/jasonc-mm-x86.html</a:t>
            </a:r>
          </a:p>
          <a:p>
            <a:r>
              <a:rPr lang="en-US" dirty="0"/>
              <a:t>          [5] https://notes.shichao.io/lkd/ch12/]</a:t>
            </a:r>
          </a:p>
        </p:txBody>
      </p:sp>
      <p:sp>
        <p:nvSpPr>
          <p:cNvPr id="4" name="Slide Number Placeholder 3"/>
          <p:cNvSpPr>
            <a:spLocks noGrp="1"/>
          </p:cNvSpPr>
          <p:nvPr>
            <p:ph type="sldNum" sz="quarter" idx="5"/>
          </p:nvPr>
        </p:nvSpPr>
        <p:spPr/>
        <p:txBody>
          <a:bodyPr/>
          <a:lstStyle/>
          <a:p>
            <a:fld id="{9E9BFF26-3CAE-4DCF-9C1E-4F3982829741}" type="slidenum">
              <a:rPr lang="en-US" smtClean="0"/>
              <a:t>9</a:t>
            </a:fld>
            <a:endParaRPr lang="en-US"/>
          </a:p>
        </p:txBody>
      </p:sp>
    </p:spTree>
    <p:extLst>
      <p:ext uri="{BB962C8B-B14F-4D97-AF65-F5344CB8AC3E}">
        <p14:creationId xmlns:p14="http://schemas.microsoft.com/office/powerpoint/2010/main" val="54839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content in the bottom half of an address space only “mostly” unique? Here’s one example: suppose that you launch two different instances of a web server, so that you have two separate processes. Each process will have the same contents in its code region. However, the stacks and the heaps will be different, because each process has its own set of dynamic state that is created in response to client requests.</a:t>
            </a:r>
          </a:p>
        </p:txBody>
      </p:sp>
      <p:sp>
        <p:nvSpPr>
          <p:cNvPr id="4" name="Slide Number Placeholder 3"/>
          <p:cNvSpPr>
            <a:spLocks noGrp="1"/>
          </p:cNvSpPr>
          <p:nvPr>
            <p:ph type="sldNum" sz="quarter" idx="5"/>
          </p:nvPr>
        </p:nvSpPr>
        <p:spPr/>
        <p:txBody>
          <a:bodyPr/>
          <a:lstStyle/>
          <a:p>
            <a:fld id="{9E9BFF26-3CAE-4DCF-9C1E-4F3982829741}" type="slidenum">
              <a:rPr lang="en-US" smtClean="0"/>
              <a:t>10</a:t>
            </a:fld>
            <a:endParaRPr lang="en-US"/>
          </a:p>
        </p:txBody>
      </p:sp>
    </p:spTree>
    <p:extLst>
      <p:ext uri="{BB962C8B-B14F-4D97-AF65-F5344CB8AC3E}">
        <p14:creationId xmlns:p14="http://schemas.microsoft.com/office/powerpoint/2010/main" val="350681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9BFF26-3CAE-4DCF-9C1E-4F3982829741}" type="slidenum">
              <a:rPr lang="en-US" smtClean="0"/>
              <a:t>11</a:t>
            </a:fld>
            <a:endParaRPr lang="en-US"/>
          </a:p>
        </p:txBody>
      </p:sp>
    </p:spTree>
    <p:extLst>
      <p:ext uri="{BB962C8B-B14F-4D97-AF65-F5344CB8AC3E}">
        <p14:creationId xmlns:p14="http://schemas.microsoft.com/office/powerpoint/2010/main" val="205924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and static data of the kernel are often collectively </a:t>
            </a:r>
            <a:r>
              <a:rPr lang="en-US" dirty="0" err="1"/>
              <a:t>refered</a:t>
            </a:r>
            <a:r>
              <a:rPr lang="en-US" dirty="0"/>
              <a:t> to as the “kernel text.”</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06761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ECA14-9C0A-4E50-91EA-B86A295FE722}"/>
              </a:ext>
            </a:extLst>
          </p:cNvPr>
          <p:cNvPicPr>
            <a:picLocks noChangeAspect="1"/>
          </p:cNvPicPr>
          <p:nvPr/>
        </p:nvPicPr>
        <p:blipFill>
          <a:blip r:embed="rId3"/>
          <a:stretch>
            <a:fillRect/>
          </a:stretch>
        </p:blipFill>
        <p:spPr>
          <a:xfrm>
            <a:off x="0" y="0"/>
            <a:ext cx="12181172" cy="6858000"/>
          </a:xfrm>
          <a:prstGeom prst="rect">
            <a:avLst/>
          </a:prstGeom>
        </p:spPr>
      </p:pic>
      <p:sp>
        <p:nvSpPr>
          <p:cNvPr id="3" name="Subtitle 2"/>
          <p:cNvSpPr>
            <a:spLocks noGrp="1"/>
          </p:cNvSpPr>
          <p:nvPr>
            <p:ph type="subTitle" idx="1"/>
          </p:nvPr>
        </p:nvSpPr>
        <p:spPr>
          <a:xfrm>
            <a:off x="6344389" y="5505040"/>
            <a:ext cx="5693090" cy="1183572"/>
          </a:xfrm>
          <a:solidFill>
            <a:schemeClr val="bg1">
              <a:alpha val="77000"/>
            </a:schemeClr>
          </a:solidFill>
        </p:spPr>
        <p:txBody>
          <a:bodyPr>
            <a:normAutofit fontScale="92500" lnSpcReduction="20000"/>
          </a:bodyPr>
          <a:lstStyle/>
          <a:p>
            <a:r>
              <a:rPr lang="en-US" sz="4800" dirty="0"/>
              <a:t>CS 161: Lecture 2</a:t>
            </a:r>
          </a:p>
          <a:p>
            <a:r>
              <a:rPr lang="en-US" sz="4800" dirty="0"/>
              <a:t>1/30/19</a:t>
            </a:r>
          </a:p>
        </p:txBody>
      </p:sp>
      <p:sp>
        <p:nvSpPr>
          <p:cNvPr id="2" name="Title 1"/>
          <p:cNvSpPr>
            <a:spLocks noGrp="1"/>
          </p:cNvSpPr>
          <p:nvPr>
            <p:ph type="ctrTitle"/>
          </p:nvPr>
        </p:nvSpPr>
        <p:spPr>
          <a:xfrm>
            <a:off x="6344388" y="4396539"/>
            <a:ext cx="5693091" cy="1109470"/>
          </a:xfrm>
          <a:solidFill>
            <a:schemeClr val="bg1">
              <a:alpha val="77000"/>
            </a:schemeClr>
          </a:solidFill>
        </p:spPr>
        <p:txBody>
          <a:bodyPr>
            <a:normAutofit/>
          </a:bodyPr>
          <a:lstStyle/>
          <a:p>
            <a:r>
              <a:rPr lang="en-US" dirty="0"/>
              <a:t>Virtual Memory</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5" y="774151"/>
            <a:ext cx="5627751" cy="6075947"/>
          </a:xfrm>
        </p:spPr>
        <p:txBody>
          <a:bodyPr>
            <a:noAutofit/>
          </a:bodyPr>
          <a:lstStyle/>
          <a:p>
            <a:r>
              <a:rPr lang="en-US" dirty="0"/>
              <a:t>Each process gets its own address space</a:t>
            </a:r>
          </a:p>
          <a:p>
            <a:pPr lvl="1"/>
            <a:r>
              <a:rPr lang="en-US" sz="2600" dirty="0"/>
              <a:t>The kernel is mapped into the same place in each address space</a:t>
            </a:r>
          </a:p>
          <a:p>
            <a:pPr lvl="1"/>
            <a:r>
              <a:rPr lang="en-US" sz="2600" dirty="0"/>
              <a:t>Content in low canonical memory is mostly unique (i.e., per-process)</a:t>
            </a:r>
          </a:p>
          <a:p>
            <a:r>
              <a:rPr lang="en-US" dirty="0"/>
              <a:t>Why can’t user-level code tamper with kernel state?</a:t>
            </a:r>
          </a:p>
          <a:p>
            <a:pPr lvl="1"/>
            <a:r>
              <a:rPr lang="en-US" sz="2600" dirty="0"/>
              <a:t>The CPU has a privilege bit: indicates whether currently-executing code is kernel code</a:t>
            </a:r>
          </a:p>
          <a:p>
            <a:pPr lvl="1"/>
            <a:r>
              <a:rPr lang="en-US" sz="2600" dirty="0"/>
              <a:t>MMU prevents unprivileged code from touching privileged memory</a:t>
            </a:r>
          </a:p>
          <a:p>
            <a:pPr lvl="1"/>
            <a:r>
              <a:rPr lang="en-US" sz="2600" dirty="0"/>
              <a:t>Privilege bit flips during system calls, interrupts, and exceptions</a:t>
            </a:r>
          </a:p>
          <a:p>
            <a:endParaRPr lang="en-US" sz="2400" dirty="0"/>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sp>
        <p:nvSpPr>
          <p:cNvPr id="28" name="TextBox 27">
            <a:extLst>
              <a:ext uri="{FF2B5EF4-FFF2-40B4-BE49-F238E27FC236}">
                <a16:creationId xmlns:a16="http://schemas.microsoft.com/office/drawing/2014/main" id="{7BB843FA-6181-489F-A7C6-15812CA0C26B}"/>
              </a:ext>
            </a:extLst>
          </p:cNvPr>
          <p:cNvSpPr txBox="1"/>
          <p:nvPr/>
        </p:nvSpPr>
        <p:spPr>
          <a:xfrm>
            <a:off x="196513" y="1268028"/>
            <a:ext cx="10816965" cy="3277820"/>
          </a:xfrm>
          <a:prstGeom prst="rect">
            <a:avLst/>
          </a:prstGeom>
          <a:solidFill>
            <a:schemeClr val="bg1"/>
          </a:solidFill>
          <a:ln>
            <a:solidFill>
              <a:schemeClr val="tx1"/>
            </a:solidFill>
          </a:ln>
        </p:spPr>
        <p:txBody>
          <a:bodyPr wrap="square" rtlCol="0">
            <a:spAutoFit/>
          </a:bodyPr>
          <a:lstStyle/>
          <a:p>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 main(){</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300" dirty="0">
                <a:latin typeface="Consolas" panose="020B0609020204030204" pitchFamily="49" charset="0"/>
                <a:ea typeface="Roboto" panose="02000000000000000000" pitchFamily="2" charset="0"/>
                <a:cs typeface="Roboto" panose="02000000000000000000" pitchFamily="2" charset="0"/>
              </a:rPr>
              <a:t> x = </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42</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 malloc(</a:t>
            </a:r>
            <a:r>
              <a:rPr lang="en-US" sz="2300" dirty="0">
                <a:solidFill>
                  <a:srgbClr val="00B050"/>
                </a:solidFill>
                <a:latin typeface="Consolas" panose="020B0609020204030204" pitchFamily="49" charset="0"/>
                <a:ea typeface="Roboto" panose="02000000000000000000" pitchFamily="2" charset="0"/>
                <a:cs typeface="Roboto" panose="02000000000000000000" pitchFamily="2" charset="0"/>
              </a:rPr>
              <a:t>64</a:t>
            </a:r>
            <a:r>
              <a:rPr lang="en-US" sz="2300" dirty="0">
                <a:latin typeface="Consolas" panose="020B0609020204030204" pitchFamily="49" charset="0"/>
                <a:ea typeface="Roboto" panose="02000000000000000000" pitchFamily="2" charset="0"/>
                <a:cs typeface="Roboto" panose="02000000000000000000" pitchFamily="2" charset="0"/>
              </a:rPr>
              <a:t>);</a:t>
            </a:r>
          </a:p>
          <a:p>
            <a:r>
              <a:rPr lang="en-US" sz="2300" dirty="0">
                <a:latin typeface="Consolas" panose="020B0609020204030204" pitchFamily="49" charset="0"/>
                <a:ea typeface="Roboto" panose="02000000000000000000" pitchFamily="2" charset="0"/>
                <a:cs typeface="Roboto" panose="02000000000000000000" pitchFamily="2" charset="0"/>
              </a:rPr>
              <a:t>    </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(“&amp;x: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)&amp;x);   //0x0000’7ffd’754e’adbc</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(“&amp;</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)&amp;</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//0x0000’7ffd’754e’adc0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a:t>
            </a:r>
            <a:r>
              <a:rPr lang="en-US" sz="2300" dirty="0" err="1">
                <a:latin typeface="Consolas" panose="020B0609020204030204" pitchFamily="49" charset="0"/>
                <a:ea typeface="Roboto" panose="02000000000000000000" pitchFamily="2" charset="0"/>
                <a:cs typeface="Roboto" panose="02000000000000000000" pitchFamily="2" charset="0"/>
              </a:rPr>
              <a:t>ptr</a:t>
            </a:r>
            <a:r>
              <a:rPr lang="en-US" sz="2300" dirty="0">
                <a:latin typeface="Consolas" panose="020B0609020204030204" pitchFamily="49" charset="0"/>
                <a:ea typeface="Roboto" panose="02000000000000000000" pitchFamily="2" charset="0"/>
                <a:cs typeface="Roboto" panose="02000000000000000000" pitchFamily="2" charset="0"/>
              </a:rPr>
              <a:t>);  //0x0000’5557’e367’d260</a:t>
            </a:r>
          </a:p>
          <a:p>
            <a:r>
              <a:rPr lang="en-US" sz="2300" dirty="0">
                <a:latin typeface="Consolas" panose="020B0609020204030204" pitchFamily="49" charset="0"/>
                <a:ea typeface="Roboto" panose="02000000000000000000" pitchFamily="2" charset="0"/>
                <a:cs typeface="Roboto" panose="02000000000000000000" pitchFamily="2" charset="0"/>
              </a:rPr>
              <a:t>    </a:t>
            </a:r>
            <a:r>
              <a:rPr lang="en-US" sz="2300" dirty="0" err="1">
                <a:latin typeface="Consolas" panose="020B0609020204030204" pitchFamily="49" charset="0"/>
                <a:ea typeface="Roboto" panose="02000000000000000000" pitchFamily="2" charset="0"/>
                <a:cs typeface="Roboto" panose="02000000000000000000" pitchFamily="2" charset="0"/>
              </a:rPr>
              <a:t>printf</a:t>
            </a:r>
            <a:r>
              <a:rPr lang="en-US" sz="2300" dirty="0">
                <a:latin typeface="Consolas" panose="020B0609020204030204" pitchFamily="49" charset="0"/>
                <a:ea typeface="Roboto" panose="02000000000000000000" pitchFamily="2" charset="0"/>
                <a:cs typeface="Roboto" panose="02000000000000000000" pitchFamily="2" charset="0"/>
              </a:rPr>
              <a:t>(“main: %p\n”, (</a:t>
            </a:r>
            <a:r>
              <a:rPr lang="en-US" sz="23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300" dirty="0">
                <a:latin typeface="Consolas" panose="020B0609020204030204" pitchFamily="49" charset="0"/>
                <a:ea typeface="Roboto" panose="02000000000000000000" pitchFamily="2" charset="0"/>
                <a:cs typeface="Roboto" panose="02000000000000000000" pitchFamily="2" charset="0"/>
              </a:rPr>
              <a:t>)main); //0x0000’5557’e2b8’3155</a:t>
            </a:r>
          </a:p>
          <a:p>
            <a:r>
              <a:rPr lang="en-US" sz="23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78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xEl>
                                              <p:pRg st="0" end="0"/>
                                            </p:txEl>
                                          </p:spTgt>
                                        </p:tgtEl>
                                      </p:cBhvr>
                                    </p:animEffect>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
                                            <p:txEl>
                                              <p:pRg st="1" end="1"/>
                                            </p:txEl>
                                          </p:spTgt>
                                        </p:tgtEl>
                                      </p:cBhvr>
                                    </p:animEffect>
                                    <p:set>
                                      <p:cBhvr>
                                        <p:cTn id="45" dur="1" fill="hold">
                                          <p:stCondLst>
                                            <p:cond delay="499"/>
                                          </p:stCondLst>
                                        </p:cTn>
                                        <p:tgtEl>
                                          <p:spTgt spid="3">
                                            <p:txEl>
                                              <p:pRg st="1" end="1"/>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
                                            <p:txEl>
                                              <p:pRg st="2" end="2"/>
                                            </p:txEl>
                                          </p:spTgt>
                                        </p:tgtEl>
                                      </p:cBhvr>
                                    </p:animEffect>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
                                            <p:txEl>
                                              <p:pRg st="3" end="3"/>
                                            </p:txEl>
                                          </p:spTgt>
                                        </p:tgtEl>
                                      </p:cBhvr>
                                    </p:animEffect>
                                    <p:set>
                                      <p:cBhvr>
                                        <p:cTn id="51" dur="1" fill="hold">
                                          <p:stCondLst>
                                            <p:cond delay="499"/>
                                          </p:stCondLst>
                                        </p:cTn>
                                        <p:tgtEl>
                                          <p:spTgt spid="3">
                                            <p:txEl>
                                              <p:pRg st="3" end="3"/>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
                                            <p:txEl>
                                              <p:pRg st="4" end="4"/>
                                            </p:txEl>
                                          </p:spTgt>
                                        </p:tgtEl>
                                      </p:cBhvr>
                                    </p:animEffect>
                                    <p:set>
                                      <p:cBhvr>
                                        <p:cTn id="54" dur="1" fill="hold">
                                          <p:stCondLst>
                                            <p:cond delay="499"/>
                                          </p:stCondLst>
                                        </p:cTn>
                                        <p:tgtEl>
                                          <p:spTgt spid="3">
                                            <p:txEl>
                                              <p:pRg st="4" end="4"/>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
                                            <p:txEl>
                                              <p:pRg st="5" end="5"/>
                                            </p:txEl>
                                          </p:spTgt>
                                        </p:tgtEl>
                                      </p:cBhvr>
                                    </p:animEffect>
                                    <p:set>
                                      <p:cBhvr>
                                        <p:cTn id="57" dur="1" fill="hold">
                                          <p:stCondLst>
                                            <p:cond delay="499"/>
                                          </p:stCondLst>
                                        </p:cTn>
                                        <p:tgtEl>
                                          <p:spTgt spid="3">
                                            <p:txEl>
                                              <p:pRg st="5" end="5"/>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
                                            <p:txEl>
                                              <p:pRg st="6" end="6"/>
                                            </p:txEl>
                                          </p:spTgt>
                                        </p:tgtEl>
                                      </p:cBhvr>
                                    </p:animEffect>
                                    <p:set>
                                      <p:cBhvr>
                                        <p:cTn id="60" dur="1" fill="hold">
                                          <p:stCondLst>
                                            <p:cond delay="499"/>
                                          </p:stCondLst>
                                        </p:cTn>
                                        <p:tgtEl>
                                          <p:spTgt spid="3">
                                            <p:txEl>
                                              <p:pRg st="6" end="6"/>
                                            </p:txEl>
                                          </p:spTgt>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FDB5873-77E7-45A0-B7B1-04B71E5006BD}"/>
              </a:ext>
            </a:extLst>
          </p:cNvPr>
          <p:cNvSpPr/>
          <p:nvPr/>
        </p:nvSpPr>
        <p:spPr>
          <a:xfrm>
            <a:off x="8834186" y="6530890"/>
            <a:ext cx="3356723" cy="3243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2782D75-7A6E-4DCB-8DB1-3F2600976DA8}"/>
              </a:ext>
            </a:extLst>
          </p:cNvPr>
          <p:cNvSpPr/>
          <p:nvPr/>
        </p:nvSpPr>
        <p:spPr>
          <a:xfrm>
            <a:off x="6021977" y="5545977"/>
            <a:ext cx="6168933" cy="98278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grpSp>
        <p:nvGrpSpPr>
          <p:cNvPr id="28" name="Group 27">
            <a:extLst>
              <a:ext uri="{FF2B5EF4-FFF2-40B4-BE49-F238E27FC236}">
                <a16:creationId xmlns:a16="http://schemas.microsoft.com/office/drawing/2014/main" id="{7D017C34-0CCA-4F65-AB89-70B41E915A71}"/>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29" name="Group 28">
            <a:extLst>
              <a:ext uri="{FF2B5EF4-FFF2-40B4-BE49-F238E27FC236}">
                <a16:creationId xmlns:a16="http://schemas.microsoft.com/office/drawing/2014/main" id="{3ADEF22A-E894-4CD2-9F26-F89CC8E8615A}"/>
              </a:ext>
            </a:extLst>
          </p:cNvPr>
          <p:cNvGrpSpPr/>
          <p:nvPr/>
        </p:nvGrpSpPr>
        <p:grpSpPr>
          <a:xfrm>
            <a:off x="7260599" y="1793558"/>
            <a:ext cx="4822542" cy="3824500"/>
            <a:chOff x="7260599" y="1793558"/>
            <a:chExt cx="4822542" cy="3824500"/>
          </a:xfrm>
        </p:grpSpPr>
        <p:sp>
          <p:nvSpPr>
            <p:cNvPr id="30" name="Rectangle 29">
              <a:extLst>
                <a:ext uri="{FF2B5EF4-FFF2-40B4-BE49-F238E27FC236}">
                  <a16:creationId xmlns:a16="http://schemas.microsoft.com/office/drawing/2014/main" id="{02BF1276-3A03-4C17-A38E-7F8A00729808}"/>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CC14415-D1C1-432E-9537-21A48EAF16C5}"/>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2" name="TextBox 31">
              <a:extLst>
                <a:ext uri="{FF2B5EF4-FFF2-40B4-BE49-F238E27FC236}">
                  <a16:creationId xmlns:a16="http://schemas.microsoft.com/office/drawing/2014/main" id="{E42FCA15-B39A-4B55-92F3-8A3267DF6FAA}"/>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33" name="TextBox 32">
              <a:extLst>
                <a:ext uri="{FF2B5EF4-FFF2-40B4-BE49-F238E27FC236}">
                  <a16:creationId xmlns:a16="http://schemas.microsoft.com/office/drawing/2014/main" id="{C677E806-F590-4828-8FE5-E815CD9E660D}"/>
                </a:ext>
              </a:extLst>
            </p:cNvPr>
            <p:cNvSpPr txBox="1"/>
            <p:nvPr/>
          </p:nvSpPr>
          <p:spPr>
            <a:xfrm>
              <a:off x="10202493"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grpSp>
      <p:grpSp>
        <p:nvGrpSpPr>
          <p:cNvPr id="34" name="Group 33">
            <a:extLst>
              <a:ext uri="{FF2B5EF4-FFF2-40B4-BE49-F238E27FC236}">
                <a16:creationId xmlns:a16="http://schemas.microsoft.com/office/drawing/2014/main" id="{3374E706-8C08-4856-92E5-A0442486AE53}"/>
              </a:ext>
            </a:extLst>
          </p:cNvPr>
          <p:cNvGrpSpPr/>
          <p:nvPr/>
        </p:nvGrpSpPr>
        <p:grpSpPr>
          <a:xfrm>
            <a:off x="9043853" y="786138"/>
            <a:ext cx="3148147" cy="1356425"/>
            <a:chOff x="9043853" y="786138"/>
            <a:chExt cx="3148147" cy="1356425"/>
          </a:xfrm>
        </p:grpSpPr>
        <p:cxnSp>
          <p:nvCxnSpPr>
            <p:cNvPr id="35" name="Straight Arrow Connector 34">
              <a:extLst>
                <a:ext uri="{FF2B5EF4-FFF2-40B4-BE49-F238E27FC236}">
                  <a16:creationId xmlns:a16="http://schemas.microsoft.com/office/drawing/2014/main" id="{DD10B273-9266-4366-A722-6C3EFE1BDDCE}"/>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B362ED-FD12-45B8-9FBE-28261EDC9D7A}"/>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cxnSp>
        <p:nvCxnSpPr>
          <p:cNvPr id="37" name="Straight Connector 36">
            <a:extLst>
              <a:ext uri="{FF2B5EF4-FFF2-40B4-BE49-F238E27FC236}">
                <a16:creationId xmlns:a16="http://schemas.microsoft.com/office/drawing/2014/main" id="{45DF72C5-5060-4562-B93A-E035103CD92F}"/>
              </a:ext>
            </a:extLst>
          </p:cNvPr>
          <p:cNvCxnSpPr>
            <a:cxnSpLocks/>
          </p:cNvCxnSpPr>
          <p:nvPr/>
        </p:nvCxnSpPr>
        <p:spPr>
          <a:xfrm flipV="1">
            <a:off x="6182267" y="2323064"/>
            <a:ext cx="1052206" cy="2419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F8C324-4228-4B37-AE4D-8AE3304BC628}"/>
              </a:ext>
            </a:extLst>
          </p:cNvPr>
          <p:cNvCxnSpPr>
            <a:cxnSpLocks/>
          </p:cNvCxnSpPr>
          <p:nvPr/>
        </p:nvCxnSpPr>
        <p:spPr>
          <a:xfrm>
            <a:off x="6122126" y="3195281"/>
            <a:ext cx="1164599" cy="217355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339EC63-02DE-494B-9D2B-33CFBDC4AACF}"/>
              </a:ext>
            </a:extLst>
          </p:cNvPr>
          <p:cNvGrpSpPr/>
          <p:nvPr/>
        </p:nvGrpSpPr>
        <p:grpSpPr>
          <a:xfrm>
            <a:off x="5982788" y="5443703"/>
            <a:ext cx="6335484" cy="1437674"/>
            <a:chOff x="5982788" y="5443703"/>
            <a:chExt cx="6335484" cy="1437674"/>
          </a:xfrm>
        </p:grpSpPr>
        <p:sp>
          <p:nvSpPr>
            <p:cNvPr id="40" name="TextBox 39">
              <a:extLst>
                <a:ext uri="{FF2B5EF4-FFF2-40B4-BE49-F238E27FC236}">
                  <a16:creationId xmlns:a16="http://schemas.microsoft.com/office/drawing/2014/main" id="{A4E34206-2B72-47F4-8B14-193C075EA9CF}"/>
                </a:ext>
              </a:extLst>
            </p:cNvPr>
            <p:cNvSpPr txBox="1"/>
            <p:nvPr/>
          </p:nvSpPr>
          <p:spPr>
            <a:xfrm>
              <a:off x="5982788" y="5443703"/>
              <a:ext cx="6335484"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a:t>
              </a:r>
              <a:r>
                <a:rPr lang="en-US" b="1" dirty="0"/>
                <a:t>↔</a:t>
              </a:r>
              <a:r>
                <a:rPr lang="en-US" sz="2400" b="1" dirty="0">
                  <a:latin typeface="Segoe UI Light" panose="020B0502040204020203" pitchFamily="34" charset="0"/>
                  <a:cs typeface="Segoe UI Light" panose="020B0502040204020203" pitchFamily="34" charset="0"/>
                </a:rPr>
                <a:t> 0xFFFF'8000'0000'0000+P</a:t>
              </a:r>
            </a:p>
          </p:txBody>
        </p:sp>
        <p:sp>
          <p:nvSpPr>
            <p:cNvPr id="41" name="Right Brace 40">
              <a:extLst>
                <a:ext uri="{FF2B5EF4-FFF2-40B4-BE49-F238E27FC236}">
                  <a16:creationId xmlns:a16="http://schemas.microsoft.com/office/drawing/2014/main" id="{A2D74CD9-39EF-4BEE-BE8C-C20A0654138F}"/>
                </a:ext>
              </a:extLst>
            </p:cNvPr>
            <p:cNvSpPr/>
            <p:nvPr/>
          </p:nvSpPr>
          <p:spPr>
            <a:xfrm rot="5400000">
              <a:off x="10310023" y="4633146"/>
              <a:ext cx="332777" cy="3298369"/>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id="{9633EAF5-04CF-411A-96CD-C7BB58CF124B}"/>
                </a:ext>
              </a:extLst>
            </p:cNvPr>
            <p:cNvSpPr txBox="1"/>
            <p:nvPr/>
          </p:nvSpPr>
          <p:spPr>
            <a:xfrm>
              <a:off x="8556173" y="6419712"/>
              <a:ext cx="3597876"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High canonical address</a:t>
              </a:r>
            </a:p>
          </p:txBody>
        </p:sp>
      </p:grpSp>
      <p:sp>
        <p:nvSpPr>
          <p:cNvPr id="43" name="Rectangle 42">
            <a:extLst>
              <a:ext uri="{FF2B5EF4-FFF2-40B4-BE49-F238E27FC236}">
                <a16:creationId xmlns:a16="http://schemas.microsoft.com/office/drawing/2014/main" id="{17409097-4958-4786-A93B-97D40B9657AA}"/>
              </a:ext>
            </a:extLst>
          </p:cNvPr>
          <p:cNvSpPr/>
          <p:nvPr/>
        </p:nvSpPr>
        <p:spPr>
          <a:xfrm>
            <a:off x="3135194" y="2626802"/>
            <a:ext cx="2874541" cy="442970"/>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45833E-6 3.7037E-7 L -0.48724 -0.00116 " pathEditMode="relative" rAng="0" ptsTypes="AA">
                                      <p:cBhvr>
                                        <p:cTn id="6" dur="2000" fill="hold"/>
                                        <p:tgtEl>
                                          <p:spTgt spid="28"/>
                                        </p:tgtEl>
                                        <p:attrNameLst>
                                          <p:attrName>ppt_x</p:attrName>
                                          <p:attrName>ppt_y</p:attrName>
                                        </p:attrNameLst>
                                      </p:cBhvr>
                                      <p:rCtr x="-24362"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32" presetClass="emph" presetSubtype="0" fill="hold" nodeType="withEffect">
                                  <p:stCondLst>
                                    <p:cond delay="0"/>
                                  </p:stCondLst>
                                  <p:childTnLst>
                                    <p:animRot by="120000">
                                      <p:cBhvr>
                                        <p:cTn id="18" dur="50" fill="hold">
                                          <p:stCondLst>
                                            <p:cond delay="0"/>
                                          </p:stCondLst>
                                        </p:cTn>
                                        <p:tgtEl>
                                          <p:spTgt spid="34"/>
                                        </p:tgtEl>
                                        <p:attrNameLst>
                                          <p:attrName>r</p:attrName>
                                        </p:attrNameLst>
                                      </p:cBhvr>
                                    </p:animRot>
                                    <p:animRot by="-240000">
                                      <p:cBhvr>
                                        <p:cTn id="19" dur="100" fill="hold">
                                          <p:stCondLst>
                                            <p:cond delay="100"/>
                                          </p:stCondLst>
                                        </p:cTn>
                                        <p:tgtEl>
                                          <p:spTgt spid="34"/>
                                        </p:tgtEl>
                                        <p:attrNameLst>
                                          <p:attrName>r</p:attrName>
                                        </p:attrNameLst>
                                      </p:cBhvr>
                                    </p:animRot>
                                    <p:animRot by="240000">
                                      <p:cBhvr>
                                        <p:cTn id="20" dur="100" fill="hold">
                                          <p:stCondLst>
                                            <p:cond delay="200"/>
                                          </p:stCondLst>
                                        </p:cTn>
                                        <p:tgtEl>
                                          <p:spTgt spid="34"/>
                                        </p:tgtEl>
                                        <p:attrNameLst>
                                          <p:attrName>r</p:attrName>
                                        </p:attrNameLst>
                                      </p:cBhvr>
                                    </p:animRot>
                                    <p:animRot by="-240000">
                                      <p:cBhvr>
                                        <p:cTn id="21" dur="100" fill="hold">
                                          <p:stCondLst>
                                            <p:cond delay="300"/>
                                          </p:stCondLst>
                                        </p:cTn>
                                        <p:tgtEl>
                                          <p:spTgt spid="34"/>
                                        </p:tgtEl>
                                        <p:attrNameLst>
                                          <p:attrName>r</p:attrName>
                                        </p:attrNameLst>
                                      </p:cBhvr>
                                    </p:animRot>
                                    <p:animRot by="120000">
                                      <p:cBhvr>
                                        <p:cTn id="22" dur="100" fill="hold">
                                          <p:stCondLst>
                                            <p:cond delay="400"/>
                                          </p:stCondLst>
                                        </p:cTn>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500"/>
                            </p:stCondLst>
                            <p:childTnLst>
                              <p:par>
                                <p:cTn id="29" presetID="32" presetClass="emph" presetSubtype="0" fill="hold" grpId="1" nodeType="afterEffect">
                                  <p:stCondLst>
                                    <p:cond delay="0"/>
                                  </p:stCondLst>
                                  <p:childTnLst>
                                    <p:animRot by="120000">
                                      <p:cBhvr>
                                        <p:cTn id="30" dur="100" fill="hold">
                                          <p:stCondLst>
                                            <p:cond delay="0"/>
                                          </p:stCondLst>
                                        </p:cTn>
                                        <p:tgtEl>
                                          <p:spTgt spid="43"/>
                                        </p:tgtEl>
                                        <p:attrNameLst>
                                          <p:attrName>r</p:attrName>
                                        </p:attrNameLst>
                                      </p:cBhvr>
                                    </p:animRot>
                                    <p:animRot by="-240000">
                                      <p:cBhvr>
                                        <p:cTn id="31" dur="200" fill="hold">
                                          <p:stCondLst>
                                            <p:cond delay="200"/>
                                          </p:stCondLst>
                                        </p:cTn>
                                        <p:tgtEl>
                                          <p:spTgt spid="43"/>
                                        </p:tgtEl>
                                        <p:attrNameLst>
                                          <p:attrName>r</p:attrName>
                                        </p:attrNameLst>
                                      </p:cBhvr>
                                    </p:animRot>
                                    <p:animRot by="240000">
                                      <p:cBhvr>
                                        <p:cTn id="32" dur="200" fill="hold">
                                          <p:stCondLst>
                                            <p:cond delay="400"/>
                                          </p:stCondLst>
                                        </p:cTn>
                                        <p:tgtEl>
                                          <p:spTgt spid="43"/>
                                        </p:tgtEl>
                                        <p:attrNameLst>
                                          <p:attrName>r</p:attrName>
                                        </p:attrNameLst>
                                      </p:cBhvr>
                                    </p:animRot>
                                    <p:animRot by="-240000">
                                      <p:cBhvr>
                                        <p:cTn id="33" dur="200" fill="hold">
                                          <p:stCondLst>
                                            <p:cond delay="600"/>
                                          </p:stCondLst>
                                        </p:cTn>
                                        <p:tgtEl>
                                          <p:spTgt spid="43"/>
                                        </p:tgtEl>
                                        <p:attrNameLst>
                                          <p:attrName>r</p:attrName>
                                        </p:attrNameLst>
                                      </p:cBhvr>
                                    </p:animRot>
                                    <p:animRot by="120000">
                                      <p:cBhvr>
                                        <p:cTn id="34" dur="200" fill="hold">
                                          <p:stCondLst>
                                            <p:cond delay="800"/>
                                          </p:stCondLst>
                                        </p:cTn>
                                        <p:tgtEl>
                                          <p:spTgt spid="4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 calcmode="lin" valueType="num">
                                      <p:cBhvr>
                                        <p:cTn id="41" dur="500" fill="hold"/>
                                        <p:tgtEl>
                                          <p:spTgt spid="37"/>
                                        </p:tgtEl>
                                        <p:attrNameLst>
                                          <p:attrName>style.rotation</p:attrName>
                                        </p:attrNameLst>
                                      </p:cBhvr>
                                      <p:tavLst>
                                        <p:tav tm="0">
                                          <p:val>
                                            <p:fltVal val="360"/>
                                          </p:val>
                                        </p:tav>
                                        <p:tav tm="100000">
                                          <p:val>
                                            <p:fltVal val="0"/>
                                          </p:val>
                                        </p:tav>
                                      </p:tavLst>
                                    </p:anim>
                                    <p:animEffect transition="in" filter="fade">
                                      <p:cBhvr>
                                        <p:cTn id="42" dur="500"/>
                                        <p:tgtEl>
                                          <p:spTgt spid="37"/>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 calcmode="lin" valueType="num">
                                      <p:cBhvr>
                                        <p:cTn id="47" dur="500" fill="hold"/>
                                        <p:tgtEl>
                                          <p:spTgt spid="38"/>
                                        </p:tgtEl>
                                        <p:attrNameLst>
                                          <p:attrName>style.rotation</p:attrName>
                                        </p:attrNameLst>
                                      </p:cBhvr>
                                      <p:tavLst>
                                        <p:tav tm="0">
                                          <p:val>
                                            <p:fltVal val="360"/>
                                          </p:val>
                                        </p:tav>
                                        <p:tav tm="100000">
                                          <p:val>
                                            <p:fltVal val="0"/>
                                          </p:val>
                                        </p:tav>
                                      </p:tavLst>
                                    </p:anim>
                                    <p:animEffect transition="in" filter="fade">
                                      <p:cBhvr>
                                        <p:cTn id="48" dur="500"/>
                                        <p:tgtEl>
                                          <p:spTgt spid="38"/>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500"/>
                            </p:stCondLst>
                            <p:childTnLst>
                              <p:par>
                                <p:cTn id="59" presetID="32" presetClass="emph" presetSubtype="0" fill="hold" nodeType="afterEffect">
                                  <p:stCondLst>
                                    <p:cond delay="0"/>
                                  </p:stCondLst>
                                  <p:childTnLst>
                                    <p:animRot by="120000">
                                      <p:cBhvr>
                                        <p:cTn id="60" dur="100" fill="hold">
                                          <p:stCondLst>
                                            <p:cond delay="0"/>
                                          </p:stCondLst>
                                        </p:cTn>
                                        <p:tgtEl>
                                          <p:spTgt spid="37"/>
                                        </p:tgtEl>
                                        <p:attrNameLst>
                                          <p:attrName>r</p:attrName>
                                        </p:attrNameLst>
                                      </p:cBhvr>
                                    </p:animRot>
                                    <p:animRot by="-240000">
                                      <p:cBhvr>
                                        <p:cTn id="61" dur="200" fill="hold">
                                          <p:stCondLst>
                                            <p:cond delay="200"/>
                                          </p:stCondLst>
                                        </p:cTn>
                                        <p:tgtEl>
                                          <p:spTgt spid="37"/>
                                        </p:tgtEl>
                                        <p:attrNameLst>
                                          <p:attrName>r</p:attrName>
                                        </p:attrNameLst>
                                      </p:cBhvr>
                                    </p:animRot>
                                    <p:animRot by="240000">
                                      <p:cBhvr>
                                        <p:cTn id="62" dur="200" fill="hold">
                                          <p:stCondLst>
                                            <p:cond delay="400"/>
                                          </p:stCondLst>
                                        </p:cTn>
                                        <p:tgtEl>
                                          <p:spTgt spid="37"/>
                                        </p:tgtEl>
                                        <p:attrNameLst>
                                          <p:attrName>r</p:attrName>
                                        </p:attrNameLst>
                                      </p:cBhvr>
                                    </p:animRot>
                                    <p:animRot by="-240000">
                                      <p:cBhvr>
                                        <p:cTn id="63" dur="200" fill="hold">
                                          <p:stCondLst>
                                            <p:cond delay="600"/>
                                          </p:stCondLst>
                                        </p:cTn>
                                        <p:tgtEl>
                                          <p:spTgt spid="37"/>
                                        </p:tgtEl>
                                        <p:attrNameLst>
                                          <p:attrName>r</p:attrName>
                                        </p:attrNameLst>
                                      </p:cBhvr>
                                    </p:animRot>
                                    <p:animRot by="120000">
                                      <p:cBhvr>
                                        <p:cTn id="64" dur="200" fill="hold">
                                          <p:stCondLst>
                                            <p:cond delay="800"/>
                                          </p:stCondLst>
                                        </p:cTn>
                                        <p:tgtEl>
                                          <p:spTgt spid="37"/>
                                        </p:tgtEl>
                                        <p:attrNameLst>
                                          <p:attrName>r</p:attrName>
                                        </p:attrNameLst>
                                      </p:cBhvr>
                                    </p:animRot>
                                  </p:childTnLst>
                                </p:cTn>
                              </p:par>
                              <p:par>
                                <p:cTn id="65" presetID="32" presetClass="emph" presetSubtype="0" fill="hold" nodeType="withEffect">
                                  <p:stCondLst>
                                    <p:cond delay="0"/>
                                  </p:stCondLst>
                                  <p:childTnLst>
                                    <p:animRot by="120000">
                                      <p:cBhvr>
                                        <p:cTn id="66" dur="100" fill="hold">
                                          <p:stCondLst>
                                            <p:cond delay="0"/>
                                          </p:stCondLst>
                                        </p:cTn>
                                        <p:tgtEl>
                                          <p:spTgt spid="38"/>
                                        </p:tgtEl>
                                        <p:attrNameLst>
                                          <p:attrName>r</p:attrName>
                                        </p:attrNameLst>
                                      </p:cBhvr>
                                    </p:animRot>
                                    <p:animRot by="-240000">
                                      <p:cBhvr>
                                        <p:cTn id="67" dur="200" fill="hold">
                                          <p:stCondLst>
                                            <p:cond delay="200"/>
                                          </p:stCondLst>
                                        </p:cTn>
                                        <p:tgtEl>
                                          <p:spTgt spid="38"/>
                                        </p:tgtEl>
                                        <p:attrNameLst>
                                          <p:attrName>r</p:attrName>
                                        </p:attrNameLst>
                                      </p:cBhvr>
                                    </p:animRot>
                                    <p:animRot by="240000">
                                      <p:cBhvr>
                                        <p:cTn id="68" dur="200" fill="hold">
                                          <p:stCondLst>
                                            <p:cond delay="400"/>
                                          </p:stCondLst>
                                        </p:cTn>
                                        <p:tgtEl>
                                          <p:spTgt spid="38"/>
                                        </p:tgtEl>
                                        <p:attrNameLst>
                                          <p:attrName>r</p:attrName>
                                        </p:attrNameLst>
                                      </p:cBhvr>
                                    </p:animRot>
                                    <p:animRot by="-240000">
                                      <p:cBhvr>
                                        <p:cTn id="69" dur="200" fill="hold">
                                          <p:stCondLst>
                                            <p:cond delay="600"/>
                                          </p:stCondLst>
                                        </p:cTn>
                                        <p:tgtEl>
                                          <p:spTgt spid="38"/>
                                        </p:tgtEl>
                                        <p:attrNameLst>
                                          <p:attrName>r</p:attrName>
                                        </p:attrNameLst>
                                      </p:cBhvr>
                                    </p:animRot>
                                    <p:animRot by="120000">
                                      <p:cBhvr>
                                        <p:cTn id="70"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43" grpId="0" animBg="1"/>
      <p:bldP spid="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05AD880-FE8A-4FD8-BFA5-AB11A6FEDBB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02493"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a:off x="6132078" y="1407610"/>
            <a:ext cx="1226666" cy="2934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a:off x="6096000" y="2214155"/>
            <a:ext cx="1262744" cy="32060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342596"/>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84D66D8-A2EE-484D-B9CD-426815FE864A}"/>
              </a:ext>
            </a:extLst>
          </p:cNvPr>
          <p:cNvGrpSpPr/>
          <p:nvPr/>
        </p:nvGrpSpPr>
        <p:grpSpPr>
          <a:xfrm>
            <a:off x="1234794" y="1364233"/>
            <a:ext cx="1821332" cy="789137"/>
            <a:chOff x="1234794" y="1364233"/>
            <a:chExt cx="1821332" cy="789137"/>
          </a:xfrm>
        </p:grpSpPr>
        <p:sp>
          <p:nvSpPr>
            <p:cNvPr id="32" name="Rectangle 31">
              <a:extLst>
                <a:ext uri="{FF2B5EF4-FFF2-40B4-BE49-F238E27FC236}">
                  <a16:creationId xmlns:a16="http://schemas.microsoft.com/office/drawing/2014/main" id="{89159B80-CB2F-4C44-9D10-E1C3CDF3AA79}"/>
                </a:ext>
              </a:extLst>
            </p:cNvPr>
            <p:cNvSpPr/>
            <p:nvPr/>
          </p:nvSpPr>
          <p:spPr>
            <a:xfrm>
              <a:off x="1266669" y="1581463"/>
              <a:ext cx="1694281" cy="29980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06E720A-4DB4-4C4D-B914-A32A32338C1B}"/>
                </a:ext>
              </a:extLst>
            </p:cNvPr>
            <p:cNvGrpSpPr/>
            <p:nvPr/>
          </p:nvGrpSpPr>
          <p:grpSpPr>
            <a:xfrm>
              <a:off x="1234794" y="1364233"/>
              <a:ext cx="1821332" cy="789137"/>
              <a:chOff x="10390531" y="4504382"/>
              <a:chExt cx="1821332" cy="789137"/>
            </a:xfrm>
          </p:grpSpPr>
          <p:cxnSp>
            <p:nvCxnSpPr>
              <p:cNvPr id="25" name="Straight Arrow Connector 24">
                <a:extLst>
                  <a:ext uri="{FF2B5EF4-FFF2-40B4-BE49-F238E27FC236}">
                    <a16:creationId xmlns:a16="http://schemas.microsoft.com/office/drawing/2014/main" id="{7D22E80A-6AEE-48FF-B3A6-15F23296D9D0}"/>
                  </a:ext>
                </a:extLst>
              </p:cNvPr>
              <p:cNvCxnSpPr/>
              <p:nvPr/>
            </p:nvCxnSpPr>
            <p:spPr>
              <a:xfrm>
                <a:off x="12167081" y="4504382"/>
                <a:ext cx="0" cy="789137"/>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DF5422A-E7A0-4482-81F0-17CC42EAEAAF}"/>
                  </a:ext>
                </a:extLst>
              </p:cNvPr>
              <p:cNvSpPr/>
              <p:nvPr/>
            </p:nvSpPr>
            <p:spPr>
              <a:xfrm>
                <a:off x="10390531" y="4638663"/>
                <a:ext cx="1821332" cy="446276"/>
              </a:xfrm>
              <a:prstGeom prst="rect">
                <a:avLst/>
              </a:prstGeom>
              <a:noFill/>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Highest 2GB</a:t>
                </a:r>
              </a:p>
            </p:txBody>
          </p:sp>
        </p:grpSp>
      </p:grpSp>
      <p:grpSp>
        <p:nvGrpSpPr>
          <p:cNvPr id="29" name="Group 28">
            <a:extLst>
              <a:ext uri="{FF2B5EF4-FFF2-40B4-BE49-F238E27FC236}">
                <a16:creationId xmlns:a16="http://schemas.microsoft.com/office/drawing/2014/main" id="{2B571E59-77CF-42DB-BFB5-D75B2EAF46B9}"/>
              </a:ext>
            </a:extLst>
          </p:cNvPr>
          <p:cNvGrpSpPr/>
          <p:nvPr/>
        </p:nvGrpSpPr>
        <p:grpSpPr>
          <a:xfrm>
            <a:off x="9043853" y="786138"/>
            <a:ext cx="3148147" cy="1356425"/>
            <a:chOff x="9043853" y="786138"/>
            <a:chExt cx="3148147" cy="1356425"/>
          </a:xfrm>
        </p:grpSpPr>
        <p:cxnSp>
          <p:nvCxnSpPr>
            <p:cNvPr id="30" name="Straight Arrow Connector 29">
              <a:extLst>
                <a:ext uri="{FF2B5EF4-FFF2-40B4-BE49-F238E27FC236}">
                  <a16:creationId xmlns:a16="http://schemas.microsoft.com/office/drawing/2014/main" id="{7D31679A-01D7-489E-8ABE-7E542FE59C84}"/>
                </a:ext>
              </a:extLst>
            </p:cNvPr>
            <p:cNvCxnSpPr/>
            <p:nvPr/>
          </p:nvCxnSpPr>
          <p:spPr>
            <a:xfrm>
              <a:off x="11011989" y="1502230"/>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130A7C-AD7E-4D8A-AF8E-F62B3C3A79FF}"/>
                </a:ext>
              </a:extLst>
            </p:cNvPr>
            <p:cNvSpPr txBox="1"/>
            <p:nvPr/>
          </p:nvSpPr>
          <p:spPr>
            <a:xfrm>
              <a:off x="9043853" y="786138"/>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grpSp>
      <p:grpSp>
        <p:nvGrpSpPr>
          <p:cNvPr id="35" name="Group 34">
            <a:extLst>
              <a:ext uri="{FF2B5EF4-FFF2-40B4-BE49-F238E27FC236}">
                <a16:creationId xmlns:a16="http://schemas.microsoft.com/office/drawing/2014/main" id="{8A56C310-8F19-4316-B170-42409E462A57}"/>
              </a:ext>
            </a:extLst>
          </p:cNvPr>
          <p:cNvGrpSpPr/>
          <p:nvPr/>
        </p:nvGrpSpPr>
        <p:grpSpPr>
          <a:xfrm>
            <a:off x="10481972" y="4539595"/>
            <a:ext cx="1760418" cy="640333"/>
            <a:chOff x="10481972" y="4539595"/>
            <a:chExt cx="1760418" cy="640333"/>
          </a:xfrm>
        </p:grpSpPr>
        <p:sp>
          <p:nvSpPr>
            <p:cNvPr id="34" name="Rectangle 33">
              <a:extLst>
                <a:ext uri="{FF2B5EF4-FFF2-40B4-BE49-F238E27FC236}">
                  <a16:creationId xmlns:a16="http://schemas.microsoft.com/office/drawing/2014/main" id="{0D868332-52E8-434A-BCC0-ED9FF53036FE}"/>
                </a:ext>
              </a:extLst>
            </p:cNvPr>
            <p:cNvSpPr/>
            <p:nvPr/>
          </p:nvSpPr>
          <p:spPr>
            <a:xfrm>
              <a:off x="10573404" y="4710224"/>
              <a:ext cx="1579416"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EF2E326-D2A6-4471-95FD-40789763460D}"/>
                </a:ext>
              </a:extLst>
            </p:cNvPr>
            <p:cNvGrpSpPr/>
            <p:nvPr/>
          </p:nvGrpSpPr>
          <p:grpSpPr>
            <a:xfrm>
              <a:off x="10481972" y="4539595"/>
              <a:ext cx="1760418" cy="640333"/>
              <a:chOff x="10481972" y="4539595"/>
              <a:chExt cx="1760418" cy="640333"/>
            </a:xfrm>
          </p:grpSpPr>
          <p:cxnSp>
            <p:nvCxnSpPr>
              <p:cNvPr id="21" name="Straight Arrow Connector 20">
                <a:extLst>
                  <a:ext uri="{FF2B5EF4-FFF2-40B4-BE49-F238E27FC236}">
                    <a16:creationId xmlns:a16="http://schemas.microsoft.com/office/drawing/2014/main" id="{07FF0894-4F7C-4612-BAD2-5F87391C53EE}"/>
                  </a:ext>
                </a:extLst>
              </p:cNvPr>
              <p:cNvCxnSpPr/>
              <p:nvPr/>
            </p:nvCxnSpPr>
            <p:spPr>
              <a:xfrm>
                <a:off x="10534224" y="4539595"/>
                <a:ext cx="0" cy="640333"/>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918482-E5F0-47A4-851F-99456C9A6A72}"/>
                  </a:ext>
                </a:extLst>
              </p:cNvPr>
              <p:cNvSpPr/>
              <p:nvPr/>
            </p:nvSpPr>
            <p:spPr>
              <a:xfrm>
                <a:off x="10481972" y="4638663"/>
                <a:ext cx="1760418" cy="446276"/>
              </a:xfrm>
              <a:prstGeom prst="rect">
                <a:avLst/>
              </a:prstGeom>
            </p:spPr>
            <p:txBody>
              <a:bodyPr wrap="none">
                <a:spAutoFit/>
              </a:bodyPr>
              <a:lstStyle/>
              <a:p>
                <a:r>
                  <a:rPr lang="en-US" sz="2300" dirty="0">
                    <a:latin typeface="Roboto" panose="02000000000000000000" pitchFamily="2" charset="0"/>
                    <a:ea typeface="Roboto" panose="02000000000000000000" pitchFamily="2" charset="0"/>
                    <a:cs typeface="Roboto" panose="02000000000000000000" pitchFamily="2" charset="0"/>
                  </a:rPr>
                  <a:t>Lowest 2GB</a:t>
                </a:r>
              </a:p>
            </p:txBody>
          </p:sp>
        </p:grpSp>
      </p:grpSp>
      <p:grpSp>
        <p:nvGrpSpPr>
          <p:cNvPr id="37" name="Group 36">
            <a:extLst>
              <a:ext uri="{FF2B5EF4-FFF2-40B4-BE49-F238E27FC236}">
                <a16:creationId xmlns:a16="http://schemas.microsoft.com/office/drawing/2014/main" id="{7213C651-81C6-4323-AA88-165E7F190302}"/>
              </a:ext>
            </a:extLst>
          </p:cNvPr>
          <p:cNvGrpSpPr/>
          <p:nvPr/>
        </p:nvGrpSpPr>
        <p:grpSpPr>
          <a:xfrm>
            <a:off x="10351832" y="4104056"/>
            <a:ext cx="1922321" cy="461665"/>
            <a:chOff x="10351832" y="4104056"/>
            <a:chExt cx="1922321" cy="461665"/>
          </a:xfrm>
        </p:grpSpPr>
        <p:sp>
          <p:nvSpPr>
            <p:cNvPr id="36" name="Rectangle 35">
              <a:extLst>
                <a:ext uri="{FF2B5EF4-FFF2-40B4-BE49-F238E27FC236}">
                  <a16:creationId xmlns:a16="http://schemas.microsoft.com/office/drawing/2014/main" id="{07B82726-83F8-460C-9F51-E7F156FC15BE}"/>
                </a:ext>
              </a:extLst>
            </p:cNvPr>
            <p:cNvSpPr/>
            <p:nvPr/>
          </p:nvSpPr>
          <p:spPr>
            <a:xfrm>
              <a:off x="10441104" y="4200227"/>
              <a:ext cx="1722093"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C46943-CEE9-4CD0-94F4-2AB956B5CABF}"/>
                </a:ext>
              </a:extLst>
            </p:cNvPr>
            <p:cNvSpPr/>
            <p:nvPr/>
          </p:nvSpPr>
          <p:spPr>
            <a:xfrm>
              <a:off x="10351832" y="4104056"/>
              <a:ext cx="1922321"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0x7FFF'FFFF</a:t>
              </a:r>
            </a:p>
          </p:txBody>
        </p:sp>
      </p:grpSp>
      <p:sp>
        <p:nvSpPr>
          <p:cNvPr id="38" name="Rectangle 37">
            <a:extLst>
              <a:ext uri="{FF2B5EF4-FFF2-40B4-BE49-F238E27FC236}">
                <a16:creationId xmlns:a16="http://schemas.microsoft.com/office/drawing/2014/main" id="{393143A9-B789-4FC8-AE42-64FA89B88BC4}"/>
              </a:ext>
            </a:extLst>
          </p:cNvPr>
          <p:cNvSpPr/>
          <p:nvPr/>
        </p:nvSpPr>
        <p:spPr>
          <a:xfrm>
            <a:off x="10441104" y="5242703"/>
            <a:ext cx="185324" cy="2736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40" name="Rectangle 39">
            <a:extLst>
              <a:ext uri="{FF2B5EF4-FFF2-40B4-BE49-F238E27FC236}">
                <a16:creationId xmlns:a16="http://schemas.microsoft.com/office/drawing/2014/main" id="{9D010269-3C66-4207-9A41-60EF351997D0}"/>
              </a:ext>
            </a:extLst>
          </p:cNvPr>
          <p:cNvSpPr/>
          <p:nvPr/>
        </p:nvSpPr>
        <p:spPr>
          <a:xfrm>
            <a:off x="3148148" y="1364233"/>
            <a:ext cx="2874541" cy="789137"/>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81E29A-0FF8-411D-A90A-6D216D2AF9AD}"/>
              </a:ext>
            </a:extLst>
          </p:cNvPr>
          <p:cNvSpPr/>
          <p:nvPr/>
        </p:nvSpPr>
        <p:spPr>
          <a:xfrm>
            <a:off x="6301898" y="5552743"/>
            <a:ext cx="5781243"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301898" y="5482892"/>
            <a:ext cx="595106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            Direct linear translation:</a:t>
            </a:r>
          </a:p>
          <a:p>
            <a:r>
              <a:rPr lang="en-US" sz="2400" b="1" dirty="0">
                <a:latin typeface="Segoe UI Light" panose="020B0502040204020203" pitchFamily="34" charset="0"/>
                <a:cs typeface="Segoe UI Light" panose="020B0502040204020203" pitchFamily="34" charset="0"/>
              </a:rPr>
              <a:t>Physical address P (0≤P≤0x7FFF'FFFF) ↔  </a:t>
            </a:r>
          </a:p>
          <a:p>
            <a:r>
              <a:rPr lang="en-US" sz="2400" b="1" dirty="0">
                <a:latin typeface="Segoe UI Light" panose="020B0502040204020203" pitchFamily="34" charset="0"/>
                <a:cs typeface="Segoe UI Light" panose="020B0502040204020203" pitchFamily="34" charset="0"/>
              </a:rPr>
              <a:t>                             0xFFFF'FFFF'8000'0000+P</a:t>
            </a:r>
          </a:p>
        </p:txBody>
      </p:sp>
    </p:spTree>
    <p:extLst>
      <p:ext uri="{BB962C8B-B14F-4D97-AF65-F5344CB8AC3E}">
        <p14:creationId xmlns:p14="http://schemas.microsoft.com/office/powerpoint/2010/main" val="28745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33"/>
                                        </p:tgtEl>
                                        <p:attrNameLst>
                                          <p:attrName>r</p:attrName>
                                        </p:attrNameLst>
                                      </p:cBhvr>
                                    </p:animRot>
                                    <p:animRot by="-240000">
                                      <p:cBhvr>
                                        <p:cTn id="16" dur="200" fill="hold">
                                          <p:stCondLst>
                                            <p:cond delay="200"/>
                                          </p:stCondLst>
                                        </p:cTn>
                                        <p:tgtEl>
                                          <p:spTgt spid="33"/>
                                        </p:tgtEl>
                                        <p:attrNameLst>
                                          <p:attrName>r</p:attrName>
                                        </p:attrNameLst>
                                      </p:cBhvr>
                                    </p:animRot>
                                    <p:animRot by="240000">
                                      <p:cBhvr>
                                        <p:cTn id="17" dur="200" fill="hold">
                                          <p:stCondLst>
                                            <p:cond delay="400"/>
                                          </p:stCondLst>
                                        </p:cTn>
                                        <p:tgtEl>
                                          <p:spTgt spid="33"/>
                                        </p:tgtEl>
                                        <p:attrNameLst>
                                          <p:attrName>r</p:attrName>
                                        </p:attrNameLst>
                                      </p:cBhvr>
                                    </p:animRot>
                                    <p:animRot by="-240000">
                                      <p:cBhvr>
                                        <p:cTn id="18" dur="200" fill="hold">
                                          <p:stCondLst>
                                            <p:cond delay="600"/>
                                          </p:stCondLst>
                                        </p:cTn>
                                        <p:tgtEl>
                                          <p:spTgt spid="33"/>
                                        </p:tgtEl>
                                        <p:attrNameLst>
                                          <p:attrName>r</p:attrName>
                                        </p:attrNameLst>
                                      </p:cBhvr>
                                    </p:animRot>
                                    <p:animRot by="120000">
                                      <p:cBhvr>
                                        <p:cTn id="19" dur="200" fill="hold">
                                          <p:stCondLst>
                                            <p:cond delay="800"/>
                                          </p:stCondLst>
                                        </p:cTn>
                                        <p:tgtEl>
                                          <p:spTgt spid="33"/>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style.rotation</p:attrName>
                                        </p:attrNameLst>
                                      </p:cBhvr>
                                      <p:tavLst>
                                        <p:tav tm="0">
                                          <p:val>
                                            <p:fltVal val="360"/>
                                          </p:val>
                                        </p:tav>
                                        <p:tav tm="100000">
                                          <p:val>
                                            <p:fltVal val="0"/>
                                          </p:val>
                                        </p:tav>
                                      </p:tavLst>
                                    </p:anim>
                                    <p:animEffect transition="in" filter="fade">
                                      <p:cBhvr>
                                        <p:cTn id="27" dur="500"/>
                                        <p:tgtEl>
                                          <p:spTgt spid="14"/>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 calcmode="lin" valueType="num">
                                      <p:cBhvr>
                                        <p:cTn id="32" dur="500" fill="hold"/>
                                        <p:tgtEl>
                                          <p:spTgt spid="17"/>
                                        </p:tgtEl>
                                        <p:attrNameLst>
                                          <p:attrName>style.rotation</p:attrName>
                                        </p:attrNameLst>
                                      </p:cBhvr>
                                      <p:tavLst>
                                        <p:tav tm="0">
                                          <p:val>
                                            <p:fltVal val="360"/>
                                          </p:val>
                                        </p:tav>
                                        <p:tav tm="100000">
                                          <p:val>
                                            <p:fltVal val="0"/>
                                          </p:val>
                                        </p:tav>
                                      </p:tavLst>
                                    </p:anim>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500"/>
                            </p:stCondLst>
                            <p:childTnLst>
                              <p:par>
                                <p:cTn id="57" presetID="32" presetClass="emph" presetSubtype="0" fill="hold" nodeType="afterEffect">
                                  <p:stCondLst>
                                    <p:cond delay="0"/>
                                  </p:stCondLst>
                                  <p:childTnLst>
                                    <p:animRot by="120000">
                                      <p:cBhvr>
                                        <p:cTn id="58" dur="100" fill="hold">
                                          <p:stCondLst>
                                            <p:cond delay="0"/>
                                          </p:stCondLst>
                                        </p:cTn>
                                        <p:tgtEl>
                                          <p:spTgt spid="14"/>
                                        </p:tgtEl>
                                        <p:attrNameLst>
                                          <p:attrName>r</p:attrName>
                                        </p:attrNameLst>
                                      </p:cBhvr>
                                    </p:animRot>
                                    <p:animRot by="-240000">
                                      <p:cBhvr>
                                        <p:cTn id="59" dur="200" fill="hold">
                                          <p:stCondLst>
                                            <p:cond delay="200"/>
                                          </p:stCondLst>
                                        </p:cTn>
                                        <p:tgtEl>
                                          <p:spTgt spid="14"/>
                                        </p:tgtEl>
                                        <p:attrNameLst>
                                          <p:attrName>r</p:attrName>
                                        </p:attrNameLst>
                                      </p:cBhvr>
                                    </p:animRot>
                                    <p:animRot by="240000">
                                      <p:cBhvr>
                                        <p:cTn id="60" dur="200" fill="hold">
                                          <p:stCondLst>
                                            <p:cond delay="400"/>
                                          </p:stCondLst>
                                        </p:cTn>
                                        <p:tgtEl>
                                          <p:spTgt spid="14"/>
                                        </p:tgtEl>
                                        <p:attrNameLst>
                                          <p:attrName>r</p:attrName>
                                        </p:attrNameLst>
                                      </p:cBhvr>
                                    </p:animRot>
                                    <p:animRot by="-240000">
                                      <p:cBhvr>
                                        <p:cTn id="61" dur="200" fill="hold">
                                          <p:stCondLst>
                                            <p:cond delay="600"/>
                                          </p:stCondLst>
                                        </p:cTn>
                                        <p:tgtEl>
                                          <p:spTgt spid="14"/>
                                        </p:tgtEl>
                                        <p:attrNameLst>
                                          <p:attrName>r</p:attrName>
                                        </p:attrNameLst>
                                      </p:cBhvr>
                                    </p:animRot>
                                    <p:animRot by="120000">
                                      <p:cBhvr>
                                        <p:cTn id="62" dur="200" fill="hold">
                                          <p:stCondLst>
                                            <p:cond delay="800"/>
                                          </p:stCondLst>
                                        </p:cTn>
                                        <p:tgtEl>
                                          <p:spTgt spid="14"/>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17"/>
                                        </p:tgtEl>
                                        <p:attrNameLst>
                                          <p:attrName>r</p:attrName>
                                        </p:attrNameLst>
                                      </p:cBhvr>
                                    </p:animRot>
                                    <p:animRot by="-240000">
                                      <p:cBhvr>
                                        <p:cTn id="65" dur="200" fill="hold">
                                          <p:stCondLst>
                                            <p:cond delay="200"/>
                                          </p:stCondLst>
                                        </p:cTn>
                                        <p:tgtEl>
                                          <p:spTgt spid="17"/>
                                        </p:tgtEl>
                                        <p:attrNameLst>
                                          <p:attrName>r</p:attrName>
                                        </p:attrNameLst>
                                      </p:cBhvr>
                                    </p:animRot>
                                    <p:animRot by="240000">
                                      <p:cBhvr>
                                        <p:cTn id="66" dur="200" fill="hold">
                                          <p:stCondLst>
                                            <p:cond delay="400"/>
                                          </p:stCondLst>
                                        </p:cTn>
                                        <p:tgtEl>
                                          <p:spTgt spid="17"/>
                                        </p:tgtEl>
                                        <p:attrNameLst>
                                          <p:attrName>r</p:attrName>
                                        </p:attrNameLst>
                                      </p:cBhvr>
                                    </p:animRot>
                                    <p:animRot by="-240000">
                                      <p:cBhvr>
                                        <p:cTn id="67" dur="200" fill="hold">
                                          <p:stCondLst>
                                            <p:cond delay="600"/>
                                          </p:stCondLst>
                                        </p:cTn>
                                        <p:tgtEl>
                                          <p:spTgt spid="17"/>
                                        </p:tgtEl>
                                        <p:attrNameLst>
                                          <p:attrName>r</p:attrName>
                                        </p:attrNameLst>
                                      </p:cBhvr>
                                    </p:animRot>
                                    <p:animRot by="120000">
                                      <p:cBhvr>
                                        <p:cTn id="68" dur="200" fill="hold">
                                          <p:stCondLst>
                                            <p:cond delay="800"/>
                                          </p:stCondLst>
                                        </p:cTn>
                                        <p:tgtEl>
                                          <p:spTgt spid="17"/>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D4B9502-B2FB-4700-ADDF-8EB5C6E62268}"/>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121A24-C90F-4A88-958E-7E97A80B0882}"/>
              </a:ext>
            </a:extLst>
          </p:cNvPr>
          <p:cNvSpPr/>
          <p:nvPr/>
        </p:nvSpPr>
        <p:spPr>
          <a:xfrm>
            <a:off x="7397933" y="2286001"/>
            <a:ext cx="2959769" cy="317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6AFB10-74C3-4EBD-921C-94F73DFD2A14}"/>
              </a:ext>
            </a:extLst>
          </p:cNvPr>
          <p:cNvSpPr txBox="1"/>
          <p:nvPr/>
        </p:nvSpPr>
        <p:spPr>
          <a:xfrm>
            <a:off x="7260599" y="1793558"/>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6" name="TextBox 5">
            <a:extLst>
              <a:ext uri="{FF2B5EF4-FFF2-40B4-BE49-F238E27FC236}">
                <a16:creationId xmlns:a16="http://schemas.microsoft.com/office/drawing/2014/main" id="{9F29AA79-A2B9-4D65-8312-3DFB7E564B5B}"/>
              </a:ext>
            </a:extLst>
          </p:cNvPr>
          <p:cNvSpPr txBox="1"/>
          <p:nvPr/>
        </p:nvSpPr>
        <p:spPr>
          <a:xfrm>
            <a:off x="10280355" y="5156393"/>
            <a:ext cx="42935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a:t>
            </a:r>
          </a:p>
        </p:txBody>
      </p:sp>
      <p:sp>
        <p:nvSpPr>
          <p:cNvPr id="7" name="TextBox 6">
            <a:extLst>
              <a:ext uri="{FF2B5EF4-FFF2-40B4-BE49-F238E27FC236}">
                <a16:creationId xmlns:a16="http://schemas.microsoft.com/office/drawing/2014/main" id="{76DE2ADB-72C6-451B-B231-B4045770D71E}"/>
              </a:ext>
            </a:extLst>
          </p:cNvPr>
          <p:cNvSpPr txBox="1"/>
          <p:nvPr/>
        </p:nvSpPr>
        <p:spPr>
          <a:xfrm>
            <a:off x="10202493" y="2103374"/>
            <a:ext cx="1880648"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MAX_PHYS</a:t>
            </a:r>
          </a:p>
        </p:txBody>
      </p:sp>
      <p:cxnSp>
        <p:nvCxnSpPr>
          <p:cNvPr id="12" name="Straight Arrow Connector 11">
            <a:extLst>
              <a:ext uri="{FF2B5EF4-FFF2-40B4-BE49-F238E27FC236}">
                <a16:creationId xmlns:a16="http://schemas.microsoft.com/office/drawing/2014/main" id="{82BE4C06-65D1-47F7-B913-AF77E6831ED5}"/>
              </a:ext>
            </a:extLst>
          </p:cNvPr>
          <p:cNvCxnSpPr/>
          <p:nvPr/>
        </p:nvCxnSpPr>
        <p:spPr>
          <a:xfrm>
            <a:off x="11011989" y="1489167"/>
            <a:ext cx="0" cy="64033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46A6DF-F9C7-48FD-B7F0-7050252E5058}"/>
              </a:ext>
            </a:extLst>
          </p:cNvPr>
          <p:cNvSpPr txBox="1"/>
          <p:nvPr/>
        </p:nvSpPr>
        <p:spPr>
          <a:xfrm>
            <a:off x="9043853" y="773075"/>
            <a:ext cx="3148147"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Typically much smaller than the virtual address space!</a:t>
            </a:r>
          </a:p>
        </p:txBody>
      </p:sp>
      <p:cxnSp>
        <p:nvCxnSpPr>
          <p:cNvPr id="14" name="Straight Connector 13">
            <a:extLst>
              <a:ext uri="{FF2B5EF4-FFF2-40B4-BE49-F238E27FC236}">
                <a16:creationId xmlns:a16="http://schemas.microsoft.com/office/drawing/2014/main" id="{6A60FEDB-A439-4AB2-BB20-290ABF047FA6}"/>
              </a:ext>
            </a:extLst>
          </p:cNvPr>
          <p:cNvCxnSpPr>
            <a:cxnSpLocks/>
          </p:cNvCxnSpPr>
          <p:nvPr/>
        </p:nvCxnSpPr>
        <p:spPr>
          <a:xfrm flipV="1">
            <a:off x="6122126" y="2286001"/>
            <a:ext cx="1225417" cy="242969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47D76-4DC6-4C77-BCB0-E3077A8440C0}"/>
              </a:ext>
            </a:extLst>
          </p:cNvPr>
          <p:cNvCxnSpPr/>
          <p:nvPr/>
        </p:nvCxnSpPr>
        <p:spPr>
          <a:xfrm>
            <a:off x="7397933" y="4760610"/>
            <a:ext cx="295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8DDA17-4EDE-44D7-A705-5654AE40882B}"/>
              </a:ext>
            </a:extLst>
          </p:cNvPr>
          <p:cNvCxnSpPr>
            <a:cxnSpLocks/>
          </p:cNvCxnSpPr>
          <p:nvPr/>
        </p:nvCxnSpPr>
        <p:spPr>
          <a:xfrm flipV="1">
            <a:off x="6426927" y="4824732"/>
            <a:ext cx="888853" cy="6355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92FA2D-7A5B-499D-8FC4-C482647FB41A}"/>
              </a:ext>
            </a:extLst>
          </p:cNvPr>
          <p:cNvSpPr/>
          <p:nvPr/>
        </p:nvSpPr>
        <p:spPr>
          <a:xfrm>
            <a:off x="3133198" y="4761824"/>
            <a:ext cx="2874541" cy="1625914"/>
          </a:xfrm>
          <a:prstGeom prst="rect">
            <a:avLst/>
          </a:prstGeom>
          <a:noFill/>
          <a:ln w="130175">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7881EC-B919-4121-B9BD-1D89EAA6A387}"/>
              </a:ext>
            </a:extLst>
          </p:cNvPr>
          <p:cNvSpPr/>
          <p:nvPr/>
        </p:nvSpPr>
        <p:spPr>
          <a:xfrm>
            <a:off x="6453878" y="5552743"/>
            <a:ext cx="5555661" cy="104949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9E21047-5838-427D-A4E1-69D5394DB012}"/>
              </a:ext>
            </a:extLst>
          </p:cNvPr>
          <p:cNvSpPr txBox="1"/>
          <p:nvPr/>
        </p:nvSpPr>
        <p:spPr>
          <a:xfrm>
            <a:off x="6426927" y="5443703"/>
            <a:ext cx="5786842"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No simple correspondence between user-mode virtual addresses and the underlying physical addresses: the miracle of paging!</a:t>
            </a:r>
          </a:p>
        </p:txBody>
      </p:sp>
      <p:cxnSp>
        <p:nvCxnSpPr>
          <p:cNvPr id="17" name="Straight Connector 16">
            <a:extLst>
              <a:ext uri="{FF2B5EF4-FFF2-40B4-BE49-F238E27FC236}">
                <a16:creationId xmlns:a16="http://schemas.microsoft.com/office/drawing/2014/main" id="{FAB1B19A-39FC-440C-B101-52FC9610972C}"/>
              </a:ext>
            </a:extLst>
          </p:cNvPr>
          <p:cNvCxnSpPr>
            <a:cxnSpLocks/>
          </p:cNvCxnSpPr>
          <p:nvPr/>
        </p:nvCxnSpPr>
        <p:spPr>
          <a:xfrm flipV="1">
            <a:off x="6096000" y="5460275"/>
            <a:ext cx="330927" cy="9274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265926-C3C5-4D33-BA17-4A216F2B85C9}"/>
              </a:ext>
            </a:extLst>
          </p:cNvPr>
          <p:cNvSpPr txBox="1"/>
          <p:nvPr/>
        </p:nvSpPr>
        <p:spPr>
          <a:xfrm>
            <a:off x="7734968" y="4824732"/>
            <a:ext cx="225811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Kernel text</a:t>
            </a:r>
          </a:p>
        </p:txBody>
      </p:sp>
      <p:sp>
        <p:nvSpPr>
          <p:cNvPr id="24" name="TextBox 23">
            <a:extLst>
              <a:ext uri="{FF2B5EF4-FFF2-40B4-BE49-F238E27FC236}">
                <a16:creationId xmlns:a16="http://schemas.microsoft.com/office/drawing/2014/main" id="{411E167D-EADD-4B75-81FC-380FF0291162}"/>
              </a:ext>
            </a:extLst>
          </p:cNvPr>
          <p:cNvSpPr txBox="1"/>
          <p:nvPr/>
        </p:nvSpPr>
        <p:spPr>
          <a:xfrm>
            <a:off x="10241682" y="4503212"/>
            <a:ext cx="2094012" cy="646331"/>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Wherever kernel text actually stops</a:t>
            </a:r>
          </a:p>
        </p:txBody>
      </p:sp>
    </p:spTree>
    <p:extLst>
      <p:ext uri="{BB962C8B-B14F-4D97-AF65-F5344CB8AC3E}">
        <p14:creationId xmlns:p14="http://schemas.microsoft.com/office/powerpoint/2010/main" val="369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9"/>
                                        </p:tgtEl>
                                        <p:attrNameLst>
                                          <p:attrName>r</p:attrName>
                                        </p:attrNameLst>
                                      </p:cBhvr>
                                    </p:animRot>
                                    <p:animRot by="-240000">
                                      <p:cBhvr>
                                        <p:cTn id="11" dur="200" fill="hold">
                                          <p:stCondLst>
                                            <p:cond delay="200"/>
                                          </p:stCondLst>
                                        </p:cTn>
                                        <p:tgtEl>
                                          <p:spTgt spid="29"/>
                                        </p:tgtEl>
                                        <p:attrNameLst>
                                          <p:attrName>r</p:attrName>
                                        </p:attrNameLst>
                                      </p:cBhvr>
                                    </p:animRot>
                                    <p:animRot by="240000">
                                      <p:cBhvr>
                                        <p:cTn id="12" dur="200" fill="hold">
                                          <p:stCondLst>
                                            <p:cond delay="400"/>
                                          </p:stCondLst>
                                        </p:cTn>
                                        <p:tgtEl>
                                          <p:spTgt spid="29"/>
                                        </p:tgtEl>
                                        <p:attrNameLst>
                                          <p:attrName>r</p:attrName>
                                        </p:attrNameLst>
                                      </p:cBhvr>
                                    </p:animRot>
                                    <p:animRot by="-240000">
                                      <p:cBhvr>
                                        <p:cTn id="13" dur="200" fill="hold">
                                          <p:stCondLst>
                                            <p:cond delay="600"/>
                                          </p:stCondLst>
                                        </p:cTn>
                                        <p:tgtEl>
                                          <p:spTgt spid="29"/>
                                        </p:tgtEl>
                                        <p:attrNameLst>
                                          <p:attrName>r</p:attrName>
                                        </p:attrNameLst>
                                      </p:cBhvr>
                                    </p:animRot>
                                    <p:animRot by="120000">
                                      <p:cBhvr>
                                        <p:cTn id="14" dur="200" fill="hold">
                                          <p:stCondLst>
                                            <p:cond delay="800"/>
                                          </p:stCondLst>
                                        </p:cTn>
                                        <p:tgtEl>
                                          <p:spTgt spid="2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360"/>
                                          </p:val>
                                        </p:tav>
                                        <p:tav tm="100000">
                                          <p:val>
                                            <p:fltVal val="0"/>
                                          </p:val>
                                        </p:tav>
                                      </p:tavLst>
                                    </p:anim>
                                    <p:animEffect transition="in" filter="fade">
                                      <p:cBhvr>
                                        <p:cTn id="22" dur="500"/>
                                        <p:tgtEl>
                                          <p:spTgt spid="1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style.rotation</p:attrName>
                                        </p:attrNameLst>
                                      </p:cBhvr>
                                      <p:tavLst>
                                        <p:tav tm="0">
                                          <p:val>
                                            <p:fltVal val="360"/>
                                          </p:val>
                                        </p:tav>
                                        <p:tav tm="100000">
                                          <p:val>
                                            <p:fltVal val="0"/>
                                          </p:val>
                                        </p:tav>
                                      </p:tavLst>
                                    </p:anim>
                                    <p:animEffect transition="in" filter="fade">
                                      <p:cBhvr>
                                        <p:cTn id="28" dur="500"/>
                                        <p:tgtEl>
                                          <p:spTgt spid="17"/>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 calcmode="lin" valueType="num">
                                      <p:cBhvr>
                                        <p:cTn id="33" dur="500" fill="hold"/>
                                        <p:tgtEl>
                                          <p:spTgt spid="28"/>
                                        </p:tgtEl>
                                        <p:attrNameLst>
                                          <p:attrName>style.rotation</p:attrName>
                                        </p:attrNameLst>
                                      </p:cBhvr>
                                      <p:tavLst>
                                        <p:tav tm="0">
                                          <p:val>
                                            <p:fltVal val="360"/>
                                          </p:val>
                                        </p:tav>
                                        <p:tav tm="100000">
                                          <p:val>
                                            <p:fltVal val="0"/>
                                          </p:val>
                                        </p:tav>
                                      </p:tavLst>
                                    </p:anim>
                                    <p:animEffect transition="in" filter="fade">
                                      <p:cBhvr>
                                        <p:cTn id="34" dur="500"/>
                                        <p:tgtEl>
                                          <p:spTgt spid="28"/>
                                        </p:tgtEl>
                                      </p:cBhvr>
                                    </p:animEffect>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14"/>
                                        </p:tgtEl>
                                        <p:attrNameLst>
                                          <p:attrName>r</p:attrName>
                                        </p:attrNameLst>
                                      </p:cBhvr>
                                    </p:animRot>
                                    <p:animRot by="-240000">
                                      <p:cBhvr>
                                        <p:cTn id="38" dur="200" fill="hold">
                                          <p:stCondLst>
                                            <p:cond delay="200"/>
                                          </p:stCondLst>
                                        </p:cTn>
                                        <p:tgtEl>
                                          <p:spTgt spid="14"/>
                                        </p:tgtEl>
                                        <p:attrNameLst>
                                          <p:attrName>r</p:attrName>
                                        </p:attrNameLst>
                                      </p:cBhvr>
                                    </p:animRot>
                                    <p:animRot by="240000">
                                      <p:cBhvr>
                                        <p:cTn id="39" dur="200" fill="hold">
                                          <p:stCondLst>
                                            <p:cond delay="400"/>
                                          </p:stCondLst>
                                        </p:cTn>
                                        <p:tgtEl>
                                          <p:spTgt spid="14"/>
                                        </p:tgtEl>
                                        <p:attrNameLst>
                                          <p:attrName>r</p:attrName>
                                        </p:attrNameLst>
                                      </p:cBhvr>
                                    </p:animRot>
                                    <p:animRot by="-240000">
                                      <p:cBhvr>
                                        <p:cTn id="40" dur="200" fill="hold">
                                          <p:stCondLst>
                                            <p:cond delay="600"/>
                                          </p:stCondLst>
                                        </p:cTn>
                                        <p:tgtEl>
                                          <p:spTgt spid="14"/>
                                        </p:tgtEl>
                                        <p:attrNameLst>
                                          <p:attrName>r</p:attrName>
                                        </p:attrNameLst>
                                      </p:cBhvr>
                                    </p:animRot>
                                    <p:animRot by="120000">
                                      <p:cBhvr>
                                        <p:cTn id="41" dur="200" fill="hold">
                                          <p:stCondLst>
                                            <p:cond delay="800"/>
                                          </p:stCondLst>
                                        </p:cTn>
                                        <p:tgtEl>
                                          <p:spTgt spid="14"/>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17"/>
                                        </p:tgtEl>
                                        <p:attrNameLst>
                                          <p:attrName>r</p:attrName>
                                        </p:attrNameLst>
                                      </p:cBhvr>
                                    </p:animRot>
                                    <p:animRot by="-240000">
                                      <p:cBhvr>
                                        <p:cTn id="44" dur="200" fill="hold">
                                          <p:stCondLst>
                                            <p:cond delay="200"/>
                                          </p:stCondLst>
                                        </p:cTn>
                                        <p:tgtEl>
                                          <p:spTgt spid="17"/>
                                        </p:tgtEl>
                                        <p:attrNameLst>
                                          <p:attrName>r</p:attrName>
                                        </p:attrNameLst>
                                      </p:cBhvr>
                                    </p:animRot>
                                    <p:animRot by="240000">
                                      <p:cBhvr>
                                        <p:cTn id="45" dur="200" fill="hold">
                                          <p:stCondLst>
                                            <p:cond delay="400"/>
                                          </p:stCondLst>
                                        </p:cTn>
                                        <p:tgtEl>
                                          <p:spTgt spid="17"/>
                                        </p:tgtEl>
                                        <p:attrNameLst>
                                          <p:attrName>r</p:attrName>
                                        </p:attrNameLst>
                                      </p:cBhvr>
                                    </p:animRot>
                                    <p:animRot by="-240000">
                                      <p:cBhvr>
                                        <p:cTn id="46" dur="200" fill="hold">
                                          <p:stCondLst>
                                            <p:cond delay="600"/>
                                          </p:stCondLst>
                                        </p:cTn>
                                        <p:tgtEl>
                                          <p:spTgt spid="17"/>
                                        </p:tgtEl>
                                        <p:attrNameLst>
                                          <p:attrName>r</p:attrName>
                                        </p:attrNameLst>
                                      </p:cBhvr>
                                    </p:animRot>
                                    <p:animRot by="120000">
                                      <p:cBhvr>
                                        <p:cTn id="47" dur="200" fill="hold">
                                          <p:stCondLst>
                                            <p:cond delay="800"/>
                                          </p:stCondLst>
                                        </p:cTn>
                                        <p:tgtEl>
                                          <p:spTgt spid="1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28"/>
                                        </p:tgtEl>
                                        <p:attrNameLst>
                                          <p:attrName>r</p:attrName>
                                        </p:attrNameLst>
                                      </p:cBhvr>
                                    </p:animRot>
                                    <p:animRot by="-240000">
                                      <p:cBhvr>
                                        <p:cTn id="50" dur="200" fill="hold">
                                          <p:stCondLst>
                                            <p:cond delay="200"/>
                                          </p:stCondLst>
                                        </p:cTn>
                                        <p:tgtEl>
                                          <p:spTgt spid="28"/>
                                        </p:tgtEl>
                                        <p:attrNameLst>
                                          <p:attrName>r</p:attrName>
                                        </p:attrNameLst>
                                      </p:cBhvr>
                                    </p:animRot>
                                    <p:animRot by="240000">
                                      <p:cBhvr>
                                        <p:cTn id="51" dur="200" fill="hold">
                                          <p:stCondLst>
                                            <p:cond delay="400"/>
                                          </p:stCondLst>
                                        </p:cTn>
                                        <p:tgtEl>
                                          <p:spTgt spid="28"/>
                                        </p:tgtEl>
                                        <p:attrNameLst>
                                          <p:attrName>r</p:attrName>
                                        </p:attrNameLst>
                                      </p:cBhvr>
                                    </p:animRot>
                                    <p:animRot by="-240000">
                                      <p:cBhvr>
                                        <p:cTn id="52" dur="200" fill="hold">
                                          <p:stCondLst>
                                            <p:cond delay="600"/>
                                          </p:stCondLst>
                                        </p:cTn>
                                        <p:tgtEl>
                                          <p:spTgt spid="28"/>
                                        </p:tgtEl>
                                        <p:attrNameLst>
                                          <p:attrName>r</p:attrName>
                                        </p:attrNameLst>
                                      </p:cBhvr>
                                    </p:animRot>
                                    <p:animRot by="120000">
                                      <p:cBhvr>
                                        <p:cTn id="53" dur="200" fill="hold">
                                          <p:stCondLst>
                                            <p:cond delay="800"/>
                                          </p:stCondLst>
                                        </p:cTn>
                                        <p:tgtEl>
                                          <p:spTgt spid="2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1"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7A9D3-C8A4-40F2-8DA0-05C9A5481471}"/>
              </a:ext>
            </a:extLst>
          </p:cNvPr>
          <p:cNvSpPr/>
          <p:nvPr/>
        </p:nvSpPr>
        <p:spPr>
          <a:xfrm>
            <a:off x="838200" y="2622883"/>
            <a:ext cx="10868526" cy="757989"/>
          </a:xfrm>
          <a:prstGeom prst="rect">
            <a:avLst/>
          </a:prstGeom>
          <a:solidFill>
            <a:srgbClr val="66FF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135736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057" y="10795"/>
            <a:ext cx="5082540" cy="823595"/>
          </a:xfrm>
        </p:spPr>
        <p:txBody>
          <a:bodyPr/>
          <a:lstStyle/>
          <a:p>
            <a:r>
              <a:rPr lang="en-US" dirty="0"/>
              <a:t>Paging</a:t>
            </a:r>
          </a:p>
        </p:txBody>
      </p:sp>
      <p:grpSp>
        <p:nvGrpSpPr>
          <p:cNvPr id="12" name="Group 11"/>
          <p:cNvGrpSpPr/>
          <p:nvPr/>
        </p:nvGrpSpPr>
        <p:grpSpPr>
          <a:xfrm>
            <a:off x="415742" y="2880332"/>
            <a:ext cx="2776978" cy="1585850"/>
            <a:chOff x="7841155" y="2620963"/>
            <a:chExt cx="2776978" cy="1585850"/>
          </a:xfrm>
        </p:grpSpPr>
        <p:sp>
          <p:nvSpPr>
            <p:cNvPr id="8" name="Flowchart: Summing Junction 7"/>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0" name="TextBox 9"/>
            <p:cNvSpPr txBox="1"/>
            <p:nvPr/>
          </p:nvSpPr>
          <p:spPr>
            <a:xfrm>
              <a:off x="9184898" y="3248680"/>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cxnSp>
        <p:nvCxnSpPr>
          <p:cNvPr id="28" name="Straight Arrow Connector 27"/>
          <p:cNvCxnSpPr>
            <a:cxnSpLocks/>
          </p:cNvCxnSpPr>
          <p:nvPr/>
        </p:nvCxnSpPr>
        <p:spPr>
          <a:xfrm flipV="1">
            <a:off x="1199908" y="2546164"/>
            <a:ext cx="0" cy="337503"/>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199908" y="4470364"/>
            <a:ext cx="0" cy="33085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1119829" y="2629994"/>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26335" y="571706"/>
            <a:ext cx="4259599" cy="2378877"/>
            <a:chOff x="126335" y="571706"/>
            <a:chExt cx="4259599" cy="2378877"/>
          </a:xfrm>
        </p:grpSpPr>
        <p:sp>
          <p:nvSpPr>
            <p:cNvPr id="36" name="TextBox 35"/>
            <p:cNvSpPr txBox="1"/>
            <p:nvPr/>
          </p:nvSpPr>
          <p:spPr>
            <a:xfrm>
              <a:off x="183483" y="2488918"/>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 bits</a:t>
              </a:r>
            </a:p>
          </p:txBody>
        </p:sp>
        <p:sp>
          <p:nvSpPr>
            <p:cNvPr id="4" name="Rectangle 3"/>
            <p:cNvSpPr/>
            <p:nvPr/>
          </p:nvSpPr>
          <p:spPr>
            <a:xfrm>
              <a:off x="126335" y="1659515"/>
              <a:ext cx="3066385" cy="640397"/>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Virtual Page Number</a:t>
              </a:r>
            </a:p>
          </p:txBody>
        </p:sp>
        <p:sp>
          <p:nvSpPr>
            <p:cNvPr id="6" name="Rectangle 5"/>
            <p:cNvSpPr/>
            <p:nvPr/>
          </p:nvSpPr>
          <p:spPr>
            <a:xfrm>
              <a:off x="3192720" y="1659514"/>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7" name="Left Brace 16"/>
            <p:cNvSpPr/>
            <p:nvPr/>
          </p:nvSpPr>
          <p:spPr>
            <a:xfrm rot="5400000">
              <a:off x="1994041" y="-825984"/>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678794" y="571706"/>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Virtual address</a:t>
              </a:r>
            </a:p>
          </p:txBody>
        </p:sp>
        <p:grpSp>
          <p:nvGrpSpPr>
            <p:cNvPr id="27" name="Group 26"/>
            <p:cNvGrpSpPr/>
            <p:nvPr/>
          </p:nvGrpSpPr>
          <p:grpSpPr>
            <a:xfrm>
              <a:off x="126350" y="2364788"/>
              <a:ext cx="3043218" cy="180389"/>
              <a:chOff x="7272621" y="2520363"/>
              <a:chExt cx="3043218" cy="180389"/>
            </a:xfrm>
          </p:grpSpPr>
          <p:cxnSp>
            <p:nvCxnSpPr>
              <p:cNvPr id="21" name="Straight Arrow Connector 20"/>
              <p:cNvCxnSpPr>
                <a:cxnSpLocks/>
              </p:cNvCxnSpPr>
              <p:nvPr/>
            </p:nvCxnSpPr>
            <p:spPr>
              <a:xfrm>
                <a:off x="7279103" y="2698675"/>
                <a:ext cx="3036026"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27262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1031583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123560" y="4384653"/>
            <a:ext cx="4262375" cy="2323049"/>
            <a:chOff x="123560" y="4384653"/>
            <a:chExt cx="4262375" cy="2323049"/>
          </a:xfrm>
        </p:grpSpPr>
        <p:sp>
          <p:nvSpPr>
            <p:cNvPr id="37" name="TextBox 36"/>
            <p:cNvSpPr txBox="1"/>
            <p:nvPr/>
          </p:nvSpPr>
          <p:spPr>
            <a:xfrm>
              <a:off x="187331" y="4384653"/>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 bits</a:t>
              </a:r>
            </a:p>
          </p:txBody>
        </p:sp>
        <p:sp>
          <p:nvSpPr>
            <p:cNvPr id="5" name="Rectangle 4"/>
            <p:cNvSpPr/>
            <p:nvPr/>
          </p:nvSpPr>
          <p:spPr>
            <a:xfrm>
              <a:off x="126335" y="5047846"/>
              <a:ext cx="3066385"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Physical Page Number</a:t>
              </a:r>
            </a:p>
          </p:txBody>
        </p:sp>
        <p:sp>
          <p:nvSpPr>
            <p:cNvPr id="7" name="Rectangle 6"/>
            <p:cNvSpPr/>
            <p:nvPr/>
          </p:nvSpPr>
          <p:spPr>
            <a:xfrm>
              <a:off x="3192720" y="5047845"/>
              <a:ext cx="1193214" cy="64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Light" panose="020B0502040204020203" pitchFamily="34" charset="0"/>
                  <a:cs typeface="Segoe UI Light" panose="020B0502040204020203" pitchFamily="34" charset="0"/>
                </a:rPr>
                <a:t>Offset</a:t>
              </a:r>
            </a:p>
          </p:txBody>
        </p:sp>
        <p:sp>
          <p:nvSpPr>
            <p:cNvPr id="19" name="TextBox 18"/>
            <p:cNvSpPr txBox="1"/>
            <p:nvPr/>
          </p:nvSpPr>
          <p:spPr>
            <a:xfrm>
              <a:off x="678794" y="6246037"/>
              <a:ext cx="315468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Physical address</a:t>
              </a:r>
            </a:p>
          </p:txBody>
        </p:sp>
        <p:sp>
          <p:nvSpPr>
            <p:cNvPr id="20" name="Left Brace 19"/>
            <p:cNvSpPr/>
            <p:nvPr/>
          </p:nvSpPr>
          <p:spPr>
            <a:xfrm rot="16200000">
              <a:off x="1994042" y="3933921"/>
              <a:ext cx="524188" cy="42595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rot="10800000">
              <a:off x="123560" y="4802581"/>
              <a:ext cx="3048886" cy="180389"/>
              <a:chOff x="7292879" y="2520363"/>
              <a:chExt cx="3048886" cy="180389"/>
            </a:xfrm>
          </p:grpSpPr>
          <p:cxnSp>
            <p:nvCxnSpPr>
              <p:cNvPr id="30" name="Straight Arrow Connector 29"/>
              <p:cNvCxnSpPr>
                <a:cxnSpLocks/>
              </p:cNvCxnSpPr>
              <p:nvPr/>
            </p:nvCxnSpPr>
            <p:spPr>
              <a:xfrm>
                <a:off x="7292982" y="2698675"/>
                <a:ext cx="3048783" cy="2077"/>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7292879"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10338991" y="2520363"/>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8" name="Straight Arrow Connector 37"/>
          <p:cNvCxnSpPr>
            <a:cxnSpLocks/>
          </p:cNvCxnSpPr>
          <p:nvPr/>
        </p:nvCxnSpPr>
        <p:spPr>
          <a:xfrm flipV="1">
            <a:off x="1119829" y="453844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p:nvPr>
        </p:nvSpPr>
        <p:spPr>
          <a:xfrm>
            <a:off x="4875283" y="834390"/>
            <a:ext cx="6945630" cy="5909310"/>
          </a:xfrm>
        </p:spPr>
        <p:txBody>
          <a:bodyPr>
            <a:normAutofit/>
          </a:bodyPr>
          <a:lstStyle/>
          <a:p>
            <a:r>
              <a:rPr lang="en-US" sz="3200" dirty="0"/>
              <a:t>Divide virtual address space and the physical RAM into fixed-sized chunks called pages</a:t>
            </a:r>
          </a:p>
          <a:p>
            <a:r>
              <a:rPr lang="en-US" sz="3200" dirty="0"/>
              <a:t>Make each page small (e.g., 4 KB)</a:t>
            </a:r>
          </a:p>
          <a:p>
            <a:pPr lvl="1"/>
            <a:r>
              <a:rPr lang="en-US" sz="2800" dirty="0"/>
              <a:t>Good: Can allocate virtual address space with fine granularity</a:t>
            </a:r>
          </a:p>
          <a:p>
            <a:pPr lvl="1"/>
            <a:r>
              <a:rPr lang="en-US" sz="2800" dirty="0"/>
              <a:t>Good: Only need to bring the specific pages that process needs into physical RAM</a:t>
            </a:r>
          </a:p>
          <a:p>
            <a:pPr lvl="1"/>
            <a:r>
              <a:rPr lang="en-US" sz="2800" dirty="0"/>
              <a:t>Possibly concerning: Bookkeeping overhead—a single address space contains many pages!</a:t>
            </a:r>
          </a:p>
        </p:txBody>
      </p:sp>
      <p:grpSp>
        <p:nvGrpSpPr>
          <p:cNvPr id="115" name="Group 114"/>
          <p:cNvGrpSpPr/>
          <p:nvPr/>
        </p:nvGrpSpPr>
        <p:grpSpPr>
          <a:xfrm>
            <a:off x="4734655" y="868680"/>
            <a:ext cx="7905959" cy="5875019"/>
            <a:chOff x="4274612" y="982980"/>
            <a:chExt cx="7905959" cy="5875019"/>
          </a:xfrm>
        </p:grpSpPr>
        <p:sp>
          <p:nvSpPr>
            <p:cNvPr id="116" name="Rectangle 115"/>
            <p:cNvSpPr/>
            <p:nvPr/>
          </p:nvSpPr>
          <p:spPr>
            <a:xfrm>
              <a:off x="4482679" y="982980"/>
              <a:ext cx="7697892" cy="587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4274612" y="1401288"/>
              <a:ext cx="7848079" cy="5237018"/>
              <a:chOff x="4274612" y="1401288"/>
              <a:chExt cx="7848079" cy="5237018"/>
            </a:xfrm>
          </p:grpSpPr>
          <p:grpSp>
            <p:nvGrpSpPr>
              <p:cNvPr id="118" name="Group 117"/>
              <p:cNvGrpSpPr/>
              <p:nvPr/>
            </p:nvGrpSpPr>
            <p:grpSpPr>
              <a:xfrm>
                <a:off x="4465120" y="1702842"/>
                <a:ext cx="7657571" cy="4823688"/>
                <a:chOff x="0" y="1702842"/>
                <a:chExt cx="7657571" cy="4823688"/>
              </a:xfrm>
            </p:grpSpPr>
            <p:grpSp>
              <p:nvGrpSpPr>
                <p:cNvPr id="120" name="Group 119"/>
                <p:cNvGrpSpPr/>
                <p:nvPr/>
              </p:nvGrpSpPr>
              <p:grpSpPr>
                <a:xfrm>
                  <a:off x="0" y="1702842"/>
                  <a:ext cx="3634740" cy="4823688"/>
                  <a:chOff x="811530" y="1702842"/>
                  <a:chExt cx="3634740" cy="4823688"/>
                </a:xfrm>
              </p:grpSpPr>
              <p:grpSp>
                <p:nvGrpSpPr>
                  <p:cNvPr id="138" name="Group 137"/>
                  <p:cNvGrpSpPr/>
                  <p:nvPr/>
                </p:nvGrpSpPr>
                <p:grpSpPr>
                  <a:xfrm>
                    <a:off x="811530" y="1702842"/>
                    <a:ext cx="3634740" cy="966054"/>
                    <a:chOff x="8325281" y="2167059"/>
                    <a:chExt cx="3634740" cy="966054"/>
                  </a:xfrm>
                </p:grpSpPr>
                <p:sp>
                  <p:nvSpPr>
                    <p:cNvPr id="151" name="TextBox 150"/>
                    <p:cNvSpPr txBox="1"/>
                    <p:nvPr/>
                  </p:nvSpPr>
                  <p:spPr>
                    <a:xfrm>
                      <a:off x="8628177" y="2167059"/>
                      <a:ext cx="2834639"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Virtual address</a:t>
                      </a:r>
                    </a:p>
                  </p:txBody>
                </p:sp>
                <p:sp>
                  <p:nvSpPr>
                    <p:cNvPr id="152" name="TextBox 151"/>
                    <p:cNvSpPr txBox="1"/>
                    <p:nvPr/>
                  </p:nvSpPr>
                  <p:spPr>
                    <a:xfrm>
                      <a:off x="8325281" y="2548338"/>
                      <a:ext cx="3634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space of 2^V pages</a:t>
                      </a:r>
                    </a:p>
                  </p:txBody>
                </p:sp>
              </p:grpSp>
              <p:grpSp>
                <p:nvGrpSpPr>
                  <p:cNvPr id="139" name="Group 138"/>
                  <p:cNvGrpSpPr/>
                  <p:nvPr/>
                </p:nvGrpSpPr>
                <p:grpSpPr>
                  <a:xfrm>
                    <a:off x="1874520" y="5257797"/>
                    <a:ext cx="1314450" cy="1268733"/>
                    <a:chOff x="1874520" y="5257797"/>
                    <a:chExt cx="1314450" cy="1268733"/>
                  </a:xfrm>
                </p:grpSpPr>
                <p:sp>
                  <p:nvSpPr>
                    <p:cNvPr id="148" name="Rectangle 147"/>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9" name="Rectangle 148"/>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50" name="Rectangle 149"/>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0" name="Group 139"/>
                  <p:cNvGrpSpPr/>
                  <p:nvPr/>
                </p:nvGrpSpPr>
                <p:grpSpPr>
                  <a:xfrm>
                    <a:off x="1874520" y="3989064"/>
                    <a:ext cx="1314450" cy="1268733"/>
                    <a:chOff x="1874520" y="5257797"/>
                    <a:chExt cx="1314450" cy="1268733"/>
                  </a:xfrm>
                </p:grpSpPr>
                <p:sp>
                  <p:nvSpPr>
                    <p:cNvPr id="145" name="Rectangle 144"/>
                    <p:cNvSpPr>
                      <a:spLocks/>
                    </p:cNvSpPr>
                    <p:nvPr/>
                  </p:nvSpPr>
                  <p:spPr>
                    <a:xfrm>
                      <a:off x="1874520" y="6103619"/>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6" name="Rectangle 145"/>
                    <p:cNvSpPr>
                      <a:spLocks/>
                    </p:cNvSpPr>
                    <p:nvPr/>
                  </p:nvSpPr>
                  <p:spPr>
                    <a:xfrm>
                      <a:off x="1874520" y="5680708"/>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47" name="Rectangle 146"/>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41" name="Group 140"/>
                  <p:cNvGrpSpPr/>
                  <p:nvPr/>
                </p:nvGrpSpPr>
                <p:grpSpPr>
                  <a:xfrm>
                    <a:off x="1874520" y="2720331"/>
                    <a:ext cx="1314450" cy="1268733"/>
                    <a:chOff x="1874520" y="5257797"/>
                    <a:chExt cx="1314450" cy="1268733"/>
                  </a:xfrm>
                </p:grpSpPr>
                <p:sp>
                  <p:nvSpPr>
                    <p:cNvPr id="142" name="Rectangle 141"/>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43" name="Rectangle 142"/>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44" name="Rectangle 143"/>
                    <p:cNvSpPr>
                      <a:spLocks/>
                    </p:cNvSpPr>
                    <p:nvPr/>
                  </p:nvSpPr>
                  <p:spPr>
                    <a:xfrm>
                      <a:off x="1874520" y="5257797"/>
                      <a:ext cx="1314450" cy="422911"/>
                    </a:xfrm>
                    <a:prstGeom prst="rect">
                      <a:avLst/>
                    </a:prstGeom>
                    <a:solidFill>
                      <a:srgbClr val="FF7C8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1" name="Group 120"/>
                <p:cNvGrpSpPr/>
                <p:nvPr/>
              </p:nvGrpSpPr>
              <p:grpSpPr>
                <a:xfrm>
                  <a:off x="4049501" y="2423041"/>
                  <a:ext cx="3608070" cy="3554955"/>
                  <a:chOff x="695960" y="1702842"/>
                  <a:chExt cx="3608070" cy="3554955"/>
                </a:xfrm>
              </p:grpSpPr>
              <p:grpSp>
                <p:nvGrpSpPr>
                  <p:cNvPr id="127" name="Group 126"/>
                  <p:cNvGrpSpPr/>
                  <p:nvPr/>
                </p:nvGrpSpPr>
                <p:grpSpPr>
                  <a:xfrm>
                    <a:off x="695960" y="1702842"/>
                    <a:ext cx="3608070" cy="966054"/>
                    <a:chOff x="8209711" y="2167059"/>
                    <a:chExt cx="3608070" cy="966054"/>
                  </a:xfrm>
                </p:grpSpPr>
                <p:sp>
                  <p:nvSpPr>
                    <p:cNvPr id="136" name="TextBox 135"/>
                    <p:cNvSpPr txBox="1"/>
                    <p:nvPr/>
                  </p:nvSpPr>
                  <p:spPr>
                    <a:xfrm>
                      <a:off x="8501177" y="2167059"/>
                      <a:ext cx="2834639"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 RAM</a:t>
                      </a:r>
                    </a:p>
                  </p:txBody>
                </p:sp>
                <p:sp>
                  <p:nvSpPr>
                    <p:cNvPr id="137" name="TextBox 136"/>
                    <p:cNvSpPr txBox="1"/>
                    <p:nvPr/>
                  </p:nvSpPr>
                  <p:spPr>
                    <a:xfrm>
                      <a:off x="8209711" y="2548338"/>
                      <a:ext cx="360807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with 2^P pages</a:t>
                      </a:r>
                    </a:p>
                  </p:txBody>
                </p:sp>
              </p:grpSp>
              <p:grpSp>
                <p:nvGrpSpPr>
                  <p:cNvPr id="128" name="Group 127"/>
                  <p:cNvGrpSpPr/>
                  <p:nvPr/>
                </p:nvGrpSpPr>
                <p:grpSpPr>
                  <a:xfrm>
                    <a:off x="1874520" y="3989064"/>
                    <a:ext cx="1314450" cy="1268733"/>
                    <a:chOff x="1874520" y="5257797"/>
                    <a:chExt cx="1314450" cy="1268733"/>
                  </a:xfrm>
                </p:grpSpPr>
                <p:sp>
                  <p:nvSpPr>
                    <p:cNvPr id="133" name="Rectangle 132"/>
                    <p:cNvSpPr>
                      <a:spLocks/>
                    </p:cNvSpPr>
                    <p:nvPr/>
                  </p:nvSpPr>
                  <p:spPr>
                    <a:xfrm>
                      <a:off x="1874520" y="6103619"/>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X</a:t>
                      </a:r>
                    </a:p>
                  </p:txBody>
                </p:sp>
                <p:sp>
                  <p:nvSpPr>
                    <p:cNvPr id="134" name="Rectangle 133"/>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Z</a:t>
                      </a:r>
                    </a:p>
                  </p:txBody>
                </p:sp>
                <p:sp>
                  <p:nvSpPr>
                    <p:cNvPr id="135" name="Rectangle 134"/>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nvGrpSpPr>
                  <p:cNvPr id="129" name="Group 128"/>
                  <p:cNvGrpSpPr/>
                  <p:nvPr/>
                </p:nvGrpSpPr>
                <p:grpSpPr>
                  <a:xfrm>
                    <a:off x="1874520" y="2720331"/>
                    <a:ext cx="1314450" cy="1268733"/>
                    <a:chOff x="1874520" y="5257797"/>
                    <a:chExt cx="1314450" cy="1268733"/>
                  </a:xfrm>
                </p:grpSpPr>
                <p:sp>
                  <p:nvSpPr>
                    <p:cNvPr id="130" name="Rectangle 129"/>
                    <p:cNvSpPr>
                      <a:spLocks/>
                    </p:cNvSpPr>
                    <p:nvPr/>
                  </p:nvSpPr>
                  <p:spPr>
                    <a:xfrm>
                      <a:off x="1874520" y="6103619"/>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sp>
                  <p:nvSpPr>
                    <p:cNvPr id="131" name="Rectangle 130"/>
                    <p:cNvSpPr>
                      <a:spLocks/>
                    </p:cNvSpPr>
                    <p:nvPr/>
                  </p:nvSpPr>
                  <p:spPr>
                    <a:xfrm>
                      <a:off x="1874520" y="5680708"/>
                      <a:ext cx="1314450" cy="42291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Light" panose="020B0502040204020203" pitchFamily="34" charset="0"/>
                          <a:cs typeface="Segoe UI Light" panose="020B0502040204020203" pitchFamily="34" charset="0"/>
                        </a:rPr>
                        <a:t>Y</a:t>
                      </a:r>
                    </a:p>
                  </p:txBody>
                </p:sp>
                <p:sp>
                  <p:nvSpPr>
                    <p:cNvPr id="132" name="Rectangle 131"/>
                    <p:cNvSpPr>
                      <a:spLocks/>
                    </p:cNvSpPr>
                    <p:nvPr/>
                  </p:nvSpPr>
                  <p:spPr>
                    <a:xfrm>
                      <a:off x="1874520" y="5257797"/>
                      <a:ext cx="1314450" cy="4229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Light" panose="020B0502040204020203" pitchFamily="34" charset="0"/>
                        <a:cs typeface="Segoe UI Light" panose="020B0502040204020203" pitchFamily="34" charset="0"/>
                      </a:endParaRPr>
                    </a:p>
                  </p:txBody>
                </p:sp>
              </p:grpSp>
            </p:grpSp>
            <p:grpSp>
              <p:nvGrpSpPr>
                <p:cNvPr id="122" name="Group 121"/>
                <p:cNvGrpSpPr/>
                <p:nvPr/>
              </p:nvGrpSpPr>
              <p:grpSpPr>
                <a:xfrm>
                  <a:off x="2968933" y="3863441"/>
                  <a:ext cx="1585000" cy="2066274"/>
                  <a:chOff x="7841155" y="2620963"/>
                  <a:chExt cx="1585000" cy="2066274"/>
                </a:xfrm>
              </p:grpSpPr>
              <p:sp>
                <p:nvSpPr>
                  <p:cNvPr id="125" name="Flowchart: Summing Junction 124"/>
                  <p:cNvSpPr>
                    <a:spLocks noChangeAspect="1"/>
                  </p:cNvSpPr>
                  <p:nvPr/>
                </p:nvSpPr>
                <p:spPr bwMode="auto">
                  <a:xfrm>
                    <a:off x="7841155" y="2620963"/>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26" name="TextBox 125"/>
                  <p:cNvSpPr txBox="1"/>
                  <p:nvPr/>
                </p:nvSpPr>
                <p:spPr>
                  <a:xfrm>
                    <a:off x="7917037" y="4164017"/>
                    <a:ext cx="143323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sp>
              <p:nvSpPr>
                <p:cNvPr id="123" name="Left Brace 122"/>
                <p:cNvSpPr/>
                <p:nvPr/>
              </p:nvSpPr>
              <p:spPr>
                <a:xfrm>
                  <a:off x="4667002" y="3440530"/>
                  <a:ext cx="439387" cy="25374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Left Brace 123"/>
                <p:cNvSpPr/>
                <p:nvPr/>
              </p:nvSpPr>
              <p:spPr>
                <a:xfrm rot="10800000">
                  <a:off x="2467684" y="2722886"/>
                  <a:ext cx="377866" cy="3803643"/>
                </a:xfrm>
                <a:prstGeom prst="leftBrace">
                  <a:avLst>
                    <a:gd name="adj1" fmla="val 8333"/>
                    <a:gd name="adj2" fmla="val 483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9" name="Straight Connector 118"/>
              <p:cNvCxnSpPr/>
              <p:nvPr/>
            </p:nvCxnSpPr>
            <p:spPr>
              <a:xfrm>
                <a:off x="4274612" y="1401288"/>
                <a:ext cx="0" cy="523701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3B1B1936-7D97-4199-93F4-FA7AF4CDDDF8}"/>
              </a:ext>
            </a:extLst>
          </p:cNvPr>
          <p:cNvGrpSpPr/>
          <p:nvPr/>
        </p:nvGrpSpPr>
        <p:grpSpPr>
          <a:xfrm>
            <a:off x="4706610" y="2792697"/>
            <a:ext cx="1054511" cy="3811843"/>
            <a:chOff x="4516110" y="2792697"/>
            <a:chExt cx="1054511" cy="3811843"/>
          </a:xfrm>
        </p:grpSpPr>
        <p:cxnSp>
          <p:nvCxnSpPr>
            <p:cNvPr id="9" name="Straight Arrow Connector 8">
              <a:extLst>
                <a:ext uri="{FF2B5EF4-FFF2-40B4-BE49-F238E27FC236}">
                  <a16:creationId xmlns:a16="http://schemas.microsoft.com/office/drawing/2014/main" id="{5C970D93-11B9-48AD-A45C-3C143A0B5687}"/>
                </a:ext>
              </a:extLst>
            </p:cNvPr>
            <p:cNvCxnSpPr>
              <a:cxnSpLocks/>
            </p:cNvCxnSpPr>
            <p:nvPr/>
          </p:nvCxnSpPr>
          <p:spPr>
            <a:xfrm>
              <a:off x="5204907" y="280446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5234F76-F955-48C4-BC07-1B9279739BFA}"/>
                </a:ext>
              </a:extLst>
            </p:cNvPr>
            <p:cNvCxnSpPr>
              <a:cxnSpLocks/>
            </p:cNvCxnSpPr>
            <p:nvPr/>
          </p:nvCxnSpPr>
          <p:spPr>
            <a:xfrm>
              <a:off x="5204907" y="4096639"/>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5CF9CFF-05E0-419F-8929-E98A43CFA9D3}"/>
                </a:ext>
              </a:extLst>
            </p:cNvPr>
            <p:cNvCxnSpPr>
              <a:cxnSpLocks/>
            </p:cNvCxnSpPr>
            <p:nvPr/>
          </p:nvCxnSpPr>
          <p:spPr>
            <a:xfrm>
              <a:off x="5204907" y="451280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09B1918-B73F-48B4-BA1A-4F351CF6C97F}"/>
                </a:ext>
              </a:extLst>
            </p:cNvPr>
            <p:cNvCxnSpPr>
              <a:cxnSpLocks/>
            </p:cNvCxnSpPr>
            <p:nvPr/>
          </p:nvCxnSpPr>
          <p:spPr>
            <a:xfrm>
              <a:off x="5204907" y="4932041"/>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ADF77BC-7FD3-4786-9A8F-CD26DFA61FEF}"/>
                </a:ext>
              </a:extLst>
            </p:cNvPr>
            <p:cNvCxnSpPr>
              <a:cxnSpLocks/>
            </p:cNvCxnSpPr>
            <p:nvPr/>
          </p:nvCxnSpPr>
          <p:spPr>
            <a:xfrm>
              <a:off x="5204907" y="534985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1D9F0C1-8546-46F2-8E47-8A663907AFF9}"/>
                </a:ext>
              </a:extLst>
            </p:cNvPr>
            <p:cNvCxnSpPr>
              <a:cxnSpLocks/>
            </p:cNvCxnSpPr>
            <p:nvPr/>
          </p:nvCxnSpPr>
          <p:spPr>
            <a:xfrm>
              <a:off x="5204907" y="6201973"/>
              <a:ext cx="365714"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486AFF1-456E-459B-BB5C-74C5846E0CAC}"/>
                </a:ext>
              </a:extLst>
            </p:cNvPr>
            <p:cNvCxnSpPr>
              <a:cxnSpLocks/>
            </p:cNvCxnSpPr>
            <p:nvPr/>
          </p:nvCxnSpPr>
          <p:spPr>
            <a:xfrm flipV="1">
              <a:off x="5204907" y="2792697"/>
              <a:ext cx="0" cy="3421107"/>
            </a:xfrm>
            <a:prstGeom prst="straightConnector1">
              <a:avLst/>
            </a:prstGeom>
            <a:ln w="254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731B48E-3E01-40A7-9F4E-0ECBC97F3E15}"/>
                </a:ext>
              </a:extLst>
            </p:cNvPr>
            <p:cNvSpPr txBox="1"/>
            <p:nvPr/>
          </p:nvSpPr>
          <p:spPr>
            <a:xfrm rot="16200000">
              <a:off x="3054270" y="4434814"/>
              <a:ext cx="3631566"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Not present in RAM</a:t>
              </a:r>
            </a:p>
            <a:p>
              <a:pPr algn="ctr"/>
              <a:r>
                <a:rPr lang="en-US" sz="2000" dirty="0">
                  <a:latin typeface="Segoe UI Light" panose="020B0502040204020203" pitchFamily="34" charset="0"/>
                  <a:cs typeface="Segoe UI Light" panose="020B0502040204020203" pitchFamily="34" charset="0"/>
                </a:rPr>
                <a:t>(e.g., swapped to disk)</a:t>
              </a:r>
            </a:p>
          </p:txBody>
        </p:sp>
      </p:grpSp>
      <p:grpSp>
        <p:nvGrpSpPr>
          <p:cNvPr id="16" name="Group 15">
            <a:extLst>
              <a:ext uri="{FF2B5EF4-FFF2-40B4-BE49-F238E27FC236}">
                <a16:creationId xmlns:a16="http://schemas.microsoft.com/office/drawing/2014/main" id="{01F4AB47-9668-44F1-A90E-856E1BA43F92}"/>
              </a:ext>
            </a:extLst>
          </p:cNvPr>
          <p:cNvGrpSpPr/>
          <p:nvPr/>
        </p:nvGrpSpPr>
        <p:grpSpPr>
          <a:xfrm>
            <a:off x="3214138" y="2362801"/>
            <a:ext cx="1565421" cy="622664"/>
            <a:chOff x="3214138" y="2362801"/>
            <a:chExt cx="1565421" cy="622664"/>
          </a:xfrm>
        </p:grpSpPr>
        <p:grpSp>
          <p:nvGrpSpPr>
            <p:cNvPr id="83" name="Group 82">
              <a:extLst>
                <a:ext uri="{FF2B5EF4-FFF2-40B4-BE49-F238E27FC236}">
                  <a16:creationId xmlns:a16="http://schemas.microsoft.com/office/drawing/2014/main" id="{FD7710AD-CA91-4F78-81F5-7EBA97EB356D}"/>
                </a:ext>
              </a:extLst>
            </p:cNvPr>
            <p:cNvGrpSpPr/>
            <p:nvPr/>
          </p:nvGrpSpPr>
          <p:grpSpPr>
            <a:xfrm flipV="1">
              <a:off x="3214138" y="2362801"/>
              <a:ext cx="1161378" cy="178526"/>
              <a:chOff x="3219409" y="4803940"/>
              <a:chExt cx="1161378" cy="178531"/>
            </a:xfrm>
          </p:grpSpPr>
          <p:cxnSp>
            <p:nvCxnSpPr>
              <p:cNvPr id="85" name="Straight Arrow Connector 84">
                <a:extLst>
                  <a:ext uri="{FF2B5EF4-FFF2-40B4-BE49-F238E27FC236}">
                    <a16:creationId xmlns:a16="http://schemas.microsoft.com/office/drawing/2014/main" id="{4CB589F2-450A-4C3E-8750-C64673CF8210}"/>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F3AB3-641F-4AE8-85F6-957700D0EB08}"/>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95E756-23BA-4433-BE63-E5A9EC2815E9}"/>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0A69F9E7-A9F0-4A02-9EE9-A2390E5CEEE5}"/>
                </a:ext>
              </a:extLst>
            </p:cNvPr>
            <p:cNvSpPr txBox="1"/>
            <p:nvPr/>
          </p:nvSpPr>
          <p:spPr>
            <a:xfrm>
              <a:off x="3705985" y="2523800"/>
              <a:ext cx="1073574"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O bits</a:t>
              </a:r>
            </a:p>
          </p:txBody>
        </p:sp>
      </p:grpSp>
      <p:grpSp>
        <p:nvGrpSpPr>
          <p:cNvPr id="23" name="Group 22">
            <a:extLst>
              <a:ext uri="{FF2B5EF4-FFF2-40B4-BE49-F238E27FC236}">
                <a16:creationId xmlns:a16="http://schemas.microsoft.com/office/drawing/2014/main" id="{7299BE21-FE9E-4F72-B826-BC92A7A82687}"/>
              </a:ext>
            </a:extLst>
          </p:cNvPr>
          <p:cNvGrpSpPr/>
          <p:nvPr/>
        </p:nvGrpSpPr>
        <p:grpSpPr>
          <a:xfrm>
            <a:off x="3219409" y="2540814"/>
            <a:ext cx="1161378" cy="2441657"/>
            <a:chOff x="3219409" y="2540814"/>
            <a:chExt cx="1161378" cy="2441657"/>
          </a:xfrm>
        </p:grpSpPr>
        <p:grpSp>
          <p:nvGrpSpPr>
            <p:cNvPr id="11" name="Group 10">
              <a:extLst>
                <a:ext uri="{FF2B5EF4-FFF2-40B4-BE49-F238E27FC236}">
                  <a16:creationId xmlns:a16="http://schemas.microsoft.com/office/drawing/2014/main" id="{6096735A-7634-4118-BE8D-BC309486DA1A}"/>
                </a:ext>
              </a:extLst>
            </p:cNvPr>
            <p:cNvGrpSpPr/>
            <p:nvPr/>
          </p:nvGrpSpPr>
          <p:grpSpPr>
            <a:xfrm>
              <a:off x="3219409" y="4803940"/>
              <a:ext cx="1161378" cy="178531"/>
              <a:chOff x="3219409" y="4803940"/>
              <a:chExt cx="1161378" cy="178531"/>
            </a:xfrm>
          </p:grpSpPr>
          <p:cxnSp>
            <p:nvCxnSpPr>
              <p:cNvPr id="80" name="Straight Arrow Connector 79">
                <a:extLst>
                  <a:ext uri="{FF2B5EF4-FFF2-40B4-BE49-F238E27FC236}">
                    <a16:creationId xmlns:a16="http://schemas.microsoft.com/office/drawing/2014/main" id="{F7555B62-F9F9-4515-AF7A-53161FDE6B0F}"/>
                  </a:ext>
                </a:extLst>
              </p:cNvPr>
              <p:cNvCxnSpPr>
                <a:cxnSpLocks/>
              </p:cNvCxnSpPr>
              <p:nvPr/>
            </p:nvCxnSpPr>
            <p:spPr>
              <a:xfrm flipH="1" flipV="1">
                <a:off x="3222283" y="4805694"/>
                <a:ext cx="1153233" cy="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135A0E6-3020-45CF-A294-415024387196}"/>
                  </a:ext>
                </a:extLst>
              </p:cNvPr>
              <p:cNvCxnSpPr>
                <a:cxnSpLocks/>
              </p:cNvCxnSpPr>
              <p:nvPr/>
            </p:nvCxnSpPr>
            <p:spPr>
              <a:xfrm rot="10800000" flipV="1">
                <a:off x="3219409"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723823-CE11-4DFE-86FE-F16DAC4CDEFA}"/>
                  </a:ext>
                </a:extLst>
              </p:cNvPr>
              <p:cNvCxnSpPr>
                <a:cxnSpLocks/>
              </p:cNvCxnSpPr>
              <p:nvPr/>
            </p:nvCxnSpPr>
            <p:spPr>
              <a:xfrm rot="10800000" flipV="1">
                <a:off x="4380787" y="4803940"/>
                <a:ext cx="0" cy="178531"/>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4A77FFBF-B40F-49B1-9BA9-275CC54D861B}"/>
                </a:ext>
              </a:extLst>
            </p:cNvPr>
            <p:cNvCxnSpPr>
              <a:cxnSpLocks/>
            </p:cNvCxnSpPr>
            <p:nvPr/>
          </p:nvCxnSpPr>
          <p:spPr>
            <a:xfrm flipV="1">
              <a:off x="3779070" y="2540814"/>
              <a:ext cx="0" cy="2260402"/>
            </a:xfrm>
            <a:prstGeom prst="straightConnector1">
              <a:avLst/>
            </a:prstGeom>
            <a:ln w="6350">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D566248-9D38-44E6-8B85-A5568EBB85C3}"/>
                </a:ext>
              </a:extLst>
            </p:cNvPr>
            <p:cNvCxnSpPr>
              <a:cxnSpLocks/>
            </p:cNvCxnSpPr>
            <p:nvPr/>
          </p:nvCxnSpPr>
          <p:spPr>
            <a:xfrm flipV="1">
              <a:off x="3669398" y="2733685"/>
              <a:ext cx="176825" cy="9857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95350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15"/>
                                        </p:tgtEl>
                                      </p:cBhvr>
                                    </p:animEffect>
                                    <p:set>
                                      <p:cBhvr>
                                        <p:cTn id="53" dur="1" fill="hold">
                                          <p:stCondLst>
                                            <p:cond delay="499"/>
                                          </p:stCondLst>
                                        </p:cTn>
                                        <p:tgtEl>
                                          <p:spTgt spid="11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40">
                                            <p:txEl>
                                              <p:pRg st="1" end="1"/>
                                            </p:txEl>
                                          </p:spTgt>
                                        </p:tgtEl>
                                        <p:attrNameLst>
                                          <p:attrName>style.visibility</p:attrName>
                                        </p:attrNameLst>
                                      </p:cBhvr>
                                      <p:to>
                                        <p:strVal val="visible"/>
                                      </p:to>
                                    </p:set>
                                    <p:animEffect transition="in" filter="fade">
                                      <p:cBhvr>
                                        <p:cTn id="59" dur="500"/>
                                        <p:tgtEl>
                                          <p:spTgt spid="40">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0">
                                            <p:txEl>
                                              <p:pRg st="2" end="2"/>
                                            </p:txEl>
                                          </p:spTgt>
                                        </p:tgtEl>
                                        <p:attrNameLst>
                                          <p:attrName>style.visibility</p:attrName>
                                        </p:attrNameLst>
                                      </p:cBhvr>
                                      <p:to>
                                        <p:strVal val="visible"/>
                                      </p:to>
                                    </p:set>
                                    <p:animEffect transition="in" filter="fade">
                                      <p:cBhvr>
                                        <p:cTn id="64" dur="500"/>
                                        <p:tgtEl>
                                          <p:spTgt spid="40">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0">
                                            <p:txEl>
                                              <p:pRg st="3" end="3"/>
                                            </p:txEl>
                                          </p:spTgt>
                                        </p:tgtEl>
                                        <p:attrNameLst>
                                          <p:attrName>style.visibility</p:attrName>
                                        </p:attrNameLst>
                                      </p:cBhvr>
                                      <p:to>
                                        <p:strVal val="visible"/>
                                      </p:to>
                                    </p:set>
                                    <p:animEffect transition="in" filter="fade">
                                      <p:cBhvr>
                                        <p:cTn id="69" dur="500"/>
                                        <p:tgtEl>
                                          <p:spTgt spid="40">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0">
                                            <p:txEl>
                                              <p:pRg st="4" end="4"/>
                                            </p:txEl>
                                          </p:spTgt>
                                        </p:tgtEl>
                                        <p:attrNameLst>
                                          <p:attrName>style.visibility</p:attrName>
                                        </p:attrNameLst>
                                      </p:cBhvr>
                                      <p:to>
                                        <p:strVal val="visible"/>
                                      </p:to>
                                    </p:set>
                                    <p:animEffect transition="in" filter="fade">
                                      <p:cBhvr>
                                        <p:cTn id="74"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852AE7D-558B-4A57-A36A-82B892A347EA}"/>
              </a:ext>
            </a:extLst>
          </p:cNvPr>
          <p:cNvGrpSpPr/>
          <p:nvPr/>
        </p:nvGrpSpPr>
        <p:grpSpPr>
          <a:xfrm>
            <a:off x="-55735" y="1146001"/>
            <a:ext cx="4575484" cy="2137197"/>
            <a:chOff x="-55735" y="1146001"/>
            <a:chExt cx="4575484" cy="2137197"/>
          </a:xfrm>
        </p:grpSpPr>
        <p:sp>
          <p:nvSpPr>
            <p:cNvPr id="10" name="Arrow: Right 9">
              <a:extLst>
                <a:ext uri="{FF2B5EF4-FFF2-40B4-BE49-F238E27FC236}">
                  <a16:creationId xmlns:a16="http://schemas.microsoft.com/office/drawing/2014/main" id="{07F4E316-C033-410D-BCF8-493C48C8862B}"/>
                </a:ext>
              </a:extLst>
            </p:cNvPr>
            <p:cNvSpPr/>
            <p:nvPr/>
          </p:nvSpPr>
          <p:spPr>
            <a:xfrm rot="16200000">
              <a:off x="-273547" y="1467380"/>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BCA8A6-37F9-4B52-A903-C2FEDC1873B3}"/>
                </a:ext>
              </a:extLst>
            </p:cNvPr>
            <p:cNvSpPr txBox="1"/>
            <p:nvPr/>
          </p:nvSpPr>
          <p:spPr>
            <a:xfrm>
              <a:off x="-55735" y="2329091"/>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Highest-order bits not useful for address translations!</a:t>
              </a:r>
            </a:p>
          </p:txBody>
        </p:sp>
      </p:grpSp>
      <p:grpSp>
        <p:nvGrpSpPr>
          <p:cNvPr id="20" name="Group 19">
            <a:extLst>
              <a:ext uri="{FF2B5EF4-FFF2-40B4-BE49-F238E27FC236}">
                <a16:creationId xmlns:a16="http://schemas.microsoft.com/office/drawing/2014/main" id="{C3EA5F08-FC79-4759-8392-5005C1A23B8D}"/>
              </a:ext>
            </a:extLst>
          </p:cNvPr>
          <p:cNvGrpSpPr/>
          <p:nvPr/>
        </p:nvGrpSpPr>
        <p:grpSpPr>
          <a:xfrm>
            <a:off x="-55735" y="2129164"/>
            <a:ext cx="4575484" cy="2107951"/>
            <a:chOff x="-55735" y="2129164"/>
            <a:chExt cx="4575484" cy="2107951"/>
          </a:xfrm>
        </p:grpSpPr>
        <p:sp>
          <p:nvSpPr>
            <p:cNvPr id="193" name="Arrow: Right 192">
              <a:extLst>
                <a:ext uri="{FF2B5EF4-FFF2-40B4-BE49-F238E27FC236}">
                  <a16:creationId xmlns:a16="http://schemas.microsoft.com/office/drawing/2014/main" id="{87751CBE-DC36-4115-954D-0FFCAFCA0788}"/>
                </a:ext>
              </a:extLst>
            </p:cNvPr>
            <p:cNvSpPr/>
            <p:nvPr/>
          </p:nvSpPr>
          <p:spPr>
            <a:xfrm rot="5400000" flipV="1">
              <a:off x="-273548" y="3324985"/>
              <a:ext cx="1233509"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CF893BB2-36A6-4A8B-8EEA-6BE8C1E0E312}"/>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Holds the </a:t>
              </a:r>
              <a:r>
                <a:rPr lang="en-US" sz="2800" u="sng" dirty="0">
                  <a:latin typeface="Segoe UI Light" panose="020B0502040204020203" pitchFamily="34" charset="0"/>
                  <a:cs typeface="Segoe UI Light" panose="020B0502040204020203" pitchFamily="34" charset="0"/>
                </a:rPr>
                <a:t>physical</a:t>
              </a:r>
              <a:r>
                <a:rPr lang="en-US" sz="2800" dirty="0">
                  <a:latin typeface="Segoe UI Light" panose="020B0502040204020203" pitchFamily="34" charset="0"/>
                  <a:cs typeface="Segoe UI Light" panose="020B0502040204020203" pitchFamily="34" charset="0"/>
                </a:rPr>
                <a:t> address of a 4 KB-aligned PML4</a:t>
              </a:r>
            </a:p>
          </p:txBody>
        </p:sp>
      </p:grpSp>
    </p:spTree>
    <p:extLst>
      <p:ext uri="{BB962C8B-B14F-4D97-AF65-F5344CB8AC3E}">
        <p14:creationId xmlns:p14="http://schemas.microsoft.com/office/powerpoint/2010/main" val="2640284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F0FEF-302A-4F90-8B1C-BBC783C7AD3C}"/>
              </a:ext>
            </a:extLst>
          </p:cNvPr>
          <p:cNvGrpSpPr/>
          <p:nvPr/>
        </p:nvGrpSpPr>
        <p:grpSpPr>
          <a:xfrm>
            <a:off x="1031166" y="1028731"/>
            <a:ext cx="2321631" cy="5609191"/>
            <a:chOff x="1031166" y="1028731"/>
            <a:chExt cx="2321631" cy="5609191"/>
          </a:xfrm>
        </p:grpSpPr>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1721912" y="5780342"/>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787B56D3-5D02-4DA5-8AAD-7FF1132FE664}"/>
                </a:ext>
              </a:extLst>
            </p:cNvPr>
            <p:cNvGrpSpPr/>
            <p:nvPr/>
          </p:nvGrpSpPr>
          <p:grpSpPr>
            <a:xfrm>
              <a:off x="1031166" y="1028731"/>
              <a:ext cx="2321631" cy="5609191"/>
              <a:chOff x="1031166" y="1028731"/>
              <a:chExt cx="2321631"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1842814" y="4859455"/>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sp>
            <p:nvSpPr>
              <p:cNvPr id="164" name="TextBox 163">
                <a:extLst>
                  <a:ext uri="{FF2B5EF4-FFF2-40B4-BE49-F238E27FC236}">
                    <a16:creationId xmlns:a16="http://schemas.microsoft.com/office/drawing/2014/main" id="{D0FA40F1-36F3-4E66-8B76-4A0DD7322C11}"/>
                  </a:ext>
                </a:extLst>
              </p:cNvPr>
              <p:cNvSpPr txBox="1"/>
              <p:nvPr/>
            </p:nvSpPr>
            <p:spPr>
              <a:xfrm>
                <a:off x="1502640" y="6268590"/>
                <a:ext cx="1850157" cy="369332"/>
              </a:xfrm>
              <a:prstGeom prst="rect">
                <a:avLst/>
              </a:prstGeom>
              <a:noFill/>
            </p:spPr>
            <p:txBody>
              <a:bodyPr wrap="square" rtlCol="0">
                <a:spAutoFit/>
              </a:bodyPr>
              <a:lstStyle/>
              <a:p>
                <a:pPr algn="ctr"/>
                <a:r>
                  <a:rPr lang="en-US" dirty="0"/>
                  <a:t>Page map level 4</a:t>
                </a:r>
              </a:p>
            </p:txBody>
          </p: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1725086" y="1028731"/>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1031166" y="5195412"/>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7" name="Group 6">
            <a:extLst>
              <a:ext uri="{FF2B5EF4-FFF2-40B4-BE49-F238E27FC236}">
                <a16:creationId xmlns:a16="http://schemas.microsoft.com/office/drawing/2014/main" id="{8FF373BE-B782-45FA-8E16-922A394B48EC}"/>
              </a:ext>
            </a:extLst>
          </p:cNvPr>
          <p:cNvGrpSpPr/>
          <p:nvPr/>
        </p:nvGrpSpPr>
        <p:grpSpPr>
          <a:xfrm>
            <a:off x="2902528" y="1022193"/>
            <a:ext cx="2175357" cy="5015330"/>
            <a:chOff x="2902528" y="1022193"/>
            <a:chExt cx="2175357" cy="5015330"/>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3612124" y="4879173"/>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 name="Group 5">
              <a:extLst>
                <a:ext uri="{FF2B5EF4-FFF2-40B4-BE49-F238E27FC236}">
                  <a16:creationId xmlns:a16="http://schemas.microsoft.com/office/drawing/2014/main" id="{58C9E560-4F20-40B4-B6DC-82D188F91D91}"/>
                </a:ext>
              </a:extLst>
            </p:cNvPr>
            <p:cNvGrpSpPr/>
            <p:nvPr/>
          </p:nvGrpSpPr>
          <p:grpSpPr>
            <a:xfrm>
              <a:off x="2902528" y="1022193"/>
              <a:ext cx="2175357" cy="5015330"/>
              <a:chOff x="2902528" y="1022193"/>
              <a:chExt cx="2175357" cy="5015330"/>
            </a:xfrm>
          </p:grpSpPr>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154985" cy="5015330"/>
                <a:chOff x="4805155" y="189133"/>
                <a:chExt cx="2154985" cy="5015330"/>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3211694" y="5399073"/>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2902528" y="5779194"/>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3211693" y="5399073"/>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grpSp>
        <p:nvGrpSpPr>
          <p:cNvPr id="176" name="Group 175">
            <a:extLst>
              <a:ext uri="{FF2B5EF4-FFF2-40B4-BE49-F238E27FC236}">
                <a16:creationId xmlns:a16="http://schemas.microsoft.com/office/drawing/2014/main" id="{F8F7551C-2BE8-40A9-A995-420F4426DD31}"/>
              </a:ext>
            </a:extLst>
          </p:cNvPr>
          <p:cNvGrpSpPr/>
          <p:nvPr/>
        </p:nvGrpSpPr>
        <p:grpSpPr>
          <a:xfrm>
            <a:off x="733691" y="4765523"/>
            <a:ext cx="1175172" cy="1534082"/>
            <a:chOff x="3938351" y="1072565"/>
            <a:chExt cx="1175172" cy="671649"/>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A1A07C3-AD79-4C30-B123-AE3363A2D375}"/>
              </a:ext>
            </a:extLst>
          </p:cNvPr>
          <p:cNvGrpSpPr/>
          <p:nvPr/>
        </p:nvGrpSpPr>
        <p:grpSpPr>
          <a:xfrm>
            <a:off x="4909221" y="4507333"/>
            <a:ext cx="7216490" cy="2349802"/>
            <a:chOff x="4909221" y="4507333"/>
            <a:chExt cx="7216490" cy="2349802"/>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182" name="TextBox 181">
              <a:extLst>
                <a:ext uri="{FF2B5EF4-FFF2-40B4-BE49-F238E27FC236}">
                  <a16:creationId xmlns:a16="http://schemas.microsoft.com/office/drawing/2014/main" id="{829E0DF0-7E29-4B3E-994B-B698EDBC8FCC}"/>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4" name="Straight Connector 3">
              <a:extLst>
                <a:ext uri="{FF2B5EF4-FFF2-40B4-BE49-F238E27FC236}">
                  <a16:creationId xmlns:a16="http://schemas.microsoft.com/office/drawing/2014/main" id="{A2789DDD-5D82-4ACC-8910-852C53618137}"/>
                </a:ext>
              </a:extLst>
            </p:cNvPr>
            <p:cNvCxnSpPr>
              <a:cxnSpLocks/>
              <a:stCxn id="8"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DA08293-2D12-41E3-AA71-6F2010D62846}"/>
                </a:ext>
              </a:extLst>
            </p:cNvPr>
            <p:cNvCxnSpPr>
              <a:cxnSpLocks/>
              <a:endCxn id="189"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863EE4F2-5A3E-47B9-B5F6-491720F091D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ket 188">
              <a:extLst>
                <a:ext uri="{FF2B5EF4-FFF2-40B4-BE49-F238E27FC236}">
                  <a16:creationId xmlns:a16="http://schemas.microsoft.com/office/drawing/2014/main" id="{B1058704-C53E-4EA9-B97E-C60623E7FC49}"/>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2D0B15D9-4631-44D4-8CB2-46A1BD535934}"/>
              </a:ext>
            </a:extLst>
          </p:cNvPr>
          <p:cNvGrpSpPr/>
          <p:nvPr/>
        </p:nvGrpSpPr>
        <p:grpSpPr>
          <a:xfrm>
            <a:off x="1927962" y="2622591"/>
            <a:ext cx="4575484" cy="2107951"/>
            <a:chOff x="-55735" y="2129164"/>
            <a:chExt cx="4575484" cy="2107951"/>
          </a:xfrm>
        </p:grpSpPr>
        <p:sp>
          <p:nvSpPr>
            <p:cNvPr id="180" name="Arrow: Right 179">
              <a:extLst>
                <a:ext uri="{FF2B5EF4-FFF2-40B4-BE49-F238E27FC236}">
                  <a16:creationId xmlns:a16="http://schemas.microsoft.com/office/drawing/2014/main" id="{99883098-16AF-4B4A-98E8-65E9660E8915}"/>
                </a:ext>
              </a:extLst>
            </p:cNvPr>
            <p:cNvSpPr/>
            <p:nvPr/>
          </p:nvSpPr>
          <p:spPr>
            <a:xfrm rot="5400000" flipV="1">
              <a:off x="-233715" y="3364817"/>
              <a:ext cx="1153844"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F2008A87-254D-4968-BB97-A8FDB472B10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PML4 has 512 8-byte entries</a:t>
              </a:r>
            </a:p>
          </p:txBody>
        </p:sp>
      </p:grpSp>
      <p:grpSp>
        <p:nvGrpSpPr>
          <p:cNvPr id="183" name="Group 182">
            <a:extLst>
              <a:ext uri="{FF2B5EF4-FFF2-40B4-BE49-F238E27FC236}">
                <a16:creationId xmlns:a16="http://schemas.microsoft.com/office/drawing/2014/main" id="{58BD63F8-0701-42AD-BBEC-8F17FEE44C3E}"/>
              </a:ext>
            </a:extLst>
          </p:cNvPr>
          <p:cNvGrpSpPr/>
          <p:nvPr/>
        </p:nvGrpSpPr>
        <p:grpSpPr>
          <a:xfrm>
            <a:off x="3858508" y="2281960"/>
            <a:ext cx="4575484" cy="1558708"/>
            <a:chOff x="-55735" y="2129164"/>
            <a:chExt cx="4575484" cy="1558708"/>
          </a:xfrm>
        </p:grpSpPr>
        <p:sp>
          <p:nvSpPr>
            <p:cNvPr id="186" name="Arrow: Right 185">
              <a:extLst>
                <a:ext uri="{FF2B5EF4-FFF2-40B4-BE49-F238E27FC236}">
                  <a16:creationId xmlns:a16="http://schemas.microsoft.com/office/drawing/2014/main" id="{70CECC41-A1D9-4093-99FC-B12C18DEDDE3}"/>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extBox 186">
              <a:extLst>
                <a:ext uri="{FF2B5EF4-FFF2-40B4-BE49-F238E27FC236}">
                  <a16:creationId xmlns:a16="http://schemas.microsoft.com/office/drawing/2014/main" id="{61FB5B9D-5E14-4578-94CA-DA87E52D4A48}"/>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sp>
        <p:nvSpPr>
          <p:cNvPr id="188" name="TextBox 187">
            <a:extLst>
              <a:ext uri="{FF2B5EF4-FFF2-40B4-BE49-F238E27FC236}">
                <a16:creationId xmlns:a16="http://schemas.microsoft.com/office/drawing/2014/main" id="{0013C21C-14AC-4401-A24D-BEA128AF14CF}"/>
              </a:ext>
            </a:extLst>
          </p:cNvPr>
          <p:cNvSpPr txBox="1"/>
          <p:nvPr/>
        </p:nvSpPr>
        <p:spPr>
          <a:xfrm>
            <a:off x="-14454" y="6096778"/>
            <a:ext cx="1124606" cy="422020"/>
          </a:xfrm>
          <a:prstGeom prst="rect">
            <a:avLst/>
          </a:prstGeom>
          <a:noFill/>
        </p:spPr>
        <p:txBody>
          <a:bodyPr wrap="square" rtlCol="0">
            <a:spAutoFit/>
          </a:bodyPr>
          <a:lstStyle/>
          <a:p>
            <a:r>
              <a:rPr lang="en-US" dirty="0"/>
              <a:t>64 bits</a:t>
            </a:r>
          </a:p>
        </p:txBody>
      </p:sp>
      <p:cxnSp>
        <p:nvCxnSpPr>
          <p:cNvPr id="190" name="Straight Connector 189">
            <a:extLst>
              <a:ext uri="{FF2B5EF4-FFF2-40B4-BE49-F238E27FC236}">
                <a16:creationId xmlns:a16="http://schemas.microsoft.com/office/drawing/2014/main" id="{F31A6BFE-1463-4992-812A-C892EEECCB11}"/>
              </a:ext>
            </a:extLst>
          </p:cNvPr>
          <p:cNvCxnSpPr/>
          <p:nvPr/>
        </p:nvCxnSpPr>
        <p:spPr bwMode="auto">
          <a:xfrm flipH="1">
            <a:off x="557210" y="5935937"/>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55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p:cTn id="13" dur="500"/>
                                        <p:tgtEl>
                                          <p:spTgt spid="1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9"/>
                                        </p:tgtEl>
                                      </p:cBhvr>
                                    </p:animEffect>
                                    <p:set>
                                      <p:cBhvr>
                                        <p:cTn id="23" dur="1" fill="hold">
                                          <p:stCondLst>
                                            <p:cond delay="499"/>
                                          </p:stCondLst>
                                        </p:cTn>
                                        <p:tgtEl>
                                          <p:spTgt spid="17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83"/>
                                        </p:tgtEl>
                                        <p:attrNameLst>
                                          <p:attrName>style.visibility</p:attrName>
                                        </p:attrNameLst>
                                      </p:cBhvr>
                                      <p:to>
                                        <p:strVal val="visible"/>
                                      </p:to>
                                    </p:set>
                                    <p:animEffect transition="in" filter="fade">
                                      <p:cBhvr>
                                        <p:cTn id="29"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F9637EFD-99DD-46C5-A378-CCFA2224BE05}"/>
              </a:ext>
            </a:extLst>
          </p:cNvPr>
          <p:cNvGrpSpPr/>
          <p:nvPr/>
        </p:nvGrpSpPr>
        <p:grpSpPr>
          <a:xfrm>
            <a:off x="4909221" y="4507333"/>
            <a:ext cx="7216490" cy="2349802"/>
            <a:chOff x="4909221" y="4507333"/>
            <a:chExt cx="7216490" cy="2349802"/>
          </a:xfrm>
        </p:grpSpPr>
        <p:cxnSp>
          <p:nvCxnSpPr>
            <p:cNvPr id="182" name="Straight Connector 181">
              <a:extLst>
                <a:ext uri="{FF2B5EF4-FFF2-40B4-BE49-F238E27FC236}">
                  <a16:creationId xmlns:a16="http://schemas.microsoft.com/office/drawing/2014/main" id="{19788C0F-ABD4-4C49-A18F-D3FC3AC2CE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3" name="Group 182">
              <a:extLst>
                <a:ext uri="{FF2B5EF4-FFF2-40B4-BE49-F238E27FC236}">
                  <a16:creationId xmlns:a16="http://schemas.microsoft.com/office/drawing/2014/main" id="{7DC6C665-D35F-442D-8F7C-90E5BFBE0E19}"/>
                </a:ext>
              </a:extLst>
            </p:cNvPr>
            <p:cNvGrpSpPr/>
            <p:nvPr/>
          </p:nvGrpSpPr>
          <p:grpSpPr>
            <a:xfrm>
              <a:off x="6064810" y="5877836"/>
              <a:ext cx="5968726" cy="533400"/>
              <a:chOff x="822435" y="1524000"/>
              <a:chExt cx="7690945" cy="533400"/>
            </a:xfrm>
          </p:grpSpPr>
          <p:sp>
            <p:nvSpPr>
              <p:cNvPr id="222" name="Rectangle 221">
                <a:extLst>
                  <a:ext uri="{FF2B5EF4-FFF2-40B4-BE49-F238E27FC236}">
                    <a16:creationId xmlns:a16="http://schemas.microsoft.com/office/drawing/2014/main" id="{CD5C1141-F043-4205-9B72-1927E465E7E7}"/>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23" name="Rectangle 222">
                <a:extLst>
                  <a:ext uri="{FF2B5EF4-FFF2-40B4-BE49-F238E27FC236}">
                    <a16:creationId xmlns:a16="http://schemas.microsoft.com/office/drawing/2014/main" id="{85C0C552-817D-4602-AB1B-423FBD773E5B}"/>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84" name="TextBox 183">
              <a:extLst>
                <a:ext uri="{FF2B5EF4-FFF2-40B4-BE49-F238E27FC236}">
                  <a16:creationId xmlns:a16="http://schemas.microsoft.com/office/drawing/2014/main" id="{BCCB29B4-D570-4CDF-BEF8-4E13F9360F93}"/>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89" name="TextBox 188">
              <a:extLst>
                <a:ext uri="{FF2B5EF4-FFF2-40B4-BE49-F238E27FC236}">
                  <a16:creationId xmlns:a16="http://schemas.microsoft.com/office/drawing/2014/main" id="{B1685BEB-8C2A-4FDB-857F-612B7C23AE75}"/>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90" name="TextBox 189">
              <a:extLst>
                <a:ext uri="{FF2B5EF4-FFF2-40B4-BE49-F238E27FC236}">
                  <a16:creationId xmlns:a16="http://schemas.microsoft.com/office/drawing/2014/main" id="{B5F66C66-C6B3-4243-A034-1760D798C31B}"/>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91" name="TextBox 190">
              <a:extLst>
                <a:ext uri="{FF2B5EF4-FFF2-40B4-BE49-F238E27FC236}">
                  <a16:creationId xmlns:a16="http://schemas.microsoft.com/office/drawing/2014/main" id="{43E830BF-D6CA-4B45-AFAA-97A2F7C5C72D}"/>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3" name="TextBox 192">
              <a:extLst>
                <a:ext uri="{FF2B5EF4-FFF2-40B4-BE49-F238E27FC236}">
                  <a16:creationId xmlns:a16="http://schemas.microsoft.com/office/drawing/2014/main" id="{2F2DB097-E015-417E-8963-D8EB6EF1EBB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4" name="TextBox 193">
              <a:extLst>
                <a:ext uri="{FF2B5EF4-FFF2-40B4-BE49-F238E27FC236}">
                  <a16:creationId xmlns:a16="http://schemas.microsoft.com/office/drawing/2014/main" id="{8B679868-520F-4C08-88C7-E7AFCE373FC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8" name="TextBox 197">
              <a:extLst>
                <a:ext uri="{FF2B5EF4-FFF2-40B4-BE49-F238E27FC236}">
                  <a16:creationId xmlns:a16="http://schemas.microsoft.com/office/drawing/2014/main" id="{95693F62-9806-448B-AB64-C63534EA43C7}"/>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99" name="TextBox 198">
              <a:extLst>
                <a:ext uri="{FF2B5EF4-FFF2-40B4-BE49-F238E27FC236}">
                  <a16:creationId xmlns:a16="http://schemas.microsoft.com/office/drawing/2014/main" id="{E663B0E1-0AB3-44F0-B51F-E23DA2F6B99F}"/>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PDPTE</a:t>
              </a:r>
              <a:endParaRPr lang="en-US" sz="2400" b="1" dirty="0">
                <a:latin typeface="+mj-lt"/>
              </a:endParaRPr>
            </a:p>
          </p:txBody>
        </p:sp>
        <p:sp>
          <p:nvSpPr>
            <p:cNvPr id="217" name="TextBox 216">
              <a:extLst>
                <a:ext uri="{FF2B5EF4-FFF2-40B4-BE49-F238E27FC236}">
                  <a16:creationId xmlns:a16="http://schemas.microsoft.com/office/drawing/2014/main" id="{F05DC5B4-7070-488A-8906-D1B134A9F1FB}"/>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218" name="Straight Connector 217">
              <a:extLst>
                <a:ext uri="{FF2B5EF4-FFF2-40B4-BE49-F238E27FC236}">
                  <a16:creationId xmlns:a16="http://schemas.microsoft.com/office/drawing/2014/main" id="{F7E4A99F-F313-4392-A91B-7620F7C8CFE2}"/>
                </a:ext>
              </a:extLst>
            </p:cNvPr>
            <p:cNvCxnSpPr>
              <a:cxnSpLocks/>
              <a:stCxn id="220"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53CBB0C-262F-4FFF-9818-E2C76B5DE3F6}"/>
                </a:ext>
              </a:extLst>
            </p:cNvPr>
            <p:cNvCxnSpPr>
              <a:cxnSpLocks/>
              <a:endCxn id="221"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Left Bracket 219">
              <a:extLst>
                <a:ext uri="{FF2B5EF4-FFF2-40B4-BE49-F238E27FC236}">
                  <a16:creationId xmlns:a16="http://schemas.microsoft.com/office/drawing/2014/main" id="{1446B2FB-E33A-449F-89BE-3B94CC31BAAA}"/>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Left Bracket 220">
              <a:extLst>
                <a:ext uri="{FF2B5EF4-FFF2-40B4-BE49-F238E27FC236}">
                  <a16:creationId xmlns:a16="http://schemas.microsoft.com/office/drawing/2014/main" id="{A49245DC-9F38-4CCD-8A98-C0C290F6E2C7}"/>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EAAA407C-2F71-462F-96A1-9183F30545E2}"/>
              </a:ext>
            </a:extLst>
          </p:cNvPr>
          <p:cNvGrpSpPr/>
          <p:nvPr/>
        </p:nvGrpSpPr>
        <p:grpSpPr>
          <a:xfrm>
            <a:off x="3858508" y="2281960"/>
            <a:ext cx="4575484" cy="1558708"/>
            <a:chOff x="-55735" y="2129164"/>
            <a:chExt cx="4575484" cy="1558708"/>
          </a:xfrm>
        </p:grpSpPr>
        <p:sp>
          <p:nvSpPr>
            <p:cNvPr id="228" name="Arrow: Right 227">
              <a:extLst>
                <a:ext uri="{FF2B5EF4-FFF2-40B4-BE49-F238E27FC236}">
                  <a16:creationId xmlns:a16="http://schemas.microsoft.com/office/drawing/2014/main" id="{D3EDE3E7-A0B9-40EB-AFD3-463EDE523BB2}"/>
                </a:ext>
              </a:extLst>
            </p:cNvPr>
            <p:cNvSpPr/>
            <p:nvPr/>
          </p:nvSpPr>
          <p:spPr>
            <a:xfrm rot="5400000" flipV="1">
              <a:off x="40909" y="3090196"/>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a:extLst>
                <a:ext uri="{FF2B5EF4-FFF2-40B4-BE49-F238E27FC236}">
                  <a16:creationId xmlns:a16="http://schemas.microsoft.com/office/drawing/2014/main" id="{96D95879-6B45-4DB3-9682-D8D08166BF75}"/>
                </a:ext>
              </a:extLst>
            </p:cNvPr>
            <p:cNvSpPr txBox="1"/>
            <p:nvPr/>
          </p:nvSpPr>
          <p:spPr>
            <a:xfrm>
              <a:off x="-55735" y="2129164"/>
              <a:ext cx="4575484"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PDP has 512 8-byte entries</a:t>
              </a:r>
            </a:p>
          </p:txBody>
        </p:sp>
      </p:gr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spTree>
    <p:extLst>
      <p:ext uri="{BB962C8B-B14F-4D97-AF65-F5344CB8AC3E}">
        <p14:creationId xmlns:p14="http://schemas.microsoft.com/office/powerpoint/2010/main" val="16557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9"/>
                                        </p:tgtEl>
                                        <p:attrNameLst>
                                          <p:attrName>r</p:attrName>
                                        </p:attrNameLst>
                                      </p:cBhvr>
                                    </p:animRot>
                                    <p:animRot by="-240000">
                                      <p:cBhvr>
                                        <p:cTn id="7" dur="200" fill="hold">
                                          <p:stCondLst>
                                            <p:cond delay="200"/>
                                          </p:stCondLst>
                                        </p:cTn>
                                        <p:tgtEl>
                                          <p:spTgt spid="179"/>
                                        </p:tgtEl>
                                        <p:attrNameLst>
                                          <p:attrName>r</p:attrName>
                                        </p:attrNameLst>
                                      </p:cBhvr>
                                    </p:animRot>
                                    <p:animRot by="240000">
                                      <p:cBhvr>
                                        <p:cTn id="8" dur="200" fill="hold">
                                          <p:stCondLst>
                                            <p:cond delay="400"/>
                                          </p:stCondLst>
                                        </p:cTn>
                                        <p:tgtEl>
                                          <p:spTgt spid="179"/>
                                        </p:tgtEl>
                                        <p:attrNameLst>
                                          <p:attrName>r</p:attrName>
                                        </p:attrNameLst>
                                      </p:cBhvr>
                                    </p:animRot>
                                    <p:animRot by="-240000">
                                      <p:cBhvr>
                                        <p:cTn id="9" dur="200" fill="hold">
                                          <p:stCondLst>
                                            <p:cond delay="600"/>
                                          </p:stCondLst>
                                        </p:cTn>
                                        <p:tgtEl>
                                          <p:spTgt spid="179"/>
                                        </p:tgtEl>
                                        <p:attrNameLst>
                                          <p:attrName>r</p:attrName>
                                        </p:attrNameLst>
                                      </p:cBhvr>
                                    </p:animRot>
                                    <p:animRot by="120000">
                                      <p:cBhvr>
                                        <p:cTn id="10" dur="200" fill="hold">
                                          <p:stCondLst>
                                            <p:cond delay="800"/>
                                          </p:stCondLst>
                                        </p:cTn>
                                        <p:tgtEl>
                                          <p:spTgt spid="17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9"/>
                                        </p:tgtEl>
                                      </p:cBhvr>
                                    </p:animEffect>
                                    <p:set>
                                      <p:cBhvr>
                                        <p:cTn id="15" dur="1" fill="hold">
                                          <p:stCondLst>
                                            <p:cond delay="499"/>
                                          </p:stCondLst>
                                        </p:cTn>
                                        <p:tgtEl>
                                          <p:spTgt spid="17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27"/>
                                        </p:tgtEl>
                                      </p:cBhvr>
                                    </p:animEffect>
                                    <p:set>
                                      <p:cBhvr>
                                        <p:cTn id="18" dur="1" fill="hold">
                                          <p:stCondLst>
                                            <p:cond delay="499"/>
                                          </p:stCondLst>
                                        </p:cTn>
                                        <p:tgtEl>
                                          <p:spTgt spid="22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fade">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sp>
        <p:nvSpPr>
          <p:cNvPr id="145" name="TextBox 144">
            <a:extLst>
              <a:ext uri="{FF2B5EF4-FFF2-40B4-BE49-F238E27FC236}">
                <a16:creationId xmlns:a16="http://schemas.microsoft.com/office/drawing/2014/main" id="{D86BD5EB-717B-4B0E-9A38-913CCEF874E7}"/>
              </a:ext>
            </a:extLst>
          </p:cNvPr>
          <p:cNvSpPr txBox="1"/>
          <p:nvPr/>
        </p:nvSpPr>
        <p:spPr>
          <a:xfrm>
            <a:off x="3495799" y="5391192"/>
            <a:ext cx="1582086" cy="646331"/>
          </a:xfrm>
          <a:prstGeom prst="rect">
            <a:avLst/>
          </a:prstGeom>
          <a:noFill/>
        </p:spPr>
        <p:txBody>
          <a:bodyPr wrap="square" rtlCol="0">
            <a:spAutoFit/>
          </a:bodyPr>
          <a:lstStyle/>
          <a:p>
            <a:pPr algn="ctr"/>
            <a:r>
              <a:rPr lang="en-US" dirty="0"/>
              <a:t>Page directory pointer</a:t>
            </a:r>
          </a:p>
        </p:txBody>
      </p:sp>
      <p:grpSp>
        <p:nvGrpSpPr>
          <p:cNvPr id="2" name="Group 1">
            <a:extLst>
              <a:ext uri="{FF2B5EF4-FFF2-40B4-BE49-F238E27FC236}">
                <a16:creationId xmlns:a16="http://schemas.microsoft.com/office/drawing/2014/main" id="{9C48D4A7-02BA-42FE-8A47-1EF2AA2E087D}"/>
              </a:ext>
            </a:extLst>
          </p:cNvPr>
          <p:cNvGrpSpPr/>
          <p:nvPr/>
        </p:nvGrpSpPr>
        <p:grpSpPr>
          <a:xfrm>
            <a:off x="2922900" y="1022193"/>
            <a:ext cx="1949357" cy="4375251"/>
            <a:chOff x="2922900" y="1022193"/>
            <a:chExt cx="1949357" cy="4375251"/>
          </a:xfrm>
        </p:grpSpPr>
        <p:grpSp>
          <p:nvGrpSpPr>
            <p:cNvPr id="141" name="Group 140">
              <a:extLst>
                <a:ext uri="{FF2B5EF4-FFF2-40B4-BE49-F238E27FC236}">
                  <a16:creationId xmlns:a16="http://schemas.microsoft.com/office/drawing/2014/main" id="{4B0F0565-9BD3-4C1E-93F2-52E04E235D62}"/>
                </a:ext>
              </a:extLst>
            </p:cNvPr>
            <p:cNvGrpSpPr/>
            <p:nvPr/>
          </p:nvGrpSpPr>
          <p:grpSpPr>
            <a:xfrm>
              <a:off x="3734548" y="395665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3613646" y="487754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3616819" y="102219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2922900" y="429261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grpSp>
        <p:nvGrpSpPr>
          <p:cNvPr id="4" name="Group 3">
            <a:extLst>
              <a:ext uri="{FF2B5EF4-FFF2-40B4-BE49-F238E27FC236}">
                <a16:creationId xmlns:a16="http://schemas.microsoft.com/office/drawing/2014/main" id="{1A50FF1C-7DBF-49D2-B6D8-D6114D6FE935}"/>
              </a:ext>
            </a:extLst>
          </p:cNvPr>
          <p:cNvGrpSpPr/>
          <p:nvPr/>
        </p:nvGrpSpPr>
        <p:grpSpPr>
          <a:xfrm>
            <a:off x="4794262" y="1022193"/>
            <a:ext cx="2165878" cy="3857752"/>
            <a:chOff x="4794262" y="1022193"/>
            <a:chExt cx="2165878" cy="3857752"/>
          </a:xfrm>
        </p:grpSpPr>
        <p:grpSp>
          <p:nvGrpSpPr>
            <p:cNvPr id="125" name="Group 124">
              <a:extLst>
                <a:ext uri="{FF2B5EF4-FFF2-40B4-BE49-F238E27FC236}">
                  <a16:creationId xmlns:a16="http://schemas.microsoft.com/office/drawing/2014/main" id="{0BAABE2A-A855-4ACB-9C2E-1A1E6606F0A7}"/>
                </a:ext>
              </a:extLst>
            </p:cNvPr>
            <p:cNvGrpSpPr/>
            <p:nvPr/>
          </p:nvGrpSpPr>
          <p:grpSpPr>
            <a:xfrm>
              <a:off x="5682854" y="306343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398432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496636"/>
              <a:ext cx="1582086" cy="369332"/>
            </a:xfrm>
            <a:prstGeom prst="rect">
              <a:avLst/>
            </a:prstGeom>
            <a:noFill/>
          </p:spPr>
          <p:txBody>
            <a:bodyPr wrap="square" rtlCol="0">
              <a:spAutoFit/>
            </a:bodyPr>
            <a:lstStyle/>
            <a:p>
              <a:pPr algn="ctr"/>
              <a:r>
                <a:rPr lang="en-US" dirty="0"/>
                <a:t>Page directory</a:t>
              </a:r>
            </a:p>
          </p:txBody>
        </p: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2219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39939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5103428" y="449627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4794262" y="487639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5103427" y="449627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6450" cy="5609191"/>
            <a:chOff x="4805155" y="-707127"/>
            <a:chExt cx="2766450" cy="5609191"/>
          </a:xfrm>
        </p:grpSpPr>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F97BB700-90EE-45A7-8503-71385C3331AE}"/>
              </a:ext>
            </a:extLst>
          </p:cNvPr>
          <p:cNvGrpSpPr/>
          <p:nvPr/>
        </p:nvGrpSpPr>
        <p:grpSpPr>
          <a:xfrm>
            <a:off x="5668083" y="4852198"/>
            <a:ext cx="4454325" cy="1542538"/>
            <a:chOff x="-55735" y="1540733"/>
            <a:chExt cx="4454325" cy="1542538"/>
          </a:xfrm>
        </p:grpSpPr>
        <p:sp>
          <p:nvSpPr>
            <p:cNvPr id="231" name="Arrow: Right 230">
              <a:extLst>
                <a:ext uri="{FF2B5EF4-FFF2-40B4-BE49-F238E27FC236}">
                  <a16:creationId xmlns:a16="http://schemas.microsoft.com/office/drawing/2014/main" id="{F5F2EC82-0EA3-4451-AF73-A05B3D7AF2F2}"/>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231">
              <a:extLst>
                <a:ext uri="{FF2B5EF4-FFF2-40B4-BE49-F238E27FC236}">
                  <a16:creationId xmlns:a16="http://schemas.microsoft.com/office/drawing/2014/main" id="{4550E497-33EF-4D53-9E43-4809B077014A}"/>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PD has 512 8-byte entries</a:t>
              </a:r>
            </a:p>
          </p:txBody>
        </p:sp>
      </p:grpSp>
      <p:grpSp>
        <p:nvGrpSpPr>
          <p:cNvPr id="99" name="Group 98">
            <a:extLst>
              <a:ext uri="{FF2B5EF4-FFF2-40B4-BE49-F238E27FC236}">
                <a16:creationId xmlns:a16="http://schemas.microsoft.com/office/drawing/2014/main" id="{CE83004B-4C11-43BD-B68B-B959EF21B209}"/>
              </a:ext>
            </a:extLst>
          </p:cNvPr>
          <p:cNvGrpSpPr/>
          <p:nvPr/>
        </p:nvGrpSpPr>
        <p:grpSpPr>
          <a:xfrm>
            <a:off x="4909221" y="4507333"/>
            <a:ext cx="7216490" cy="2349802"/>
            <a:chOff x="4909221" y="4507333"/>
            <a:chExt cx="7216490" cy="2349802"/>
          </a:xfrm>
        </p:grpSpPr>
        <p:cxnSp>
          <p:nvCxnSpPr>
            <p:cNvPr id="100" name="Straight Connector 99">
              <a:extLst>
                <a:ext uri="{FF2B5EF4-FFF2-40B4-BE49-F238E27FC236}">
                  <a16:creationId xmlns:a16="http://schemas.microsoft.com/office/drawing/2014/main" id="{1D3A51BA-BCED-4AA4-979E-62CBA428B826}"/>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1" name="Group 100">
              <a:extLst>
                <a:ext uri="{FF2B5EF4-FFF2-40B4-BE49-F238E27FC236}">
                  <a16:creationId xmlns:a16="http://schemas.microsoft.com/office/drawing/2014/main" id="{632941C7-DB26-4D91-8709-60BB0DFC37DB}"/>
                </a:ext>
              </a:extLst>
            </p:cNvPr>
            <p:cNvGrpSpPr/>
            <p:nvPr/>
          </p:nvGrpSpPr>
          <p:grpSpPr>
            <a:xfrm>
              <a:off x="6064810" y="5877836"/>
              <a:ext cx="5968726" cy="533400"/>
              <a:chOff x="822435" y="1524000"/>
              <a:chExt cx="7690945" cy="533400"/>
            </a:xfrm>
          </p:grpSpPr>
          <p:sp>
            <p:nvSpPr>
              <p:cNvPr id="117" name="Rectangle 116">
                <a:extLst>
                  <a:ext uri="{FF2B5EF4-FFF2-40B4-BE49-F238E27FC236}">
                    <a16:creationId xmlns:a16="http://schemas.microsoft.com/office/drawing/2014/main" id="{D72BAFBD-C6C8-43F7-8B86-B9DB1C211CA5}"/>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18" name="Rectangle 117">
                <a:extLst>
                  <a:ext uri="{FF2B5EF4-FFF2-40B4-BE49-F238E27FC236}">
                    <a16:creationId xmlns:a16="http://schemas.microsoft.com/office/drawing/2014/main" id="{3DA5B8E3-22B6-4242-A339-8D809B1044C7}"/>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102" name="TextBox 101">
              <a:extLst>
                <a:ext uri="{FF2B5EF4-FFF2-40B4-BE49-F238E27FC236}">
                  <a16:creationId xmlns:a16="http://schemas.microsoft.com/office/drawing/2014/main" id="{9B3C3247-FB8A-457B-9A87-3B969BF00480}"/>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103" name="TextBox 102">
              <a:extLst>
                <a:ext uri="{FF2B5EF4-FFF2-40B4-BE49-F238E27FC236}">
                  <a16:creationId xmlns:a16="http://schemas.microsoft.com/office/drawing/2014/main" id="{846C40E6-C8D2-4BA9-BD7E-E3AE88586AF8}"/>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104" name="TextBox 103">
              <a:extLst>
                <a:ext uri="{FF2B5EF4-FFF2-40B4-BE49-F238E27FC236}">
                  <a16:creationId xmlns:a16="http://schemas.microsoft.com/office/drawing/2014/main" id="{9AABD7B7-75CD-4A6A-B962-2073DFC4A076}"/>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05" name="TextBox 104">
              <a:extLst>
                <a:ext uri="{FF2B5EF4-FFF2-40B4-BE49-F238E27FC236}">
                  <a16:creationId xmlns:a16="http://schemas.microsoft.com/office/drawing/2014/main" id="{BF8F175B-A75F-409D-8055-957CB6522A1F}"/>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06" name="TextBox 105">
              <a:extLst>
                <a:ext uri="{FF2B5EF4-FFF2-40B4-BE49-F238E27FC236}">
                  <a16:creationId xmlns:a16="http://schemas.microsoft.com/office/drawing/2014/main" id="{22D18F3B-CFD0-4F31-9EB7-DF0BE898DDF4}"/>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07" name="TextBox 106">
              <a:extLst>
                <a:ext uri="{FF2B5EF4-FFF2-40B4-BE49-F238E27FC236}">
                  <a16:creationId xmlns:a16="http://schemas.microsoft.com/office/drawing/2014/main" id="{FC37E94E-49B8-45F6-BC6A-34F130BCEABE}"/>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08" name="TextBox 107">
              <a:extLst>
                <a:ext uri="{FF2B5EF4-FFF2-40B4-BE49-F238E27FC236}">
                  <a16:creationId xmlns:a16="http://schemas.microsoft.com/office/drawing/2014/main" id="{856367C7-ABAF-448E-A8BE-720AC869B19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109" name="TextBox 108">
              <a:extLst>
                <a:ext uri="{FF2B5EF4-FFF2-40B4-BE49-F238E27FC236}">
                  <a16:creationId xmlns:a16="http://schemas.microsoft.com/office/drawing/2014/main" id="{61F0648A-C2B3-4CC1-8F29-3F675A48AE46}"/>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PDE</a:t>
              </a:r>
              <a:endParaRPr lang="en-US" sz="2400" b="1" dirty="0">
                <a:latin typeface="+mj-lt"/>
              </a:endParaRPr>
            </a:p>
          </p:txBody>
        </p:sp>
        <p:sp>
          <p:nvSpPr>
            <p:cNvPr id="110" name="TextBox 109">
              <a:extLst>
                <a:ext uri="{FF2B5EF4-FFF2-40B4-BE49-F238E27FC236}">
                  <a16:creationId xmlns:a16="http://schemas.microsoft.com/office/drawing/2014/main" id="{BDB8F03A-9CA6-40E5-BF45-2EF10C38DF21}"/>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111" name="Straight Connector 110">
              <a:extLst>
                <a:ext uri="{FF2B5EF4-FFF2-40B4-BE49-F238E27FC236}">
                  <a16:creationId xmlns:a16="http://schemas.microsoft.com/office/drawing/2014/main" id="{D556D967-CD35-42BC-A76D-479F267A4329}"/>
                </a:ext>
              </a:extLst>
            </p:cNvPr>
            <p:cNvCxnSpPr>
              <a:cxnSpLocks/>
              <a:stCxn id="115"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99926D3-50F7-4AC3-827F-A848592687C4}"/>
                </a:ext>
              </a:extLst>
            </p:cNvPr>
            <p:cNvCxnSpPr>
              <a:cxnSpLocks/>
              <a:endCxn id="116"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eft Bracket 114">
              <a:extLst>
                <a:ext uri="{FF2B5EF4-FFF2-40B4-BE49-F238E27FC236}">
                  <a16:creationId xmlns:a16="http://schemas.microsoft.com/office/drawing/2014/main" id="{08E2D85E-231A-4653-B9EA-6D75E41D8DB8}"/>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ket 115">
              <a:extLst>
                <a:ext uri="{FF2B5EF4-FFF2-40B4-BE49-F238E27FC236}">
                  <a16:creationId xmlns:a16="http://schemas.microsoft.com/office/drawing/2014/main" id="{DD8C373C-69EA-4724-BD78-9B31ECC17D5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948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0"/>
                                        </p:tgtEl>
                                      </p:cBhvr>
                                    </p:animEffect>
                                    <p:set>
                                      <p:cBhvr>
                                        <p:cTn id="7" dur="1" fill="hold">
                                          <p:stCondLst>
                                            <p:cond delay="499"/>
                                          </p:stCondLst>
                                        </p:cTn>
                                        <p:tgtEl>
                                          <p:spTgt spid="2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99"/>
                                        </p:tgtEl>
                                        <p:attrNameLst>
                                          <p:attrName>r</p:attrName>
                                        </p:attrNameLst>
                                      </p:cBhvr>
                                    </p:animRot>
                                    <p:animRot by="-240000">
                                      <p:cBhvr>
                                        <p:cTn id="13" dur="200" fill="hold">
                                          <p:stCondLst>
                                            <p:cond delay="200"/>
                                          </p:stCondLst>
                                        </p:cTn>
                                        <p:tgtEl>
                                          <p:spTgt spid="99"/>
                                        </p:tgtEl>
                                        <p:attrNameLst>
                                          <p:attrName>r</p:attrName>
                                        </p:attrNameLst>
                                      </p:cBhvr>
                                    </p:animRot>
                                    <p:animRot by="240000">
                                      <p:cBhvr>
                                        <p:cTn id="14" dur="200" fill="hold">
                                          <p:stCondLst>
                                            <p:cond delay="400"/>
                                          </p:stCondLst>
                                        </p:cTn>
                                        <p:tgtEl>
                                          <p:spTgt spid="99"/>
                                        </p:tgtEl>
                                        <p:attrNameLst>
                                          <p:attrName>r</p:attrName>
                                        </p:attrNameLst>
                                      </p:cBhvr>
                                    </p:animRot>
                                    <p:animRot by="-240000">
                                      <p:cBhvr>
                                        <p:cTn id="15" dur="200" fill="hold">
                                          <p:stCondLst>
                                            <p:cond delay="600"/>
                                          </p:stCondLst>
                                        </p:cTn>
                                        <p:tgtEl>
                                          <p:spTgt spid="99"/>
                                        </p:tgtEl>
                                        <p:attrNameLst>
                                          <p:attrName>r</p:attrName>
                                        </p:attrNameLst>
                                      </p:cBhvr>
                                    </p:animRot>
                                    <p:animRot by="120000">
                                      <p:cBhvr>
                                        <p:cTn id="16" dur="200" fill="hold">
                                          <p:stCondLst>
                                            <p:cond delay="800"/>
                                          </p:stCondLst>
                                        </p:cTn>
                                        <p:tgtEl>
                                          <p:spTgt spid="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F0C6-4F8C-42B9-AE61-238A9A06096C}"/>
              </a:ext>
            </a:extLst>
          </p:cNvPr>
          <p:cNvSpPr>
            <a:spLocks noGrp="1"/>
          </p:cNvSpPr>
          <p:nvPr>
            <p:ph type="title"/>
          </p:nvPr>
        </p:nvSpPr>
        <p:spPr>
          <a:xfrm>
            <a:off x="838200" y="16202"/>
            <a:ext cx="10515600" cy="994449"/>
          </a:xfrm>
        </p:spPr>
        <p:txBody>
          <a:bodyPr/>
          <a:lstStyle/>
          <a:p>
            <a:r>
              <a:rPr lang="en-US" dirty="0"/>
              <a:t>Virtual Addresses</a:t>
            </a:r>
          </a:p>
        </p:txBody>
      </p:sp>
      <p:sp>
        <p:nvSpPr>
          <p:cNvPr id="3" name="Content Placeholder 2">
            <a:extLst>
              <a:ext uri="{FF2B5EF4-FFF2-40B4-BE49-F238E27FC236}">
                <a16:creationId xmlns:a16="http://schemas.microsoft.com/office/drawing/2014/main" id="{BF1EEA63-E265-453B-B65F-4A542925DEAD}"/>
              </a:ext>
            </a:extLst>
          </p:cNvPr>
          <p:cNvSpPr>
            <a:spLocks noGrp="1"/>
          </p:cNvSpPr>
          <p:nvPr>
            <p:ph idx="1"/>
          </p:nvPr>
        </p:nvSpPr>
        <p:spPr>
          <a:xfrm>
            <a:off x="-1" y="926422"/>
            <a:ext cx="12775474" cy="5931578"/>
          </a:xfrm>
        </p:spPr>
        <p:txBody>
          <a:bodyPr>
            <a:noAutofit/>
          </a:bodyPr>
          <a:lstStyle/>
          <a:p>
            <a:r>
              <a:rPr lang="en-US" sz="3200" dirty="0"/>
              <a:t>Virtual addresses are the addresses that programs manipulate</a:t>
            </a:r>
          </a:p>
          <a:p>
            <a:endParaRPr lang="en-US" sz="3200" dirty="0"/>
          </a:p>
          <a:p>
            <a:endParaRPr lang="en-US" sz="3200" dirty="0"/>
          </a:p>
          <a:p>
            <a:endParaRPr lang="en-US" sz="3200" dirty="0"/>
          </a:p>
          <a:p>
            <a:endParaRPr lang="en-US" sz="3200" dirty="0"/>
          </a:p>
          <a:p>
            <a:endParaRPr lang="en-US" sz="3200" dirty="0"/>
          </a:p>
          <a:p>
            <a:pPr lvl="1"/>
            <a:endParaRPr lang="en-US" sz="2800" dirty="0"/>
          </a:p>
          <a:p>
            <a:pPr lvl="1"/>
            <a:endParaRPr lang="en-US" sz="2800" dirty="0"/>
          </a:p>
          <a:p>
            <a:r>
              <a:rPr lang="en-US" sz="3200" dirty="0"/>
              <a:t>Roughly speaking, a process’ address space ranges from . . .</a:t>
            </a:r>
          </a:p>
          <a:p>
            <a:pPr lvl="1"/>
            <a:r>
              <a:rPr lang="en-US" sz="2800" dirty="0"/>
              <a:t>Byte 0 to byte (2</a:t>
            </a:r>
            <a:r>
              <a:rPr lang="en-US" sz="3600" baseline="30000" dirty="0"/>
              <a:t>32</a:t>
            </a:r>
            <a:r>
              <a:rPr lang="en-US" sz="2800" dirty="0"/>
              <a:t>-1) on a 32-bit system (e.g., x86-32, PowerPC-32)</a:t>
            </a:r>
          </a:p>
          <a:p>
            <a:pPr lvl="1"/>
            <a:r>
              <a:rPr lang="en-US" sz="2800" dirty="0"/>
              <a:t>Byte 0 to byte (2</a:t>
            </a:r>
            <a:r>
              <a:rPr lang="en-US" sz="3600" baseline="30000" dirty="0"/>
              <a:t>64</a:t>
            </a:r>
            <a:r>
              <a:rPr lang="en-US" sz="2800" dirty="0"/>
              <a:t>-1) on a 64-bit system (e.g., x86-64, RISC-V-64, ARMv8-A) </a:t>
            </a:r>
          </a:p>
        </p:txBody>
      </p:sp>
      <p:sp>
        <p:nvSpPr>
          <p:cNvPr id="4" name="TextBox 3">
            <a:extLst>
              <a:ext uri="{FF2B5EF4-FFF2-40B4-BE49-F238E27FC236}">
                <a16:creationId xmlns:a16="http://schemas.microsoft.com/office/drawing/2014/main" id="{656AFCD4-85FA-427D-85F0-E0D3942D1853}"/>
              </a:ext>
            </a:extLst>
          </p:cNvPr>
          <p:cNvSpPr txBox="1"/>
          <p:nvPr/>
        </p:nvSpPr>
        <p:spPr>
          <a:xfrm>
            <a:off x="247273" y="1398756"/>
            <a:ext cx="11944727" cy="3970318"/>
          </a:xfrm>
          <a:prstGeom prst="rect">
            <a:avLst/>
          </a:prstGeom>
          <a:noFill/>
        </p:spPr>
        <p:txBody>
          <a:bodyPr wrap="square" rtlCol="0">
            <a:spAutoFit/>
          </a:bodyPr>
          <a:lstStyle/>
          <a:p>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 main(){</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int</a:t>
            </a:r>
            <a:r>
              <a:rPr lang="en-US" sz="2700" dirty="0">
                <a:latin typeface="Consolas" panose="020B0609020204030204" pitchFamily="49" charset="0"/>
                <a:ea typeface="Roboto" panose="02000000000000000000" pitchFamily="2" charset="0"/>
                <a:cs typeface="Roboto" panose="02000000000000000000" pitchFamily="2" charset="0"/>
              </a:rPr>
              <a:t> x = </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42</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 </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 malloc(</a:t>
            </a:r>
            <a:r>
              <a:rPr lang="en-US" sz="2700" dirty="0">
                <a:solidFill>
                  <a:srgbClr val="00B050"/>
                </a:solidFill>
                <a:latin typeface="Consolas" panose="020B0609020204030204" pitchFamily="49" charset="0"/>
                <a:ea typeface="Roboto" panose="02000000000000000000" pitchFamily="2" charset="0"/>
                <a:cs typeface="Roboto" panose="02000000000000000000" pitchFamily="2" charset="0"/>
              </a:rPr>
              <a:t>64</a:t>
            </a:r>
            <a:r>
              <a:rPr lang="en-US" sz="2700" dirty="0">
                <a:latin typeface="Consolas" panose="020B0609020204030204" pitchFamily="49" charset="0"/>
                <a:ea typeface="Roboto" panose="02000000000000000000" pitchFamily="2" charset="0"/>
                <a:cs typeface="Roboto" panose="02000000000000000000" pitchFamily="2" charset="0"/>
              </a:rPr>
              <a:t>);</a:t>
            </a:r>
          </a:p>
          <a:p>
            <a:r>
              <a:rPr lang="en-US" sz="2700" dirty="0">
                <a:latin typeface="Consolas" panose="020B0609020204030204" pitchFamily="49" charset="0"/>
                <a:ea typeface="Roboto" panose="02000000000000000000" pitchFamily="2" charset="0"/>
                <a:cs typeface="Roboto" panose="02000000000000000000" pitchFamily="2" charset="0"/>
              </a:rPr>
              <a:t>    </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(“&amp;x: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)&amp;x);   //0x0000’7ffd’754e’adbc</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(“&amp;</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)&amp;</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//0x0000’7ffd’754e’adc0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a:t>
            </a:r>
            <a:r>
              <a:rPr lang="en-US" sz="2700" dirty="0" err="1">
                <a:latin typeface="Consolas" panose="020B0609020204030204" pitchFamily="49" charset="0"/>
                <a:ea typeface="Roboto" panose="02000000000000000000" pitchFamily="2" charset="0"/>
                <a:cs typeface="Roboto" panose="02000000000000000000" pitchFamily="2" charset="0"/>
              </a:rPr>
              <a:t>ptr</a:t>
            </a:r>
            <a:r>
              <a:rPr lang="en-US" sz="2700" dirty="0">
                <a:latin typeface="Consolas" panose="020B0609020204030204" pitchFamily="49" charset="0"/>
                <a:ea typeface="Roboto" panose="02000000000000000000" pitchFamily="2" charset="0"/>
                <a:cs typeface="Roboto" panose="02000000000000000000" pitchFamily="2" charset="0"/>
              </a:rPr>
              <a:t>);  //0x0000’5557’e367’d260</a:t>
            </a:r>
          </a:p>
          <a:p>
            <a:r>
              <a:rPr lang="en-US" sz="2700" dirty="0">
                <a:latin typeface="Consolas" panose="020B0609020204030204" pitchFamily="49" charset="0"/>
                <a:ea typeface="Roboto" panose="02000000000000000000" pitchFamily="2" charset="0"/>
                <a:cs typeface="Roboto" panose="02000000000000000000" pitchFamily="2" charset="0"/>
              </a:rPr>
              <a:t>    </a:t>
            </a:r>
            <a:r>
              <a:rPr lang="en-US" sz="2700" dirty="0" err="1">
                <a:latin typeface="Consolas" panose="020B0609020204030204" pitchFamily="49" charset="0"/>
                <a:ea typeface="Roboto" panose="02000000000000000000" pitchFamily="2" charset="0"/>
                <a:cs typeface="Roboto" panose="02000000000000000000" pitchFamily="2" charset="0"/>
              </a:rPr>
              <a:t>printf</a:t>
            </a:r>
            <a:r>
              <a:rPr lang="en-US" sz="2700" dirty="0">
                <a:latin typeface="Consolas" panose="020B0609020204030204" pitchFamily="49" charset="0"/>
                <a:ea typeface="Roboto" panose="02000000000000000000" pitchFamily="2" charset="0"/>
                <a:cs typeface="Roboto" panose="02000000000000000000" pitchFamily="2" charset="0"/>
              </a:rPr>
              <a:t>(“main: %p\n”, (</a:t>
            </a:r>
            <a:r>
              <a:rPr lang="en-US" sz="2700" dirty="0">
                <a:solidFill>
                  <a:srgbClr val="0070C0"/>
                </a:solidFill>
                <a:latin typeface="Consolas" panose="020B0609020204030204" pitchFamily="49" charset="0"/>
                <a:ea typeface="Roboto" panose="02000000000000000000" pitchFamily="2" charset="0"/>
                <a:cs typeface="Roboto" panose="02000000000000000000" pitchFamily="2" charset="0"/>
              </a:rPr>
              <a:t>void*</a:t>
            </a:r>
            <a:r>
              <a:rPr lang="en-US" sz="2700" dirty="0">
                <a:latin typeface="Consolas" panose="020B0609020204030204" pitchFamily="49" charset="0"/>
                <a:ea typeface="Roboto" panose="02000000000000000000" pitchFamily="2" charset="0"/>
                <a:cs typeface="Roboto" panose="02000000000000000000" pitchFamily="2" charset="0"/>
              </a:rPr>
              <a:t>)main); //0x0000’5557’e2b8’3155</a:t>
            </a:r>
          </a:p>
          <a:p>
            <a:r>
              <a:rPr lang="en-US" sz="2700" dirty="0">
                <a:latin typeface="Consolas" panose="020B0609020204030204" pitchFamily="49"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4220734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Case study: x86-64</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5" name="TextBox 204">
                  <a:extLst>
                    <a:ext uri="{FF2B5EF4-FFF2-40B4-BE49-F238E27FC236}">
                      <a16:creationId xmlns:a16="http://schemas.microsoft.com/office/drawing/2014/main" id="{731F1DD5-CAFE-475F-961A-6AE7626E6732}"/>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200" name="TextBox 199">
                  <a:extLst>
                    <a:ext uri="{FF2B5EF4-FFF2-40B4-BE49-F238E27FC236}">
                      <a16:creationId xmlns:a16="http://schemas.microsoft.com/office/drawing/2014/main" id="{C2E14D11-8BEF-470A-B024-4DD89509C976}"/>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27D4EE3F-B987-4952-8414-03FD6836B4FE}"/>
              </a:ext>
            </a:extLst>
          </p:cNvPr>
          <p:cNvGrpSpPr/>
          <p:nvPr/>
        </p:nvGrpSpPr>
        <p:grpSpPr>
          <a:xfrm>
            <a:off x="7579211" y="3951187"/>
            <a:ext cx="4454325" cy="1542538"/>
            <a:chOff x="-55735" y="1540733"/>
            <a:chExt cx="4454325" cy="1542538"/>
          </a:xfrm>
        </p:grpSpPr>
        <p:sp>
          <p:nvSpPr>
            <p:cNvPr id="182" name="Arrow: Right 181">
              <a:extLst>
                <a:ext uri="{FF2B5EF4-FFF2-40B4-BE49-F238E27FC236}">
                  <a16:creationId xmlns:a16="http://schemas.microsoft.com/office/drawing/2014/main" id="{AAD563EA-C664-4A38-8C40-DC3A7A27F457}"/>
                </a:ext>
              </a:extLst>
            </p:cNvPr>
            <p:cNvSpPr/>
            <p:nvPr/>
          </p:nvSpPr>
          <p:spPr>
            <a:xfrm rot="16200000">
              <a:off x="107788" y="1547657"/>
              <a:ext cx="604600" cy="590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20789EC1-EC48-4987-AEEC-B74D28C6AB4B}"/>
                </a:ext>
              </a:extLst>
            </p:cNvPr>
            <p:cNvSpPr txBox="1"/>
            <p:nvPr/>
          </p:nvSpPr>
          <p:spPr>
            <a:xfrm>
              <a:off x="-55735" y="2129164"/>
              <a:ext cx="4454325" cy="954107"/>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A 4 KB-aligned PT has 512 8-byte entries</a:t>
              </a:r>
            </a:p>
          </p:txBody>
        </p:sp>
      </p:gr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
                                        </p:tgtEl>
                                      </p:cBhvr>
                                    </p:animEffect>
                                    <p:set>
                                      <p:cBhvr>
                                        <p:cTn id="7" dur="1" fill="hold">
                                          <p:stCondLst>
                                            <p:cond delay="499"/>
                                          </p:stCondLst>
                                        </p:cTn>
                                        <p:tgtEl>
                                          <p:spTgt spid="17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882A6D-7541-4C31-9218-8D053283247E}"/>
              </a:ext>
            </a:extLst>
          </p:cNvPr>
          <p:cNvPicPr>
            <a:picLocks noChangeAspect="1"/>
          </p:cNvPicPr>
          <p:nvPr/>
        </p:nvPicPr>
        <p:blipFill>
          <a:blip r:embed="rId2"/>
          <a:stretch>
            <a:fillRect/>
          </a:stretch>
        </p:blipFill>
        <p:spPr>
          <a:xfrm>
            <a:off x="431074" y="162013"/>
            <a:ext cx="5769073" cy="6526170"/>
          </a:xfrm>
          <a:prstGeom prst="rect">
            <a:avLst/>
          </a:prstGeom>
        </p:spPr>
      </p:pic>
      <p:sp>
        <p:nvSpPr>
          <p:cNvPr id="2" name="Title 1">
            <a:extLst>
              <a:ext uri="{FF2B5EF4-FFF2-40B4-BE49-F238E27FC236}">
                <a16:creationId xmlns:a16="http://schemas.microsoft.com/office/drawing/2014/main" id="{E8C240EF-E64A-4875-B378-0072E720346C}"/>
              </a:ext>
            </a:extLst>
          </p:cNvPr>
          <p:cNvSpPr>
            <a:spLocks noGrp="1"/>
          </p:cNvSpPr>
          <p:nvPr>
            <p:ph type="title"/>
          </p:nvPr>
        </p:nvSpPr>
        <p:spPr>
          <a:xfrm>
            <a:off x="6081116" y="25489"/>
            <a:ext cx="5769073" cy="933992"/>
          </a:xfrm>
        </p:spPr>
        <p:txBody>
          <a:bodyPr/>
          <a:lstStyle/>
          <a:p>
            <a:r>
              <a:rPr lang="en-US" dirty="0"/>
              <a:t>Why so many levels?</a:t>
            </a:r>
          </a:p>
        </p:txBody>
      </p:sp>
      <p:sp>
        <p:nvSpPr>
          <p:cNvPr id="3" name="Content Placeholder 2">
            <a:extLst>
              <a:ext uri="{FF2B5EF4-FFF2-40B4-BE49-F238E27FC236}">
                <a16:creationId xmlns:a16="http://schemas.microsoft.com/office/drawing/2014/main" id="{5BCC61EF-14CA-4E48-9BEF-17C41BA2EACC}"/>
              </a:ext>
            </a:extLst>
          </p:cNvPr>
          <p:cNvSpPr>
            <a:spLocks noGrp="1"/>
          </p:cNvSpPr>
          <p:nvPr>
            <p:ph idx="1"/>
          </p:nvPr>
        </p:nvSpPr>
        <p:spPr>
          <a:xfrm>
            <a:off x="6081116" y="875213"/>
            <a:ext cx="5923650" cy="5820774"/>
          </a:xfrm>
        </p:spPr>
        <p:txBody>
          <a:bodyPr>
            <a:normAutofit/>
          </a:bodyPr>
          <a:lstStyle/>
          <a:p>
            <a:r>
              <a:rPr lang="en-US" dirty="0"/>
              <a:t>Virtual address spaces are sparse!</a:t>
            </a:r>
          </a:p>
          <a:p>
            <a:pPr lvl="1"/>
            <a:r>
              <a:rPr lang="en-US" sz="2800" dirty="0"/>
              <a:t>Ex: Most processes don’t have gigabytes of code</a:t>
            </a:r>
          </a:p>
          <a:p>
            <a:pPr lvl="1"/>
            <a:r>
              <a:rPr lang="en-US" sz="2800" dirty="0"/>
              <a:t>Ex: Most processes don’t have gigabytes of stack frames</a:t>
            </a:r>
          </a:p>
          <a:p>
            <a:r>
              <a:rPr lang="en-US" dirty="0"/>
              <a:t>Multi-level tables: only materialize entries for live parts of address space</a:t>
            </a:r>
          </a:p>
          <a:p>
            <a:pPr lvl="1"/>
            <a:r>
              <a:rPr lang="en-US" sz="2800" dirty="0"/>
              <a:t>Ex: A single PML4E covers 512 GB</a:t>
            </a:r>
          </a:p>
          <a:p>
            <a:pPr lvl="1"/>
            <a:r>
              <a:rPr lang="en-US" sz="2800" dirty="0"/>
              <a:t>If none of those addresses are in use, just set the PML4E.present bit to 0!</a:t>
            </a:r>
          </a:p>
          <a:p>
            <a:pPr lvl="1"/>
            <a:r>
              <a:rPr lang="en-US" sz="2800" dirty="0"/>
              <a:t>Don’t need to create PDP/PD/PT tables for the subtree</a:t>
            </a:r>
          </a:p>
        </p:txBody>
      </p:sp>
      <p:grpSp>
        <p:nvGrpSpPr>
          <p:cNvPr id="43" name="Group 42">
            <a:extLst>
              <a:ext uri="{FF2B5EF4-FFF2-40B4-BE49-F238E27FC236}">
                <a16:creationId xmlns:a16="http://schemas.microsoft.com/office/drawing/2014/main" id="{166A20D2-0403-4EED-B6E5-DFFFCC0377B8}"/>
              </a:ext>
            </a:extLst>
          </p:cNvPr>
          <p:cNvGrpSpPr/>
          <p:nvPr/>
        </p:nvGrpSpPr>
        <p:grpSpPr>
          <a:xfrm>
            <a:off x="4947207" y="4385340"/>
            <a:ext cx="7282779" cy="2492318"/>
            <a:chOff x="4909221" y="4389121"/>
            <a:chExt cx="7282779" cy="2492318"/>
          </a:xfrm>
        </p:grpSpPr>
        <p:sp>
          <p:nvSpPr>
            <p:cNvPr id="44" name="Rectangle 43">
              <a:extLst>
                <a:ext uri="{FF2B5EF4-FFF2-40B4-BE49-F238E27FC236}">
                  <a16:creationId xmlns:a16="http://schemas.microsoft.com/office/drawing/2014/main" id="{10555878-48F5-4675-92C9-16D3BD24C576}"/>
                </a:ext>
              </a:extLst>
            </p:cNvPr>
            <p:cNvSpPr/>
            <p:nvPr/>
          </p:nvSpPr>
          <p:spPr>
            <a:xfrm>
              <a:off x="4909221" y="4389121"/>
              <a:ext cx="7282779" cy="2492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5853096-EDAE-46DD-A9CB-DEC0D55BA484}"/>
                </a:ext>
              </a:extLst>
            </p:cNvPr>
            <p:cNvGrpSpPr/>
            <p:nvPr/>
          </p:nvGrpSpPr>
          <p:grpSpPr>
            <a:xfrm>
              <a:off x="4909221" y="4507333"/>
              <a:ext cx="7216490" cy="2349802"/>
              <a:chOff x="4909221" y="4507333"/>
              <a:chExt cx="7216490" cy="2349802"/>
            </a:xfrm>
          </p:grpSpPr>
          <p:cxnSp>
            <p:nvCxnSpPr>
              <p:cNvPr id="46" name="Straight Connector 45">
                <a:extLst>
                  <a:ext uri="{FF2B5EF4-FFF2-40B4-BE49-F238E27FC236}">
                    <a16:creationId xmlns:a16="http://schemas.microsoft.com/office/drawing/2014/main" id="{00E7B126-7167-4617-8F06-014CA625ACC2}"/>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7" name="Group 46">
                <a:extLst>
                  <a:ext uri="{FF2B5EF4-FFF2-40B4-BE49-F238E27FC236}">
                    <a16:creationId xmlns:a16="http://schemas.microsoft.com/office/drawing/2014/main" id="{98157346-6154-460D-8C29-86EB6239D645}"/>
                  </a:ext>
                </a:extLst>
              </p:cNvPr>
              <p:cNvGrpSpPr/>
              <p:nvPr/>
            </p:nvGrpSpPr>
            <p:grpSpPr>
              <a:xfrm>
                <a:off x="6064810" y="5877836"/>
                <a:ext cx="5968726" cy="533400"/>
                <a:chOff x="822435" y="1524000"/>
                <a:chExt cx="7690945" cy="533400"/>
              </a:xfrm>
            </p:grpSpPr>
            <p:sp>
              <p:nvSpPr>
                <p:cNvPr id="61" name="Rectangle 60">
                  <a:extLst>
                    <a:ext uri="{FF2B5EF4-FFF2-40B4-BE49-F238E27FC236}">
                      <a16:creationId xmlns:a16="http://schemas.microsoft.com/office/drawing/2014/main" id="{AB797218-3387-42B2-9F99-61EFE500D018}"/>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62" name="Rectangle 61">
                  <a:extLst>
                    <a:ext uri="{FF2B5EF4-FFF2-40B4-BE49-F238E27FC236}">
                      <a16:creationId xmlns:a16="http://schemas.microsoft.com/office/drawing/2014/main" id="{949063CA-BDA8-48E4-875E-70C8060FCF58}"/>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48" name="TextBox 47">
                <a:extLst>
                  <a:ext uri="{FF2B5EF4-FFF2-40B4-BE49-F238E27FC236}">
                    <a16:creationId xmlns:a16="http://schemas.microsoft.com/office/drawing/2014/main" id="{2E8A8FBC-DA15-499A-A66A-AC2F6D0916BA}"/>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49" name="TextBox 48">
                <a:extLst>
                  <a:ext uri="{FF2B5EF4-FFF2-40B4-BE49-F238E27FC236}">
                    <a16:creationId xmlns:a16="http://schemas.microsoft.com/office/drawing/2014/main" id="{EB3EA78A-9C37-4B21-9D82-7CFF60CA75B4}"/>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50" name="TextBox 49">
                <a:extLst>
                  <a:ext uri="{FF2B5EF4-FFF2-40B4-BE49-F238E27FC236}">
                    <a16:creationId xmlns:a16="http://schemas.microsoft.com/office/drawing/2014/main" id="{267C9C8D-51F0-42A0-961A-E983D670A0F2}"/>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51" name="TextBox 50">
                <a:extLst>
                  <a:ext uri="{FF2B5EF4-FFF2-40B4-BE49-F238E27FC236}">
                    <a16:creationId xmlns:a16="http://schemas.microsoft.com/office/drawing/2014/main" id="{A39EEAF1-5284-4123-A42B-BCF4DED7DA4A}"/>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52" name="TextBox 51">
                <a:extLst>
                  <a:ext uri="{FF2B5EF4-FFF2-40B4-BE49-F238E27FC236}">
                    <a16:creationId xmlns:a16="http://schemas.microsoft.com/office/drawing/2014/main" id="{04801736-3CBB-4325-B609-E3AAADCB88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53" name="TextBox 52">
                <a:extLst>
                  <a:ext uri="{FF2B5EF4-FFF2-40B4-BE49-F238E27FC236}">
                    <a16:creationId xmlns:a16="http://schemas.microsoft.com/office/drawing/2014/main" id="{33E692EA-D1FC-4161-B679-6601FE3A3BF7}"/>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54" name="TextBox 53">
                <a:extLst>
                  <a:ext uri="{FF2B5EF4-FFF2-40B4-BE49-F238E27FC236}">
                    <a16:creationId xmlns:a16="http://schemas.microsoft.com/office/drawing/2014/main" id="{CC34B231-15EB-4F8A-BA4D-1D28FF0B3234}"/>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sp>
            <p:nvSpPr>
              <p:cNvPr id="55" name="TextBox 54">
                <a:extLst>
                  <a:ext uri="{FF2B5EF4-FFF2-40B4-BE49-F238E27FC236}">
                    <a16:creationId xmlns:a16="http://schemas.microsoft.com/office/drawing/2014/main" id="{4BF2D818-43FE-4281-9185-F748318CF4D1}"/>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56" name="TextBox 55">
                <a:extLst>
                  <a:ext uri="{FF2B5EF4-FFF2-40B4-BE49-F238E27FC236}">
                    <a16:creationId xmlns:a16="http://schemas.microsoft.com/office/drawing/2014/main" id="{0FF4B29D-08D4-4E82-855B-BA51BCBA9BBA}"/>
                  </a:ext>
                </a:extLst>
              </p:cNvPr>
              <p:cNvSpPr txBox="1"/>
              <p:nvPr/>
            </p:nvSpPr>
            <p:spPr>
              <a:xfrm>
                <a:off x="8246087" y="4507333"/>
                <a:ext cx="3879624" cy="492443"/>
              </a:xfrm>
              <a:prstGeom prst="rect">
                <a:avLst/>
              </a:prstGeom>
              <a:noFill/>
            </p:spPr>
            <p:txBody>
              <a:bodyPr wrap="square" rtlCol="0">
                <a:spAutoFit/>
              </a:bodyPr>
              <a:lstStyle/>
              <a:p>
                <a:pPr algn="ctr"/>
                <a:r>
                  <a:rPr lang="en-US" sz="2600" dirty="0"/>
                  <a:t>Bookkeeping stuff</a:t>
                </a:r>
              </a:p>
            </p:txBody>
          </p:sp>
          <p:cxnSp>
            <p:nvCxnSpPr>
              <p:cNvPr id="57" name="Straight Connector 56">
                <a:extLst>
                  <a:ext uri="{FF2B5EF4-FFF2-40B4-BE49-F238E27FC236}">
                    <a16:creationId xmlns:a16="http://schemas.microsoft.com/office/drawing/2014/main" id="{BC897542-CE77-4089-8EE9-9047B3A28E29}"/>
                  </a:ext>
                </a:extLst>
              </p:cNvPr>
              <p:cNvCxnSpPr>
                <a:cxnSpLocks/>
                <a:stCxn id="59" idx="1"/>
              </p:cNvCxnSpPr>
              <p:nvPr/>
            </p:nvCxnSpPr>
            <p:spPr>
              <a:xfrm flipH="1" flipV="1">
                <a:off x="10517876" y="4986713"/>
                <a:ext cx="673224" cy="519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2BB7D00-1344-4748-96B8-F5E77CBD01F2}"/>
                  </a:ext>
                </a:extLst>
              </p:cNvPr>
              <p:cNvCxnSpPr>
                <a:cxnSpLocks/>
                <a:endCxn id="60" idx="1"/>
              </p:cNvCxnSpPr>
              <p:nvPr/>
            </p:nvCxnSpPr>
            <p:spPr>
              <a:xfrm flipH="1">
                <a:off x="6826093" y="4989265"/>
                <a:ext cx="3691782" cy="504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Left Bracket 58">
                <a:extLst>
                  <a:ext uri="{FF2B5EF4-FFF2-40B4-BE49-F238E27FC236}">
                    <a16:creationId xmlns:a16="http://schemas.microsoft.com/office/drawing/2014/main" id="{2256438B-5759-4A44-B489-D1969EAECD64}"/>
                  </a:ext>
                </a:extLst>
              </p:cNvPr>
              <p:cNvSpPr/>
              <p:nvPr/>
            </p:nvSpPr>
            <p:spPr>
              <a:xfrm rot="5400000">
                <a:off x="11091951" y="4782204"/>
                <a:ext cx="198297" cy="164727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ket 59">
                <a:extLst>
                  <a:ext uri="{FF2B5EF4-FFF2-40B4-BE49-F238E27FC236}">
                    <a16:creationId xmlns:a16="http://schemas.microsoft.com/office/drawing/2014/main" id="{3F2F9F11-E9F8-4C73-A174-8EE9D7ABDBC3}"/>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2BF6CC75-3B8C-4247-BE05-57C7FC9D607B}"/>
              </a:ext>
            </a:extLst>
          </p:cNvPr>
          <p:cNvGrpSpPr/>
          <p:nvPr/>
        </p:nvGrpSpPr>
        <p:grpSpPr>
          <a:xfrm>
            <a:off x="4943551" y="3785600"/>
            <a:ext cx="7532837" cy="3102571"/>
            <a:chOff x="4909221" y="3778868"/>
            <a:chExt cx="7532837" cy="3102571"/>
          </a:xfrm>
        </p:grpSpPr>
        <p:sp>
          <p:nvSpPr>
            <p:cNvPr id="64" name="Rectangle 63">
              <a:extLst>
                <a:ext uri="{FF2B5EF4-FFF2-40B4-BE49-F238E27FC236}">
                  <a16:creationId xmlns:a16="http://schemas.microsoft.com/office/drawing/2014/main" id="{373E41B4-7AA7-40DC-996B-D60973D5C134}"/>
                </a:ext>
              </a:extLst>
            </p:cNvPr>
            <p:cNvSpPr/>
            <p:nvPr/>
          </p:nvSpPr>
          <p:spPr>
            <a:xfrm>
              <a:off x="4909221" y="3778868"/>
              <a:ext cx="7282779" cy="3102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063D581-D080-400F-83D9-4FC4E0BBC6CE}"/>
                </a:ext>
              </a:extLst>
            </p:cNvPr>
            <p:cNvGrpSpPr/>
            <p:nvPr/>
          </p:nvGrpSpPr>
          <p:grpSpPr>
            <a:xfrm>
              <a:off x="5942453" y="3778868"/>
              <a:ext cx="6499605" cy="3083384"/>
              <a:chOff x="5942453" y="3778868"/>
              <a:chExt cx="6499605" cy="3083384"/>
            </a:xfrm>
          </p:grpSpPr>
          <p:cxnSp>
            <p:nvCxnSpPr>
              <p:cNvPr id="69" name="Straight Connector 68">
                <a:extLst>
                  <a:ext uri="{FF2B5EF4-FFF2-40B4-BE49-F238E27FC236}">
                    <a16:creationId xmlns:a16="http://schemas.microsoft.com/office/drawing/2014/main" id="{C2C79088-9C8D-43F5-A7D4-46042CA147DA}"/>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883C9E91-DA5D-4D12-8952-11CF6F812A6F}"/>
                  </a:ext>
                </a:extLst>
              </p:cNvPr>
              <p:cNvGrpSpPr/>
              <p:nvPr/>
            </p:nvGrpSpPr>
            <p:grpSpPr>
              <a:xfrm>
                <a:off x="5942453" y="3778868"/>
                <a:ext cx="6499605" cy="3083384"/>
                <a:chOff x="5942453" y="3778868"/>
                <a:chExt cx="6499605" cy="3083384"/>
              </a:xfrm>
            </p:grpSpPr>
            <p:cxnSp>
              <p:nvCxnSpPr>
                <p:cNvPr id="71" name="Straight Connector 70">
                  <a:extLst>
                    <a:ext uri="{FF2B5EF4-FFF2-40B4-BE49-F238E27FC236}">
                      <a16:creationId xmlns:a16="http://schemas.microsoft.com/office/drawing/2014/main" id="{3B1F1A6C-630C-40B4-BB3D-8F8628204264}"/>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6A88ED3-BE8E-4A0A-9CDA-023C61C7800E}"/>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3BF5341-E5FA-424A-AFAC-3D8084FA3916}"/>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4" name="Group 73">
                  <a:extLst>
                    <a:ext uri="{FF2B5EF4-FFF2-40B4-BE49-F238E27FC236}">
                      <a16:creationId xmlns:a16="http://schemas.microsoft.com/office/drawing/2014/main" id="{D7321A35-2058-48B3-8C2E-D3005A9E6009}"/>
                    </a:ext>
                  </a:extLst>
                </p:cNvPr>
                <p:cNvGrpSpPr/>
                <p:nvPr/>
              </p:nvGrpSpPr>
              <p:grpSpPr>
                <a:xfrm>
                  <a:off x="5942453" y="3778868"/>
                  <a:ext cx="6499605" cy="3083384"/>
                  <a:chOff x="5942453" y="3778868"/>
                  <a:chExt cx="6499605" cy="3083384"/>
                </a:xfrm>
              </p:grpSpPr>
              <p:grpSp>
                <p:nvGrpSpPr>
                  <p:cNvPr id="75" name="Group 74">
                    <a:extLst>
                      <a:ext uri="{FF2B5EF4-FFF2-40B4-BE49-F238E27FC236}">
                        <a16:creationId xmlns:a16="http://schemas.microsoft.com/office/drawing/2014/main" id="{143CAC07-CBDD-4784-8C73-3E74C9F9D49F}"/>
                      </a:ext>
                    </a:extLst>
                  </p:cNvPr>
                  <p:cNvGrpSpPr/>
                  <p:nvPr/>
                </p:nvGrpSpPr>
                <p:grpSpPr>
                  <a:xfrm>
                    <a:off x="6064810" y="5877836"/>
                    <a:ext cx="5968726" cy="533400"/>
                    <a:chOff x="822435" y="1524000"/>
                    <a:chExt cx="7690945" cy="533400"/>
                  </a:xfrm>
                </p:grpSpPr>
                <p:sp>
                  <p:nvSpPr>
                    <p:cNvPr id="95" name="Rectangle 94">
                      <a:extLst>
                        <a:ext uri="{FF2B5EF4-FFF2-40B4-BE49-F238E27FC236}">
                          <a16:creationId xmlns:a16="http://schemas.microsoft.com/office/drawing/2014/main" id="{264C1FCA-7CC7-4D12-AEC1-E3D068D09AEB}"/>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96" name="Rectangle 95">
                      <a:extLst>
                        <a:ext uri="{FF2B5EF4-FFF2-40B4-BE49-F238E27FC236}">
                          <a16:creationId xmlns:a16="http://schemas.microsoft.com/office/drawing/2014/main" id="{21C1C2F0-6EBC-4ED4-ACBC-FBE07D617754}"/>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76" name="TextBox 75">
                    <a:extLst>
                      <a:ext uri="{FF2B5EF4-FFF2-40B4-BE49-F238E27FC236}">
                        <a16:creationId xmlns:a16="http://schemas.microsoft.com/office/drawing/2014/main" id="{2824D564-117E-41D5-A1D9-EDC76E487461}"/>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77" name="TextBox 76">
                    <a:extLst>
                      <a:ext uri="{FF2B5EF4-FFF2-40B4-BE49-F238E27FC236}">
                        <a16:creationId xmlns:a16="http://schemas.microsoft.com/office/drawing/2014/main" id="{95515D93-EAA6-4A84-9C8E-85579BA42DC3}"/>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78" name="TextBox 77">
                    <a:extLst>
                      <a:ext uri="{FF2B5EF4-FFF2-40B4-BE49-F238E27FC236}">
                        <a16:creationId xmlns:a16="http://schemas.microsoft.com/office/drawing/2014/main" id="{3E9C3ED3-B770-4EEE-93C3-9EC9911574B7}"/>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79" name="TextBox 78">
                    <a:extLst>
                      <a:ext uri="{FF2B5EF4-FFF2-40B4-BE49-F238E27FC236}">
                        <a16:creationId xmlns:a16="http://schemas.microsoft.com/office/drawing/2014/main" id="{40C25376-75E0-43AD-9E33-FB5F54B8E6E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80" name="TextBox 79">
                    <a:extLst>
                      <a:ext uri="{FF2B5EF4-FFF2-40B4-BE49-F238E27FC236}">
                        <a16:creationId xmlns:a16="http://schemas.microsoft.com/office/drawing/2014/main" id="{16E064EF-4FDE-4A0D-858F-6C4CF5E9BEF9}"/>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81" name="TextBox 80">
                    <a:extLst>
                      <a:ext uri="{FF2B5EF4-FFF2-40B4-BE49-F238E27FC236}">
                        <a16:creationId xmlns:a16="http://schemas.microsoft.com/office/drawing/2014/main" id="{5C521D8F-30FB-4336-91B8-1A8938B16063}"/>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82" name="TextBox 81">
                    <a:extLst>
                      <a:ext uri="{FF2B5EF4-FFF2-40B4-BE49-F238E27FC236}">
                        <a16:creationId xmlns:a16="http://schemas.microsoft.com/office/drawing/2014/main" id="{F8D651CF-83A9-421E-BB87-730712A4FB27}"/>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83" name="TextBox 82">
                    <a:extLst>
                      <a:ext uri="{FF2B5EF4-FFF2-40B4-BE49-F238E27FC236}">
                        <a16:creationId xmlns:a16="http://schemas.microsoft.com/office/drawing/2014/main" id="{40A54886-B18B-468B-8925-8A35AB0D8BD5}"/>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84" name="TextBox 83">
                    <a:extLst>
                      <a:ext uri="{FF2B5EF4-FFF2-40B4-BE49-F238E27FC236}">
                        <a16:creationId xmlns:a16="http://schemas.microsoft.com/office/drawing/2014/main" id="{93650854-15D0-49CA-8F0F-EF77F7CAC05D}"/>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85" name="TextBox 84">
                    <a:extLst>
                      <a:ext uri="{FF2B5EF4-FFF2-40B4-BE49-F238E27FC236}">
                        <a16:creationId xmlns:a16="http://schemas.microsoft.com/office/drawing/2014/main" id="{9738F496-1055-4DE9-947C-73C32C6B6A2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PDPTE </a:t>
                    </a:r>
                    <a:r>
                      <a:rPr lang="en-US" dirty="0" err="1">
                        <a:cs typeface="Segoe UI Light" panose="020B0502040204020203" pitchFamily="34" charset="0"/>
                      </a:rPr>
                      <a:t>physAddr</a:t>
                    </a:r>
                    <a:endParaRPr lang="en-US" dirty="0">
                      <a:cs typeface="Segoe UI Light" panose="020B0502040204020203" pitchFamily="34" charset="0"/>
                    </a:endParaRPr>
                  </a:p>
                </p:txBody>
              </p:sp>
              <p:grpSp>
                <p:nvGrpSpPr>
                  <p:cNvPr id="86" name="Group 85">
                    <a:extLst>
                      <a:ext uri="{FF2B5EF4-FFF2-40B4-BE49-F238E27FC236}">
                        <a16:creationId xmlns:a16="http://schemas.microsoft.com/office/drawing/2014/main" id="{D09CC25E-EC90-40B0-918D-FF7FA72EA35A}"/>
                      </a:ext>
                    </a:extLst>
                  </p:cNvPr>
                  <p:cNvGrpSpPr/>
                  <p:nvPr/>
                </p:nvGrpSpPr>
                <p:grpSpPr>
                  <a:xfrm>
                    <a:off x="10788656" y="4625690"/>
                    <a:ext cx="1653402" cy="1208584"/>
                    <a:chOff x="9264656" y="4625690"/>
                    <a:chExt cx="1653402" cy="1208584"/>
                  </a:xfrm>
                </p:grpSpPr>
                <p:sp>
                  <p:nvSpPr>
                    <p:cNvPr id="93" name="TextBox 92">
                      <a:extLst>
                        <a:ext uri="{FF2B5EF4-FFF2-40B4-BE49-F238E27FC236}">
                          <a16:creationId xmlns:a16="http://schemas.microsoft.com/office/drawing/2014/main" id="{8F06E25B-DA63-4F36-A51A-FA3CA2B2E8AD}"/>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94" name="Straight Arrow Connector 93">
                      <a:extLst>
                        <a:ext uri="{FF2B5EF4-FFF2-40B4-BE49-F238E27FC236}">
                          <a16:creationId xmlns:a16="http://schemas.microsoft.com/office/drawing/2014/main" id="{B854F9D4-AFC9-48AC-AC18-950D4FC2E9A0}"/>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7" name="Group 86">
                    <a:extLst>
                      <a:ext uri="{FF2B5EF4-FFF2-40B4-BE49-F238E27FC236}">
                        <a16:creationId xmlns:a16="http://schemas.microsoft.com/office/drawing/2014/main" id="{1BB7242D-CBBA-4FF7-ADB3-16DD17125059}"/>
                      </a:ext>
                    </a:extLst>
                  </p:cNvPr>
                  <p:cNvGrpSpPr/>
                  <p:nvPr/>
                </p:nvGrpSpPr>
                <p:grpSpPr>
                  <a:xfrm>
                    <a:off x="10021424" y="4204194"/>
                    <a:ext cx="2077110" cy="1623703"/>
                    <a:chOff x="8630114" y="4204193"/>
                    <a:chExt cx="2077110" cy="1623703"/>
                  </a:xfrm>
                </p:grpSpPr>
                <p:sp>
                  <p:nvSpPr>
                    <p:cNvPr id="91" name="TextBox 90">
                      <a:extLst>
                        <a:ext uri="{FF2B5EF4-FFF2-40B4-BE49-F238E27FC236}">
                          <a16:creationId xmlns:a16="http://schemas.microsoft.com/office/drawing/2014/main" id="{4961EBCE-C971-4A4A-B877-D4C4244EEAC4}"/>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92" name="Straight Arrow Connector 91">
                      <a:extLst>
                        <a:ext uri="{FF2B5EF4-FFF2-40B4-BE49-F238E27FC236}">
                          <a16:creationId xmlns:a16="http://schemas.microsoft.com/office/drawing/2014/main" id="{CE068833-0447-4382-86D8-88668DBA0230}"/>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8" name="Group 87">
                    <a:extLst>
                      <a:ext uri="{FF2B5EF4-FFF2-40B4-BE49-F238E27FC236}">
                        <a16:creationId xmlns:a16="http://schemas.microsoft.com/office/drawing/2014/main" id="{51655776-D552-47F5-BE3B-BFFCC6850F91}"/>
                      </a:ext>
                    </a:extLst>
                  </p:cNvPr>
                  <p:cNvGrpSpPr/>
                  <p:nvPr/>
                </p:nvGrpSpPr>
                <p:grpSpPr>
                  <a:xfrm>
                    <a:off x="8592855" y="3778868"/>
                    <a:ext cx="3075789" cy="2036329"/>
                    <a:chOff x="2793783" y="4607249"/>
                    <a:chExt cx="3075789" cy="2036329"/>
                  </a:xfrm>
                </p:grpSpPr>
                <p:cxnSp>
                  <p:nvCxnSpPr>
                    <p:cNvPr id="89" name="Straight Arrow Connector 88">
                      <a:extLst>
                        <a:ext uri="{FF2B5EF4-FFF2-40B4-BE49-F238E27FC236}">
                          <a16:creationId xmlns:a16="http://schemas.microsoft.com/office/drawing/2014/main" id="{C9A7300F-1ABA-441D-AAC5-DD9503A35145}"/>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90" name="TextBox 89">
                      <a:extLst>
                        <a:ext uri="{FF2B5EF4-FFF2-40B4-BE49-F238E27FC236}">
                          <a16:creationId xmlns:a16="http://schemas.microsoft.com/office/drawing/2014/main" id="{01EA59F0-FD93-48B9-BB21-6E3D70702A51}"/>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66" name="TextBox 65">
              <a:extLst>
                <a:ext uri="{FF2B5EF4-FFF2-40B4-BE49-F238E27FC236}">
                  <a16:creationId xmlns:a16="http://schemas.microsoft.com/office/drawing/2014/main" id="{08DD1FFD-64BD-45BA-8C02-10581B475D48}"/>
                </a:ext>
              </a:extLst>
            </p:cNvPr>
            <p:cNvSpPr txBox="1"/>
            <p:nvPr/>
          </p:nvSpPr>
          <p:spPr>
            <a:xfrm>
              <a:off x="4909221" y="5932764"/>
              <a:ext cx="1237029" cy="523220"/>
            </a:xfrm>
            <a:prstGeom prst="rect">
              <a:avLst/>
            </a:prstGeom>
            <a:noFill/>
          </p:spPr>
          <p:txBody>
            <a:bodyPr wrap="square" rtlCol="0">
              <a:spAutoFit/>
            </a:bodyPr>
            <a:lstStyle/>
            <a:p>
              <a:pPr algn="ctr"/>
              <a:r>
                <a:rPr lang="en-US" sz="2800" b="1" dirty="0">
                  <a:latin typeface="+mj-lt"/>
                </a:rPr>
                <a:t>PML4E</a:t>
              </a:r>
              <a:endParaRPr lang="en-US" sz="2400" b="1" dirty="0">
                <a:latin typeface="+mj-lt"/>
              </a:endParaRPr>
            </a:p>
          </p:txBody>
        </p:sp>
        <p:sp>
          <p:nvSpPr>
            <p:cNvPr id="67" name="Left Bracket 66">
              <a:extLst>
                <a:ext uri="{FF2B5EF4-FFF2-40B4-BE49-F238E27FC236}">
                  <a16:creationId xmlns:a16="http://schemas.microsoft.com/office/drawing/2014/main" id="{BBD6DB00-4E87-4D46-B338-A1D22964DD8E}"/>
                </a:ext>
              </a:extLst>
            </p:cNvPr>
            <p:cNvSpPr/>
            <p:nvPr/>
          </p:nvSpPr>
          <p:spPr>
            <a:xfrm rot="5400000">
              <a:off x="6719414" y="4855091"/>
              <a:ext cx="213359" cy="14910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TextBox 67">
              <a:extLst>
                <a:ext uri="{FF2B5EF4-FFF2-40B4-BE49-F238E27FC236}">
                  <a16:creationId xmlns:a16="http://schemas.microsoft.com/office/drawing/2014/main" id="{D1E74F4B-64F7-4F14-AD2B-58A47D8330DE}"/>
                </a:ext>
              </a:extLst>
            </p:cNvPr>
            <p:cNvSpPr txBox="1"/>
            <p:nvPr/>
          </p:nvSpPr>
          <p:spPr>
            <a:xfrm>
              <a:off x="4944721" y="4972707"/>
              <a:ext cx="3879624" cy="461665"/>
            </a:xfrm>
            <a:prstGeom prst="rect">
              <a:avLst/>
            </a:prstGeom>
            <a:noFill/>
          </p:spPr>
          <p:txBody>
            <a:bodyPr wrap="square" rtlCol="0">
              <a:spAutoFit/>
            </a:bodyPr>
            <a:lstStyle/>
            <a:p>
              <a:pPr algn="ctr"/>
              <a:r>
                <a:rPr lang="en-US" sz="2400" dirty="0"/>
                <a:t>Bookkeeping stuff</a:t>
              </a:r>
            </a:p>
          </p:txBody>
        </p:sp>
      </p:grpSp>
    </p:spTree>
    <p:extLst>
      <p:ext uri="{BB962C8B-B14F-4D97-AF65-F5344CB8AC3E}">
        <p14:creationId xmlns:p14="http://schemas.microsoft.com/office/powerpoint/2010/main" val="3462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63"/>
                                        </p:tgtEl>
                                      </p:cBhvr>
                                    </p:animEffect>
                                    <p:set>
                                      <p:cBhvr>
                                        <p:cTn id="53" dur="1" fill="hold">
                                          <p:stCondLst>
                                            <p:cond delay="499"/>
                                          </p:stCondLst>
                                        </p:cTn>
                                        <p:tgtEl>
                                          <p:spTgt spid="63"/>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5D2247-9762-4077-898C-2BF1E44C8EDC}"/>
              </a:ext>
            </a:extLst>
          </p:cNvPr>
          <p:cNvSpPr txBox="1"/>
          <p:nvPr/>
        </p:nvSpPr>
        <p:spPr>
          <a:xfrm>
            <a:off x="838200" y="2033337"/>
            <a:ext cx="10387263" cy="4030579"/>
          </a:xfrm>
          <a:prstGeom prst="rect">
            <a:avLst/>
          </a:prstGeom>
          <a:noFill/>
        </p:spPr>
        <p:txBody>
          <a:bodyPr wrap="square" rtlCol="0">
            <a:spAutoFit/>
          </a:bodyPr>
          <a:lstStyle/>
          <a:p>
            <a:endParaRPr lang="en-US" dirty="0"/>
          </a:p>
        </p:txBody>
      </p:sp>
      <p:grpSp>
        <p:nvGrpSpPr>
          <p:cNvPr id="14" name="Group 13">
            <a:extLst>
              <a:ext uri="{FF2B5EF4-FFF2-40B4-BE49-F238E27FC236}">
                <a16:creationId xmlns:a16="http://schemas.microsoft.com/office/drawing/2014/main" id="{7F61BCD7-4789-45B3-899E-C992ECC35052}"/>
              </a:ext>
            </a:extLst>
          </p:cNvPr>
          <p:cNvGrpSpPr/>
          <p:nvPr/>
        </p:nvGrpSpPr>
        <p:grpSpPr>
          <a:xfrm>
            <a:off x="180475" y="529391"/>
            <a:ext cx="12011526" cy="13784231"/>
            <a:chOff x="180475" y="529391"/>
            <a:chExt cx="12011526" cy="13784231"/>
          </a:xfrm>
        </p:grpSpPr>
        <p:sp>
          <p:nvSpPr>
            <p:cNvPr id="7" name="Rectangle 6">
              <a:extLst>
                <a:ext uri="{FF2B5EF4-FFF2-40B4-BE49-F238E27FC236}">
                  <a16:creationId xmlns:a16="http://schemas.microsoft.com/office/drawing/2014/main" id="{38BE5489-4AF8-43D0-91E3-FCE8FC4C46BA}"/>
                </a:ext>
              </a:extLst>
            </p:cNvPr>
            <p:cNvSpPr/>
            <p:nvPr/>
          </p:nvSpPr>
          <p:spPr>
            <a:xfrm>
              <a:off x="180475" y="2033337"/>
              <a:ext cx="12011526" cy="12280285"/>
            </a:xfrm>
            <a:prstGeom prst="rect">
              <a:avLst/>
            </a:prstGeom>
          </p:spPr>
          <p:txBody>
            <a:bodyPr wrap="square">
              <a:spAutoFit/>
            </a:bodyPr>
            <a:lstStyle/>
            <a:p>
              <a:r>
                <a:rPr lang="en-US" sz="2200" dirty="0">
                  <a:latin typeface="Consolas" panose="020B0609020204030204" pitchFamily="49" charset="0"/>
                </a:rPr>
                <a:t>//x86-64.h</a:t>
              </a:r>
            </a:p>
            <a:p>
              <a:r>
                <a:rPr lang="en-US" sz="2200" dirty="0">
                  <a:latin typeface="Consolas" panose="020B0609020204030204" pitchFamily="49" charset="0"/>
                </a:rPr>
                <a:t>typedef </a:t>
              </a:r>
              <a:r>
                <a:rPr lang="en-US" sz="2200" dirty="0">
                  <a:solidFill>
                    <a:srgbClr val="0070C0"/>
                  </a:solidFill>
                  <a:latin typeface="Consolas" panose="020B0609020204030204" pitchFamily="49" charset="0"/>
                </a:rPr>
                <a:t>uint64_t </a:t>
              </a:r>
              <a:r>
                <a:rPr lang="en-US" sz="2200" dirty="0">
                  <a:latin typeface="Consolas" panose="020B0609020204030204" pitchFamily="49" charset="0"/>
                </a:rPr>
                <a:t>x86_64_pageentry_t;</a:t>
              </a:r>
            </a:p>
            <a:p>
              <a:r>
                <a:rPr lang="en-US" sz="2200" dirty="0">
                  <a:latin typeface="Consolas" panose="020B0609020204030204" pitchFamily="49" charset="0"/>
                </a:rPr>
                <a:t>typedef struct x86_64_pagetable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x86_64_pageentry_t </a:t>
              </a:r>
              <a:r>
                <a:rPr lang="en-US" sz="2200" dirty="0">
                  <a:latin typeface="Consolas" panose="020B0609020204030204" pitchFamily="49" charset="0"/>
                </a:rPr>
                <a:t>entry[</a:t>
              </a:r>
              <a:r>
                <a:rPr lang="en-US" sz="2200" dirty="0">
                  <a:solidFill>
                    <a:srgbClr val="00B050"/>
                  </a:solidFill>
                  <a:latin typeface="Consolas" panose="020B0609020204030204" pitchFamily="49" charset="0"/>
                </a:rPr>
                <a:t>1</a:t>
              </a:r>
              <a:r>
                <a:rPr lang="en-US" sz="2200" dirty="0">
                  <a:latin typeface="Consolas" panose="020B0609020204030204" pitchFamily="49" charset="0"/>
                </a:rPr>
                <a:t> &lt;&lt; PAGEINDEXBITS];</a:t>
              </a:r>
            </a:p>
            <a:p>
              <a:r>
                <a:rPr lang="en-US" sz="2200" dirty="0">
                  <a:latin typeface="Consolas" panose="020B0609020204030204" pitchFamily="49" charset="0"/>
                </a:rPr>
                <a:t>} x86_64_pagetable;    </a:t>
              </a:r>
            </a:p>
            <a:p>
              <a:endParaRPr lang="en-US" sz="2200" dirty="0">
                <a:latin typeface="Consolas" panose="020B0609020204030204" pitchFamily="49" charset="0"/>
              </a:endParaRPr>
            </a:p>
            <a:p>
              <a:endParaRPr lang="en-US" sz="2200" dirty="0">
                <a:latin typeface="Consolas" panose="020B0609020204030204" pitchFamily="49" charset="0"/>
              </a:endParaRPr>
            </a:p>
            <a:p>
              <a:r>
                <a:rPr lang="en-US" sz="2200" dirty="0">
                  <a:latin typeface="Consolas" panose="020B0609020204030204" pitchFamily="49" charset="0"/>
                </a:rPr>
                <a:t>//k-init.cc</a:t>
              </a:r>
            </a:p>
            <a:p>
              <a:r>
                <a:rPr lang="en-US" sz="2200" dirty="0">
                  <a:solidFill>
                    <a:srgbClr val="0070C0"/>
                  </a:solidFill>
                  <a:latin typeface="Consolas" panose="020B0609020204030204" pitchFamily="49" charset="0"/>
                </a:rPr>
                <a:t>x86_64_pagetable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3</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init_early_memory</a:t>
              </a:r>
              <a:r>
                <a:rPr lang="en-US" sz="2200" dirty="0">
                  <a:latin typeface="Consolas" panose="020B0609020204030204" pitchFamily="49" charset="0"/>
                </a:rPr>
                <a:t>() {</a:t>
              </a:r>
            </a:p>
            <a:p>
              <a:r>
                <a:rPr lang="en-US" sz="2200" dirty="0">
                  <a:latin typeface="Consolas" panose="020B0609020204030204" pitchFamily="49" charset="0"/>
                </a:rPr>
                <a:t>    //...some code...</a:t>
              </a:r>
            </a:p>
            <a:p>
              <a:endParaRPr lang="en-US" sz="2200" dirty="0">
                <a:latin typeface="Consolas" panose="020B0609020204030204" pitchFamily="49" charset="0"/>
              </a:endParaRPr>
            </a:p>
            <a:p>
              <a:r>
                <a:rPr lang="en-US" sz="2200" dirty="0">
                  <a:latin typeface="Consolas" panose="020B0609020204030204" pitchFamily="49" charset="0"/>
                </a:rPr>
                <a:t>    // initialize early page table</a:t>
              </a:r>
            </a:p>
            <a:p>
              <a:r>
                <a:rPr lang="en-US" sz="2200" dirty="0">
                  <a:latin typeface="Consolas" panose="020B0609020204030204" pitchFamily="49" charset="0"/>
                </a:rPr>
                <a:t>    </a:t>
              </a:r>
              <a:r>
                <a:rPr lang="en-US" sz="2200" dirty="0" err="1">
                  <a:latin typeface="Consolas" panose="020B0609020204030204" pitchFamily="49" charset="0"/>
                </a:rPr>
                <a:t>memset</a:t>
              </a:r>
              <a:r>
                <a:rPr lang="en-US" sz="2200" dirty="0">
                  <a:latin typeface="Consolas" panose="020B0609020204030204" pitchFamily="49" charset="0"/>
                </a:rPr>
                <a:t>(</a:t>
              </a:r>
              <a:r>
                <a:rPr lang="en-US" sz="2200" dirty="0" err="1">
                  <a:latin typeface="Consolas" panose="020B0609020204030204" pitchFamily="49" charset="0"/>
                </a:rPr>
                <a:t>early_pagetable</a:t>
              </a:r>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a:t>
              </a:r>
              <a:r>
                <a:rPr lang="en-US" sz="2200" dirty="0" err="1">
                  <a:latin typeface="Consolas" panose="020B0609020204030204" pitchFamily="49" charset="0"/>
                </a:rPr>
                <a:t>sizeof</a:t>
              </a:r>
              <a:r>
                <a:rPr lang="en-US" sz="2200" dirty="0">
                  <a:latin typeface="Consolas" panose="020B0609020204030204" pitchFamily="49" charset="0"/>
                </a:rPr>
                <a:t>(</a:t>
              </a:r>
              <a:r>
                <a:rPr lang="en-US" sz="2200" dirty="0" err="1">
                  <a:latin typeface="Consolas" panose="020B0609020204030204" pitchFamily="49" charset="0"/>
                </a:rPr>
                <a:t>early_pagetable</a:t>
              </a:r>
              <a:r>
                <a:rPr lang="en-US" sz="2200" dirty="0">
                  <a:latin typeface="Consolas" panose="020B0609020204030204" pitchFamily="49" charset="0"/>
                </a:rPr>
                <a:t>));</a:t>
              </a:r>
            </a:p>
            <a:p>
              <a:r>
                <a:rPr lang="en-US" sz="2200" dirty="0">
                  <a:latin typeface="Consolas" panose="020B0609020204030204" pitchFamily="49" charset="0"/>
                </a:rPr>
                <a:t>    // level-4 page table:</a:t>
              </a:r>
            </a:p>
            <a:p>
              <a:r>
                <a:rPr lang="en-US" sz="2200" dirty="0">
                  <a:latin typeface="Consolas" panose="020B0609020204030204" pitchFamily="49" charset="0"/>
                </a:rPr>
                <a:t>    // - entry 0 maps first 512GiB of low canonical addresses</a:t>
              </a:r>
            </a:p>
            <a:p>
              <a:r>
                <a:rPr lang="en-US" sz="2200" dirty="0">
                  <a:latin typeface="Consolas" panose="020B0609020204030204" pitchFamily="49" charset="0"/>
                </a:rPr>
                <a:t>    // - entry 256 maps first 512GiB of high canonical addresses</a:t>
              </a:r>
            </a:p>
            <a:p>
              <a:r>
                <a:rPr lang="en-US" sz="2200" dirty="0">
                  <a:latin typeface="Consolas" panose="020B0609020204030204" pitchFamily="49" charset="0"/>
                </a:rPr>
                <a:t>    // - entry 511 maps last 2GiB of high canonical addresses (kernel text)</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-&gt;entry[</a:t>
              </a:r>
              <a:r>
                <a:rPr lang="en-US" sz="2200" dirty="0">
                  <a:solidFill>
                    <a:srgbClr val="00B050"/>
                  </a:solidFill>
                  <a:latin typeface="Consolas" panose="020B0609020204030204" pitchFamily="49" charset="0"/>
                </a:rPr>
                <a:t>0</a:t>
              </a:r>
              <a:r>
                <a:rPr lang="en-US" sz="2200" dirty="0">
                  <a:latin typeface="Consolas" panose="020B0609020204030204" pitchFamily="49" charset="0"/>
                </a:rPr>
                <a:t>] = ktext2pa(&amp;</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 | PTE_P |      </a:t>
              </a:r>
            </a:p>
            <a:p>
              <a:r>
                <a:rPr lang="en-US" sz="2200" dirty="0">
                  <a:latin typeface="Consolas" panose="020B0609020204030204" pitchFamily="49" charset="0"/>
                </a:rPr>
                <a:t>                                                                PTE_W;</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-&gt;entry[</a:t>
              </a:r>
              <a:r>
                <a:rPr lang="en-US" sz="2200" dirty="0">
                  <a:solidFill>
                    <a:srgbClr val="00B050"/>
                  </a:solidFill>
                  <a:latin typeface="Consolas" panose="020B0609020204030204" pitchFamily="49" charset="0"/>
                </a:rPr>
                <a:t>256</a:t>
              </a:r>
              <a:r>
                <a:rPr lang="en-US" sz="2200" dirty="0">
                  <a:latin typeface="Consolas" panose="020B0609020204030204" pitchFamily="49" charset="0"/>
                </a:rPr>
                <a:t>] = </a:t>
              </a:r>
              <a:r>
                <a:rPr lang="en-US" sz="2200" dirty="0" err="1">
                  <a:latin typeface="Consolas" panose="020B0609020204030204" pitchFamily="49" charset="0"/>
                </a:rPr>
                <a:t>early_pagetable</a:t>
              </a:r>
              <a:r>
                <a:rPr lang="en-US" sz="2200" dirty="0">
                  <a:latin typeface="Consolas" panose="020B0609020204030204" pitchFamily="49" charset="0"/>
                </a:rPr>
                <a:t>-&gt;entry[</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-&gt;entry[</a:t>
              </a:r>
              <a:r>
                <a:rPr lang="en-US" sz="2200" dirty="0">
                  <a:solidFill>
                    <a:srgbClr val="00B050"/>
                  </a:solidFill>
                  <a:latin typeface="Consolas" panose="020B0609020204030204" pitchFamily="49" charset="0"/>
                </a:rPr>
                <a:t>511</a:t>
              </a:r>
              <a:r>
                <a:rPr lang="en-US" sz="2200" dirty="0">
                  <a:latin typeface="Consolas" panose="020B0609020204030204" pitchFamily="49" charset="0"/>
                </a:rPr>
                <a:t>] = ktext2pa(&amp;</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2</a:t>
              </a:r>
              <a:r>
                <a:rPr lang="en-US" sz="2200" dirty="0">
                  <a:latin typeface="Consolas" panose="020B0609020204030204" pitchFamily="49" charset="0"/>
                </a:rPr>
                <a:t>]) | PTE_P | </a:t>
              </a:r>
            </a:p>
            <a:p>
              <a:r>
                <a:rPr lang="en-US" sz="2200" dirty="0">
                  <a:latin typeface="Consolas" panose="020B0609020204030204" pitchFamily="49" charset="0"/>
                </a:rPr>
                <a:t>                                                                  PTE_W;</a:t>
              </a:r>
            </a:p>
            <a:p>
              <a:r>
                <a:rPr lang="en-US" sz="2200" dirty="0">
                  <a:latin typeface="Consolas" panose="020B0609020204030204" pitchFamily="49" charset="0"/>
                </a:rPr>
                <a:t>    // first level-3 page table maps first 512GiB of physical memory</a:t>
              </a:r>
            </a:p>
            <a:p>
              <a:r>
                <a:rPr lang="en-US" sz="2200" dirty="0">
                  <a:latin typeface="Consolas" panose="020B0609020204030204" pitchFamily="49" charset="0"/>
                </a:rPr>
                <a:t>    // (low canonical and high canonical)</a:t>
              </a:r>
            </a:p>
            <a:p>
              <a:r>
                <a:rPr lang="en-US" sz="2200" dirty="0">
                  <a:latin typeface="Consolas" panose="020B0609020204030204" pitchFamily="49" charset="0"/>
                </a:rPr>
                <a:t>    for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p =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p &lt; </a:t>
              </a:r>
              <a:r>
                <a:rPr lang="en-US" sz="2200" dirty="0">
                  <a:solidFill>
                    <a:srgbClr val="00B050"/>
                  </a:solidFill>
                  <a:latin typeface="Consolas" panose="020B0609020204030204" pitchFamily="49" charset="0"/>
                </a:rPr>
                <a:t>512</a:t>
              </a:r>
              <a:r>
                <a:rPr lang="en-US" sz="2200" dirty="0">
                  <a:latin typeface="Consolas" panose="020B0609020204030204" pitchFamily="49" charset="0"/>
                </a:rPr>
                <a:t>; ++p) {</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].entry[p] = (p &lt;&lt; </a:t>
              </a:r>
              <a:r>
                <a:rPr lang="en-US" sz="2200" dirty="0">
                  <a:solidFill>
                    <a:srgbClr val="00B050"/>
                  </a:solidFill>
                  <a:latin typeface="Consolas" panose="020B0609020204030204" pitchFamily="49" charset="0"/>
                </a:rPr>
                <a:t>30</a:t>
              </a:r>
              <a:r>
                <a:rPr lang="en-US" sz="2200" dirty="0">
                  <a:latin typeface="Consolas" panose="020B0609020204030204" pitchFamily="49" charset="0"/>
                </a:rPr>
                <a:t>) | PTE_P | PTE_W | PTE_PS;</a:t>
              </a:r>
            </a:p>
            <a:p>
              <a:r>
                <a:rPr lang="en-US" sz="2200" dirty="0">
                  <a:latin typeface="Consolas" panose="020B0609020204030204" pitchFamily="49" charset="0"/>
                </a:rPr>
                <a:t>    }</a:t>
              </a:r>
            </a:p>
            <a:p>
              <a:r>
                <a:rPr lang="en-US" sz="2200" dirty="0">
                  <a:latin typeface="Consolas" panose="020B0609020204030204" pitchFamily="49" charset="0"/>
                </a:rPr>
                <a:t>    // second level-3 page table maps its last 2 slots to the first 2GiB</a:t>
              </a:r>
            </a:p>
            <a:p>
              <a:r>
                <a:rPr lang="en-US" sz="2200" dirty="0">
                  <a:latin typeface="Consolas" panose="020B0609020204030204" pitchFamily="49" charset="0"/>
                </a:rPr>
                <a:t>    // of physical memory (kernel text)</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2</a:t>
              </a:r>
              <a:r>
                <a:rPr lang="en-US" sz="2200" dirty="0">
                  <a:latin typeface="Consolas" panose="020B0609020204030204" pitchFamily="49" charset="0"/>
                </a:rPr>
                <a:t>].entry[</a:t>
              </a:r>
              <a:r>
                <a:rPr lang="en-US" sz="2200" dirty="0">
                  <a:solidFill>
                    <a:srgbClr val="00B050"/>
                  </a:solidFill>
                  <a:latin typeface="Consolas" panose="020B0609020204030204" pitchFamily="49" charset="0"/>
                </a:rPr>
                <a:t>510</a:t>
              </a:r>
              <a:r>
                <a:rPr lang="en-US" sz="2200" dirty="0">
                  <a:latin typeface="Consolas" panose="020B0609020204030204" pitchFamily="49" charset="0"/>
                </a:rPr>
                <a:t>] =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].entry[</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2</a:t>
              </a:r>
              <a:r>
                <a:rPr lang="en-US" sz="2200" dirty="0">
                  <a:latin typeface="Consolas" panose="020B0609020204030204" pitchFamily="49" charset="0"/>
                </a:rPr>
                <a:t>].entry[</a:t>
              </a:r>
              <a:r>
                <a:rPr lang="en-US" sz="2200" dirty="0">
                  <a:solidFill>
                    <a:srgbClr val="00B050"/>
                  </a:solidFill>
                  <a:latin typeface="Consolas" panose="020B0609020204030204" pitchFamily="49" charset="0"/>
                </a:rPr>
                <a:t>511</a:t>
              </a:r>
              <a:r>
                <a:rPr lang="en-US" sz="2200" dirty="0">
                  <a:latin typeface="Consolas" panose="020B0609020204030204" pitchFamily="49" charset="0"/>
                </a:rPr>
                <a:t>] = </a:t>
              </a:r>
              <a:r>
                <a:rPr lang="en-US" sz="2200" dirty="0" err="1">
                  <a:latin typeface="Consolas" panose="020B0609020204030204" pitchFamily="49" charset="0"/>
                </a:rPr>
                <a:t>early_pagetable</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].entry[</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wrcr3(ktext2pa(</a:t>
              </a:r>
              <a:r>
                <a:rPr lang="en-US" sz="2200" dirty="0" err="1">
                  <a:latin typeface="Consolas" panose="020B0609020204030204" pitchFamily="49" charset="0"/>
                </a:rPr>
                <a:t>early_pagetable</a:t>
              </a:r>
              <a:r>
                <a:rPr lang="en-US" sz="2200" dirty="0">
                  <a:latin typeface="Consolas" panose="020B0609020204030204" pitchFamily="49" charset="0"/>
                </a:rPr>
                <a:t>));</a:t>
              </a:r>
            </a:p>
          </p:txBody>
        </p:sp>
        <p:sp>
          <p:nvSpPr>
            <p:cNvPr id="10" name="TextBox 9">
              <a:extLst>
                <a:ext uri="{FF2B5EF4-FFF2-40B4-BE49-F238E27FC236}">
                  <a16:creationId xmlns:a16="http://schemas.microsoft.com/office/drawing/2014/main" id="{0CF48A44-E269-4BA5-871A-14BFAE120847}"/>
                </a:ext>
              </a:extLst>
            </p:cNvPr>
            <p:cNvSpPr txBox="1"/>
            <p:nvPr/>
          </p:nvSpPr>
          <p:spPr>
            <a:xfrm>
              <a:off x="1287379" y="529391"/>
              <a:ext cx="9938084" cy="1446550"/>
            </a:xfrm>
            <a:prstGeom prst="rect">
              <a:avLst/>
            </a:prstGeom>
            <a:noFill/>
          </p:spPr>
          <p:txBody>
            <a:bodyPr wrap="square" rtlCol="0">
              <a:spAutoFit/>
            </a:bodyPr>
            <a:lstStyle/>
            <a:p>
              <a:pPr algn="ctr"/>
              <a:r>
                <a:rPr lang="en-US" sz="4400" b="1" dirty="0">
                  <a:latin typeface="Segoe UI" panose="020B0502040204020203" pitchFamily="34" charset="0"/>
                  <a:cs typeface="Segoe UI" panose="020B0502040204020203" pitchFamily="34" charset="0"/>
                </a:rPr>
                <a:t>Chickadee: Initializing Page Tables During Boot</a:t>
              </a:r>
            </a:p>
          </p:txBody>
        </p:sp>
      </p:grpSp>
      <p:sp>
        <p:nvSpPr>
          <p:cNvPr id="11" name="Rectangle 10">
            <a:extLst>
              <a:ext uri="{FF2B5EF4-FFF2-40B4-BE49-F238E27FC236}">
                <a16:creationId xmlns:a16="http://schemas.microsoft.com/office/drawing/2014/main" id="{FD43A4E2-D361-4DB7-9FC2-0CEFF236DA33}"/>
              </a:ext>
            </a:extLst>
          </p:cNvPr>
          <p:cNvSpPr/>
          <p:nvPr/>
        </p:nvSpPr>
        <p:spPr>
          <a:xfrm>
            <a:off x="180475" y="2369570"/>
            <a:ext cx="6148136" cy="4451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091A8F-F265-431A-867C-66B85356B101}"/>
              </a:ext>
            </a:extLst>
          </p:cNvPr>
          <p:cNvSpPr/>
          <p:nvPr/>
        </p:nvSpPr>
        <p:spPr>
          <a:xfrm>
            <a:off x="180475" y="2756911"/>
            <a:ext cx="7736304" cy="1116932"/>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9C0535-7221-410A-9618-0F1A51370F68}"/>
              </a:ext>
            </a:extLst>
          </p:cNvPr>
          <p:cNvSpPr/>
          <p:nvPr/>
        </p:nvSpPr>
        <p:spPr>
          <a:xfrm>
            <a:off x="180475" y="4743899"/>
            <a:ext cx="6148136" cy="4451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99EC6B-4252-4B53-AC24-EA5DD04B0100}"/>
              </a:ext>
            </a:extLst>
          </p:cNvPr>
          <p:cNvSpPr/>
          <p:nvPr/>
        </p:nvSpPr>
        <p:spPr>
          <a:xfrm>
            <a:off x="850901" y="3065505"/>
            <a:ext cx="8115300" cy="804365"/>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2A4CB7-ADB1-43C3-AEA4-6596DF8B9197}"/>
              </a:ext>
            </a:extLst>
          </p:cNvPr>
          <p:cNvSpPr/>
          <p:nvPr/>
        </p:nvSpPr>
        <p:spPr>
          <a:xfrm>
            <a:off x="787400" y="4152388"/>
            <a:ext cx="9436100" cy="65738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40A8D5-0D9A-45CA-BCEA-2EB893AE8FEF}"/>
              </a:ext>
            </a:extLst>
          </p:cNvPr>
          <p:cNvSpPr/>
          <p:nvPr/>
        </p:nvSpPr>
        <p:spPr>
          <a:xfrm>
            <a:off x="787399" y="5110261"/>
            <a:ext cx="10387263" cy="110003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76DC40-2628-4C9C-ACA7-63A26B47C7F8}"/>
              </a:ext>
            </a:extLst>
          </p:cNvPr>
          <p:cNvSpPr/>
          <p:nvPr/>
        </p:nvSpPr>
        <p:spPr>
          <a:xfrm>
            <a:off x="787399" y="4781566"/>
            <a:ext cx="11137901" cy="4451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A1615-9029-41B9-957C-B1B19C0DAEC7}"/>
              </a:ext>
            </a:extLst>
          </p:cNvPr>
          <p:cNvSpPr/>
          <p:nvPr/>
        </p:nvSpPr>
        <p:spPr>
          <a:xfrm>
            <a:off x="787399" y="6101583"/>
            <a:ext cx="11137901" cy="711721"/>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5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64" presetClass="path" presetSubtype="0" accel="50000" decel="50000" fill="hold" nodeType="afterEffect">
                                  <p:stCondLst>
                                    <p:cond delay="0"/>
                                  </p:stCondLst>
                                  <p:childTnLst>
                                    <p:animMotion origin="layout" path="M -1.875E-6 -4.44444E-6 L 0.00196 -0.48101 " pathEditMode="relative" rAng="0" ptsTypes="AA">
                                      <p:cBhvr>
                                        <p:cTn id="31" dur="2000" fill="hold"/>
                                        <p:tgtEl>
                                          <p:spTgt spid="14"/>
                                        </p:tgtEl>
                                        <p:attrNameLst>
                                          <p:attrName>ppt_x</p:attrName>
                                          <p:attrName>ppt_y</p:attrName>
                                        </p:attrNameLst>
                                      </p:cBhvr>
                                      <p:rCtr x="91" y="-24051"/>
                                    </p:animMotion>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42" presetClass="path" presetSubtype="0" accel="50000" decel="50000" fill="hold" nodeType="withEffect">
                                  <p:stCondLst>
                                    <p:cond delay="0"/>
                                  </p:stCondLst>
                                  <p:childTnLst>
                                    <p:animMotion origin="layout" path="M 0.00196 -0.48101 L 0.003 -1.04305 " pathEditMode="relative" rAng="0" ptsTypes="AA">
                                      <p:cBhvr>
                                        <p:cTn id="74" dur="2000" fill="hold"/>
                                        <p:tgtEl>
                                          <p:spTgt spid="14"/>
                                        </p:tgtEl>
                                        <p:attrNameLst>
                                          <p:attrName>ppt_x</p:attrName>
                                          <p:attrName>ppt_y</p:attrName>
                                        </p:attrNameLst>
                                      </p:cBhvr>
                                      <p:rCtr x="52" y="-2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422CC-1613-495B-B5E4-76D80F94E24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7946C27-25D4-47E4-AE85-3282D734A890}"/>
              </a:ext>
            </a:extLst>
          </p:cNvPr>
          <p:cNvSpPr/>
          <p:nvPr/>
        </p:nvSpPr>
        <p:spPr>
          <a:xfrm>
            <a:off x="828174" y="2971800"/>
            <a:ext cx="10817725" cy="1778000"/>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32BB7B-5CD9-4DFC-A085-D86BA75FE38C}"/>
              </a:ext>
            </a:extLst>
          </p:cNvPr>
          <p:cNvSpPr/>
          <p:nvPr/>
        </p:nvSpPr>
        <p:spPr>
          <a:xfrm>
            <a:off x="10325100" y="3911600"/>
            <a:ext cx="1231899" cy="508000"/>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3D542C-1BA6-4818-B927-C9DAC0E317C7}"/>
              </a:ext>
            </a:extLst>
          </p:cNvPr>
          <p:cNvSpPr/>
          <p:nvPr/>
        </p:nvSpPr>
        <p:spPr>
          <a:xfrm>
            <a:off x="815473" y="4635500"/>
            <a:ext cx="10817725" cy="1498600"/>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DEC40C-B931-49C7-9FA2-A33995F769D6}"/>
              </a:ext>
            </a:extLst>
          </p:cNvPr>
          <p:cNvSpPr/>
          <p:nvPr/>
        </p:nvSpPr>
        <p:spPr>
          <a:xfrm>
            <a:off x="815473" y="6311900"/>
            <a:ext cx="5712327" cy="444500"/>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D38345-A0EF-4086-A9EF-71107DDA2E7B}"/>
              </a:ext>
            </a:extLst>
          </p:cNvPr>
          <p:cNvPicPr>
            <a:picLocks noChangeAspect="1"/>
          </p:cNvPicPr>
          <p:nvPr/>
        </p:nvPicPr>
        <p:blipFill>
          <a:blip r:embed="rId3"/>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7B02F9D-16B5-48E2-8BCF-3BB3E013EDA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806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32" presetClass="emph" presetSubtype="0" repeatCount="2000" fill="hold" grpId="2"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7" grpId="0" animBg="1"/>
      <p:bldP spid="7"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773AE-885A-4642-86A4-E9461FE1848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351AD-871B-40C2-95B8-7121F06B65F5}"/>
              </a:ext>
            </a:extLst>
          </p:cNvPr>
          <p:cNvSpPr>
            <a:spLocks noGrp="1"/>
          </p:cNvSpPr>
          <p:nvPr>
            <p:ph type="title"/>
          </p:nvPr>
        </p:nvSpPr>
        <p:spPr>
          <a:xfrm>
            <a:off x="838200" y="-3175"/>
            <a:ext cx="10515600" cy="879475"/>
          </a:xfrm>
        </p:spPr>
        <p:txBody>
          <a:bodyPr/>
          <a:lstStyle/>
          <a:p>
            <a:r>
              <a:rPr lang="en-US" dirty="0"/>
              <a:t>Chickadee: Page Tables</a:t>
            </a:r>
          </a:p>
        </p:txBody>
      </p:sp>
      <p:pic>
        <p:nvPicPr>
          <p:cNvPr id="1026" name="Picture 2" descr="https://cached.imagescaler.hbpl.co.uk/resize/scaleWidth/743/cached.offlinehbpl.hbpl.co.uk/news/SUC/campaign_evolution-20160126020755607.png">
            <a:extLst>
              <a:ext uri="{FF2B5EF4-FFF2-40B4-BE49-F238E27FC236}">
                <a16:creationId xmlns:a16="http://schemas.microsoft.com/office/drawing/2014/main" id="{FC2EE982-C437-4509-9858-E2659B28F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506"/>
          <a:stretch/>
        </p:blipFill>
        <p:spPr bwMode="auto">
          <a:xfrm>
            <a:off x="5114925" y="3149600"/>
            <a:ext cx="7077075" cy="3708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1BDEEB-7FEF-40EF-9270-3B6A695AABAF}"/>
              </a:ext>
            </a:extLst>
          </p:cNvPr>
          <p:cNvSpPr>
            <a:spLocks noGrp="1"/>
          </p:cNvSpPr>
          <p:nvPr>
            <p:ph idx="1"/>
          </p:nvPr>
        </p:nvSpPr>
        <p:spPr>
          <a:xfrm>
            <a:off x="185351" y="787400"/>
            <a:ext cx="11689149" cy="6070600"/>
          </a:xfrm>
        </p:spPr>
        <p:txBody>
          <a:bodyPr>
            <a:normAutofit/>
          </a:bodyPr>
          <a:lstStyle/>
          <a:p>
            <a:r>
              <a:rPr lang="en-US" sz="3200" dirty="0"/>
              <a:t>During boot, Chickadee creates a physical memory map in high canonical addresses *and* low canonical addresses</a:t>
            </a:r>
          </a:p>
          <a:p>
            <a:r>
              <a:rPr lang="en-US" sz="3200" dirty="0"/>
              <a:t>However, post-boot, low-canonical addresses are for user-mode content, not a memory map!</a:t>
            </a:r>
          </a:p>
          <a:p>
            <a:pPr lvl="1"/>
            <a:r>
              <a:rPr lang="en-US" sz="2800" dirty="0"/>
              <a:t>The boot-time kernel only needs the low-canonical memory map to assist with x86 configuration horrors</a:t>
            </a:r>
          </a:p>
          <a:p>
            <a:pPr lvl="1"/>
            <a:r>
              <a:rPr lang="en-US" sz="2800" dirty="0"/>
              <a:t>For example, one challenge is that, when an x86 processor powers on, it can only access 64 KB of physical RAM</a:t>
            </a:r>
          </a:p>
          <a:p>
            <a:pPr lvl="1"/>
            <a:r>
              <a:rPr lang="en-US" sz="2800" dirty="0"/>
              <a:t>At a more detailed level, I DON’T WANT TO TALK ABOUT IT</a:t>
            </a:r>
          </a:p>
        </p:txBody>
      </p:sp>
      <p:pic>
        <p:nvPicPr>
          <p:cNvPr id="6" name="Picture 5">
            <a:extLst>
              <a:ext uri="{FF2B5EF4-FFF2-40B4-BE49-F238E27FC236}">
                <a16:creationId xmlns:a16="http://schemas.microsoft.com/office/drawing/2014/main" id="{6E917A00-BC4F-49A4-86FF-B769DEF5DBFA}"/>
              </a:ext>
            </a:extLst>
          </p:cNvPr>
          <p:cNvPicPr>
            <a:picLocks noChangeAspect="1"/>
          </p:cNvPicPr>
          <p:nvPr/>
        </p:nvPicPr>
        <p:blipFill>
          <a:blip r:embed="rId4"/>
          <a:stretch>
            <a:fillRect/>
          </a:stretch>
        </p:blipFill>
        <p:spPr>
          <a:xfrm>
            <a:off x="0" y="-50849"/>
            <a:ext cx="12192000" cy="6908850"/>
          </a:xfrm>
          <a:prstGeom prst="rect">
            <a:avLst/>
          </a:prstGeom>
        </p:spPr>
      </p:pic>
      <p:pic>
        <p:nvPicPr>
          <p:cNvPr id="7" name="Picture 6">
            <a:extLst>
              <a:ext uri="{FF2B5EF4-FFF2-40B4-BE49-F238E27FC236}">
                <a16:creationId xmlns:a16="http://schemas.microsoft.com/office/drawing/2014/main" id="{9FB18D0D-7720-419C-83BF-1DCA1D29E32C}"/>
              </a:ext>
            </a:extLst>
          </p:cNvPr>
          <p:cNvPicPr>
            <a:picLocks noChangeAspect="1"/>
          </p:cNvPicPr>
          <p:nvPr/>
        </p:nvPicPr>
        <p:blipFill>
          <a:blip r:embed="rId5"/>
          <a:stretch>
            <a:fillRect/>
          </a:stretch>
        </p:blipFill>
        <p:spPr>
          <a:xfrm>
            <a:off x="0" y="-50849"/>
            <a:ext cx="12330418" cy="6943823"/>
          </a:xfrm>
          <a:prstGeom prst="rect">
            <a:avLst/>
          </a:prstGeom>
        </p:spPr>
      </p:pic>
      <p:grpSp>
        <p:nvGrpSpPr>
          <p:cNvPr id="12" name="Group 11">
            <a:extLst>
              <a:ext uri="{FF2B5EF4-FFF2-40B4-BE49-F238E27FC236}">
                <a16:creationId xmlns:a16="http://schemas.microsoft.com/office/drawing/2014/main" id="{189D26DD-6220-47A2-B3B2-A165EB9C5DE8}"/>
              </a:ext>
            </a:extLst>
          </p:cNvPr>
          <p:cNvGrpSpPr/>
          <p:nvPr/>
        </p:nvGrpSpPr>
        <p:grpSpPr>
          <a:xfrm>
            <a:off x="3216524" y="876191"/>
            <a:ext cx="5435656" cy="3281423"/>
            <a:chOff x="3217806" y="933389"/>
            <a:chExt cx="5435656" cy="3281423"/>
          </a:xfrm>
        </p:grpSpPr>
        <p:sp>
          <p:nvSpPr>
            <p:cNvPr id="11" name="Arrow: Right 10">
              <a:extLst>
                <a:ext uri="{FF2B5EF4-FFF2-40B4-BE49-F238E27FC236}">
                  <a16:creationId xmlns:a16="http://schemas.microsoft.com/office/drawing/2014/main" id="{252F5E25-87D0-497D-B8A1-FB787BFB6C5A}"/>
                </a:ext>
              </a:extLst>
            </p:cNvPr>
            <p:cNvSpPr/>
            <p:nvPr/>
          </p:nvSpPr>
          <p:spPr>
            <a:xfrm rot="13581246">
              <a:off x="3115489" y="1417548"/>
              <a:ext cx="1628718" cy="66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A89C72-D262-47ED-BF95-DB7E8017C743}"/>
                </a:ext>
              </a:extLst>
            </p:cNvPr>
            <p:cNvPicPr>
              <a:picLocks noChangeAspect="1"/>
            </p:cNvPicPr>
            <p:nvPr/>
          </p:nvPicPr>
          <p:blipFill>
            <a:blip r:embed="rId6"/>
            <a:stretch>
              <a:fillRect/>
            </a:stretch>
          </p:blipFill>
          <p:spPr>
            <a:xfrm>
              <a:off x="3217806" y="2078037"/>
              <a:ext cx="5435656" cy="2136775"/>
            </a:xfrm>
            <a:prstGeom prst="rect">
              <a:avLst/>
            </a:prstGeom>
            <a:ln w="130175">
              <a:solidFill>
                <a:srgbClr val="FF0000"/>
              </a:solidFill>
            </a:ln>
          </p:spPr>
        </p:pic>
      </p:grpSp>
    </p:spTree>
    <p:extLst>
      <p:ext uri="{BB962C8B-B14F-4D97-AF65-F5344CB8AC3E}">
        <p14:creationId xmlns:p14="http://schemas.microsoft.com/office/powerpoint/2010/main" val="33070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7A9D3-C8A4-40F2-8DA0-05C9A5481471}"/>
              </a:ext>
            </a:extLst>
          </p:cNvPr>
          <p:cNvSpPr/>
          <p:nvPr/>
        </p:nvSpPr>
        <p:spPr>
          <a:xfrm>
            <a:off x="838200" y="3404940"/>
            <a:ext cx="10868526" cy="757989"/>
          </a:xfrm>
          <a:prstGeom prst="rect">
            <a:avLst/>
          </a:prstGeom>
          <a:solidFill>
            <a:srgbClr val="66FF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6679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690639"/>
          </a:xfrm>
        </p:spPr>
        <p:txBody>
          <a:bodyPr>
            <a:normAutofit fontScale="90000"/>
          </a:bodyPr>
          <a:lstStyle/>
          <a:p>
            <a:r>
              <a:rPr lang="en-US" dirty="0"/>
              <a:t>Paging: The Good and the Bad</a:t>
            </a:r>
          </a:p>
        </p:txBody>
      </p:sp>
      <p:sp>
        <p:nvSpPr>
          <p:cNvPr id="3" name="Content Placeholder 2"/>
          <p:cNvSpPr>
            <a:spLocks noGrp="1"/>
          </p:cNvSpPr>
          <p:nvPr>
            <p:ph idx="1"/>
          </p:nvPr>
        </p:nvSpPr>
        <p:spPr>
          <a:xfrm>
            <a:off x="531341" y="609600"/>
            <a:ext cx="11442356" cy="1676400"/>
          </a:xfrm>
        </p:spPr>
        <p:txBody>
          <a:bodyPr>
            <a:normAutofit fontScale="92500" lnSpcReduction="10000"/>
          </a:bodyPr>
          <a:lstStyle/>
          <a:p>
            <a:r>
              <a:rPr lang="en-US" sz="3000" dirty="0"/>
              <a:t>Good: A virtual address space can be bigger/smaller than physical memory</a:t>
            </a:r>
          </a:p>
          <a:p>
            <a:r>
              <a:rPr lang="en-US" sz="3000" dirty="0"/>
              <a:t>Bad: Each virtual memory access now requires five physical memory accesses</a:t>
            </a:r>
          </a:p>
        </p:txBody>
      </p:sp>
      <p:pic>
        <p:nvPicPr>
          <p:cNvPr id="5" name="Picture 4">
            <a:extLst>
              <a:ext uri="{FF2B5EF4-FFF2-40B4-BE49-F238E27FC236}">
                <a16:creationId xmlns:a16="http://schemas.microsoft.com/office/drawing/2014/main" id="{B054290E-1411-4D69-8BC3-79DA610D1FF3}"/>
              </a:ext>
            </a:extLst>
          </p:cNvPr>
          <p:cNvPicPr>
            <a:picLocks noChangeAspect="1"/>
          </p:cNvPicPr>
          <p:nvPr/>
        </p:nvPicPr>
        <p:blipFill>
          <a:blip r:embed="rId3"/>
          <a:stretch>
            <a:fillRect/>
          </a:stretch>
        </p:blipFill>
        <p:spPr>
          <a:xfrm>
            <a:off x="38002" y="2161311"/>
            <a:ext cx="7265936" cy="4087089"/>
          </a:xfrm>
          <a:prstGeom prst="rect">
            <a:avLst/>
          </a:prstGeom>
        </p:spPr>
      </p:pic>
      <p:sp>
        <p:nvSpPr>
          <p:cNvPr id="139" name="TextBox 138"/>
          <p:cNvSpPr txBox="1"/>
          <p:nvPr/>
        </p:nvSpPr>
        <p:spPr>
          <a:xfrm>
            <a:off x="6885172" y="2080271"/>
            <a:ext cx="5182076" cy="523220"/>
          </a:xfrm>
          <a:prstGeom prst="rect">
            <a:avLst/>
          </a:prstGeom>
          <a:noFill/>
        </p:spPr>
        <p:txBody>
          <a:bodyPr wrap="square" rtlCol="0">
            <a:spAutoFit/>
          </a:bodyPr>
          <a:lstStyle/>
          <a:p>
            <a:pPr algn="ctr"/>
            <a:r>
              <a:rPr lang="en-US" sz="2800" u="sng" dirty="0"/>
              <a:t>x86-64 physical memory accesses</a:t>
            </a:r>
          </a:p>
        </p:txBody>
      </p:sp>
      <p:sp>
        <p:nvSpPr>
          <p:cNvPr id="138" name="Content Placeholder 2"/>
          <p:cNvSpPr txBox="1">
            <a:spLocks/>
          </p:cNvSpPr>
          <p:nvPr/>
        </p:nvSpPr>
        <p:spPr bwMode="auto">
          <a:xfrm>
            <a:off x="6995984" y="2488568"/>
            <a:ext cx="5182076" cy="3899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457200" indent="-457200">
              <a:buFont typeface="+mj-lt"/>
              <a:buAutoNum type="arabicPeriod"/>
            </a:pPr>
            <a:r>
              <a:rPr lang="en-US" kern="0" dirty="0"/>
              <a:t>Load entry from page map level 4</a:t>
            </a:r>
          </a:p>
          <a:p>
            <a:pPr marL="457200" indent="-457200">
              <a:buFont typeface="+mj-lt"/>
              <a:buAutoNum type="arabicPeriod"/>
            </a:pPr>
            <a:r>
              <a:rPr lang="en-US" kern="0" dirty="0"/>
              <a:t>Load entry from page directory pointer</a:t>
            </a:r>
          </a:p>
          <a:p>
            <a:pPr marL="457200" indent="-457200">
              <a:buFont typeface="+mj-lt"/>
              <a:buAutoNum type="arabicPeriod"/>
            </a:pPr>
            <a:r>
              <a:rPr lang="en-US" kern="0" dirty="0"/>
              <a:t>Load entry from page directory</a:t>
            </a:r>
          </a:p>
          <a:p>
            <a:pPr marL="457200" indent="-457200">
              <a:buFont typeface="+mj-lt"/>
              <a:buAutoNum type="arabicPeriod"/>
            </a:pPr>
            <a:r>
              <a:rPr lang="en-US" kern="0" dirty="0"/>
              <a:t>Load entry from page table </a:t>
            </a:r>
          </a:p>
          <a:p>
            <a:pPr marL="457200" indent="-457200">
              <a:buFont typeface="+mj-lt"/>
              <a:buAutoNum type="arabicPeriod"/>
            </a:pPr>
            <a:r>
              <a:rPr lang="en-US" kern="0" dirty="0"/>
              <a:t>Generate the “real” memory access</a:t>
            </a:r>
          </a:p>
        </p:txBody>
      </p:sp>
    </p:spTree>
    <p:extLst>
      <p:ext uri="{BB962C8B-B14F-4D97-AF65-F5344CB8AC3E}">
        <p14:creationId xmlns:p14="http://schemas.microsoft.com/office/powerpoint/2010/main" val="2521655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fade">
                                      <p:cBhvr>
                                        <p:cTn id="22" dur="500"/>
                                        <p:tgtEl>
                                          <p:spTgt spid="139"/>
                                        </p:tgtEl>
                                      </p:cBhvr>
                                    </p:animEffect>
                                  </p:childTnLst>
                                </p:cTn>
                              </p:par>
                              <p:par>
                                <p:cTn id="23" presetID="10" presetClass="entr" presetSubtype="0" fill="hold" nodeType="withEffect">
                                  <p:stCondLst>
                                    <p:cond delay="0"/>
                                  </p:stCondLst>
                                  <p:childTnLst>
                                    <p:set>
                                      <p:cBhvr>
                                        <p:cTn id="24" dur="1" fill="hold">
                                          <p:stCondLst>
                                            <p:cond delay="0"/>
                                          </p:stCondLst>
                                        </p:cTn>
                                        <p:tgtEl>
                                          <p:spTgt spid="138">
                                            <p:txEl>
                                              <p:pRg st="0" end="0"/>
                                            </p:txEl>
                                          </p:spTgt>
                                        </p:tgtEl>
                                        <p:attrNameLst>
                                          <p:attrName>style.visibility</p:attrName>
                                        </p:attrNameLst>
                                      </p:cBhvr>
                                      <p:to>
                                        <p:strVal val="visible"/>
                                      </p:to>
                                    </p:set>
                                    <p:animEffect transition="in" filter="fade">
                                      <p:cBhvr>
                                        <p:cTn id="25" dur="500"/>
                                        <p:tgtEl>
                                          <p:spTgt spid="13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8">
                                            <p:txEl>
                                              <p:pRg st="1" end="1"/>
                                            </p:txEl>
                                          </p:spTgt>
                                        </p:tgtEl>
                                        <p:attrNameLst>
                                          <p:attrName>style.visibility</p:attrName>
                                        </p:attrNameLst>
                                      </p:cBhvr>
                                      <p:to>
                                        <p:strVal val="visible"/>
                                      </p:to>
                                    </p:set>
                                    <p:animEffect transition="in" filter="fade">
                                      <p:cBhvr>
                                        <p:cTn id="30" dur="500"/>
                                        <p:tgtEl>
                                          <p:spTgt spid="13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8">
                                            <p:txEl>
                                              <p:pRg st="2" end="2"/>
                                            </p:txEl>
                                          </p:spTgt>
                                        </p:tgtEl>
                                        <p:attrNameLst>
                                          <p:attrName>style.visibility</p:attrName>
                                        </p:attrNameLst>
                                      </p:cBhvr>
                                      <p:to>
                                        <p:strVal val="visible"/>
                                      </p:to>
                                    </p:set>
                                    <p:animEffect transition="in" filter="fade">
                                      <p:cBhvr>
                                        <p:cTn id="35" dur="500"/>
                                        <p:tgtEl>
                                          <p:spTgt spid="13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8">
                                            <p:txEl>
                                              <p:pRg st="3" end="3"/>
                                            </p:txEl>
                                          </p:spTgt>
                                        </p:tgtEl>
                                        <p:attrNameLst>
                                          <p:attrName>style.visibility</p:attrName>
                                        </p:attrNameLst>
                                      </p:cBhvr>
                                      <p:to>
                                        <p:strVal val="visible"/>
                                      </p:to>
                                    </p:set>
                                    <p:animEffect transition="in" filter="fade">
                                      <p:cBhvr>
                                        <p:cTn id="40" dur="500"/>
                                        <p:tgtEl>
                                          <p:spTgt spid="13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8">
                                            <p:txEl>
                                              <p:pRg st="4" end="4"/>
                                            </p:txEl>
                                          </p:spTgt>
                                        </p:tgtEl>
                                        <p:attrNameLst>
                                          <p:attrName>style.visibility</p:attrName>
                                        </p:attrNameLst>
                                      </p:cBhvr>
                                      <p:to>
                                        <p:strVal val="visible"/>
                                      </p:to>
                                    </p:set>
                                    <p:animEffect transition="in" filter="fade">
                                      <p:cBhvr>
                                        <p:cTn id="45"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3" name="Content Placeholder 2"/>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PTEs!</a:t>
            </a:r>
          </a:p>
          <a:p>
            <a:pPr lvl="1"/>
            <a:r>
              <a:rPr lang="en-US" sz="2800" dirty="0"/>
              <a:t>If virtual address misses in TLB, we must suffer physical memory accesses to fetch PTE</a:t>
            </a:r>
          </a:p>
        </p:txBody>
      </p:sp>
      <p:pic>
        <p:nvPicPr>
          <p:cNvPr id="15" name="Picture 14"/>
          <p:cNvPicPr>
            <a:picLocks noChangeAspect="1"/>
          </p:cNvPicPr>
          <p:nvPr/>
        </p:nvPicPr>
        <p:blipFill>
          <a:blip r:embed="rId3"/>
          <a:stretch>
            <a:fillRect/>
          </a:stretch>
        </p:blipFill>
        <p:spPr>
          <a:xfrm>
            <a:off x="4087799" y="3247776"/>
            <a:ext cx="779585" cy="779585"/>
          </a:xfrm>
          <a:prstGeom prst="rect">
            <a:avLst/>
          </a:prstGeom>
        </p:spPr>
      </p:pic>
      <p:sp>
        <p:nvSpPr>
          <p:cNvPr id="16" name="Rectangle 15"/>
          <p:cNvSpPr/>
          <p:nvPr/>
        </p:nvSpPr>
        <p:spPr bwMode="auto">
          <a:xfrm>
            <a:off x="451129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7" name="Rectangle 16"/>
          <p:cNvSpPr/>
          <p:nvPr/>
        </p:nvSpPr>
        <p:spPr bwMode="auto">
          <a:xfrm>
            <a:off x="304130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8" name="Rectangle 17"/>
          <p:cNvSpPr/>
          <p:nvPr/>
        </p:nvSpPr>
        <p:spPr bwMode="auto">
          <a:xfrm>
            <a:off x="304130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9" name="Rectangle 8"/>
          <p:cNvSpPr/>
          <p:nvPr/>
        </p:nvSpPr>
        <p:spPr bwMode="auto">
          <a:xfrm>
            <a:off x="304130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11" name="Picture 10"/>
          <p:cNvPicPr>
            <a:picLocks noChangeAspect="1"/>
          </p:cNvPicPr>
          <p:nvPr/>
        </p:nvPicPr>
        <p:blipFill>
          <a:blip r:embed="rId3"/>
          <a:stretch>
            <a:fillRect/>
          </a:stretch>
        </p:blipFill>
        <p:spPr>
          <a:xfrm>
            <a:off x="7059178" y="3247776"/>
            <a:ext cx="779585" cy="779585"/>
          </a:xfrm>
          <a:prstGeom prst="rect">
            <a:avLst/>
          </a:prstGeom>
        </p:spPr>
      </p:pic>
      <p:sp>
        <p:nvSpPr>
          <p:cNvPr id="12" name="Rectangle 11"/>
          <p:cNvSpPr/>
          <p:nvPr/>
        </p:nvSpPr>
        <p:spPr bwMode="auto">
          <a:xfrm>
            <a:off x="748267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3" name="Rectangle 12"/>
          <p:cNvSpPr/>
          <p:nvPr/>
        </p:nvSpPr>
        <p:spPr bwMode="auto">
          <a:xfrm>
            <a:off x="601268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4" name="Rectangle 13"/>
          <p:cNvSpPr/>
          <p:nvPr/>
        </p:nvSpPr>
        <p:spPr bwMode="auto">
          <a:xfrm>
            <a:off x="601268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9" name="Group 18"/>
          <p:cNvGrpSpPr/>
          <p:nvPr/>
        </p:nvGrpSpPr>
        <p:grpSpPr>
          <a:xfrm rot="5400000">
            <a:off x="5751513" y="1998136"/>
            <a:ext cx="685800" cy="8842373"/>
            <a:chOff x="7696200" y="1676400"/>
            <a:chExt cx="685800" cy="4305298"/>
          </a:xfrm>
        </p:grpSpPr>
        <p:sp>
          <p:nvSpPr>
            <p:cNvPr id="20" name="Rounded Rectangle 19"/>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7585558" y="3728537"/>
              <a:ext cx="826477" cy="369332"/>
            </a:xfrm>
            <a:prstGeom prst="rect">
              <a:avLst/>
            </a:prstGeom>
            <a:noFill/>
          </p:spPr>
          <p:txBody>
            <a:bodyPr wrap="square" rtlCol="0">
              <a:spAutoFit/>
            </a:bodyPr>
            <a:lstStyle/>
            <a:p>
              <a:pPr algn="ctr"/>
              <a:r>
                <a:rPr lang="en-US" dirty="0"/>
                <a:t>RAM</a:t>
              </a:r>
            </a:p>
          </p:txBody>
        </p:sp>
      </p:grpSp>
      <p:sp>
        <p:nvSpPr>
          <p:cNvPr id="22" name="Rectangle 21"/>
          <p:cNvSpPr/>
          <p:nvPr/>
        </p:nvSpPr>
        <p:spPr bwMode="auto">
          <a:xfrm>
            <a:off x="3810004" y="4144049"/>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sp>
        <p:nvSpPr>
          <p:cNvPr id="23" name="Rectangle 22"/>
          <p:cNvSpPr/>
          <p:nvPr/>
        </p:nvSpPr>
        <p:spPr bwMode="auto">
          <a:xfrm>
            <a:off x="6781383" y="4132030"/>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grpSp>
        <p:nvGrpSpPr>
          <p:cNvPr id="31" name="Group 30"/>
          <p:cNvGrpSpPr/>
          <p:nvPr/>
        </p:nvGrpSpPr>
        <p:grpSpPr>
          <a:xfrm>
            <a:off x="8229601" y="3098745"/>
            <a:ext cx="3631626" cy="1569660"/>
            <a:chOff x="6705601" y="2517969"/>
            <a:chExt cx="3631626" cy="1569660"/>
          </a:xfrm>
        </p:grpSpPr>
        <p:sp>
          <p:nvSpPr>
            <p:cNvPr id="25" name="Left Brace 24"/>
            <p:cNvSpPr/>
            <p:nvPr/>
          </p:nvSpPr>
          <p:spPr bwMode="auto">
            <a:xfrm>
              <a:off x="7365847" y="2517970"/>
              <a:ext cx="427147" cy="1559818"/>
            </a:xfrm>
            <a:prstGeom prst="leftBrace">
              <a:avLst>
                <a:gd name="adj1" fmla="val 8333"/>
                <a:gd name="adj2" fmla="val 4522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26" name="TextBox 25"/>
            <p:cNvSpPr txBox="1"/>
            <p:nvPr/>
          </p:nvSpPr>
          <p:spPr>
            <a:xfrm>
              <a:off x="7573715" y="2517969"/>
              <a:ext cx="2763512" cy="1569660"/>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Key/value store: key is high bits of </a:t>
              </a:r>
              <a:r>
                <a:rPr lang="en-US" sz="2400" dirty="0" err="1">
                  <a:latin typeface="Segoe UI Light" panose="020B0502040204020203" pitchFamily="34" charset="0"/>
                  <a:cs typeface="Segoe UI Light" panose="020B0502040204020203" pitchFamily="34" charset="0"/>
                </a:rPr>
                <a:t>virt</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addr</a:t>
              </a:r>
              <a:r>
                <a:rPr lang="en-US" sz="2400" dirty="0">
                  <a:latin typeface="Segoe UI Light" panose="020B0502040204020203" pitchFamily="34" charset="0"/>
                  <a:cs typeface="Segoe UI Light" panose="020B0502040204020203" pitchFamily="34" charset="0"/>
                </a:rPr>
                <a:t>, value is </a:t>
              </a:r>
              <a:r>
                <a:rPr lang="en-US" sz="2400" dirty="0" err="1">
                  <a:latin typeface="Segoe UI Light" panose="020B0502040204020203" pitchFamily="34" charset="0"/>
                  <a:cs typeface="Segoe UI Light" panose="020B0502040204020203" pitchFamily="34" charset="0"/>
                </a:rPr>
                <a:t>phys</a:t>
              </a:r>
              <a:r>
                <a:rPr lang="en-US" sz="2400" dirty="0">
                  <a:latin typeface="Segoe UI Light" panose="020B0502040204020203" pitchFamily="34" charset="0"/>
                  <a:cs typeface="Segoe UI Light" panose="020B0502040204020203" pitchFamily="34" charset="0"/>
                </a:rPr>
                <a:t> frame number</a:t>
              </a:r>
            </a:p>
          </p:txBody>
        </p:sp>
        <p:cxnSp>
          <p:nvCxnSpPr>
            <p:cNvPr id="28" name="Straight Connector 27"/>
            <p:cNvCxnSpPr>
              <a:cxnSpLocks/>
              <a:stCxn id="25" idx="1"/>
            </p:cNvCxnSpPr>
            <p:nvPr/>
          </p:nvCxnSpPr>
          <p:spPr bwMode="auto">
            <a:xfrm flipH="1">
              <a:off x="6705601" y="3223382"/>
              <a:ext cx="660246" cy="5866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0482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animBg="1"/>
      <p:bldP spid="12" grpId="0" animBg="1"/>
      <p:bldP spid="13" grpId="0" animBg="1"/>
      <p:bldP spid="14"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r>
              <a:rPr lang="en-US" dirty="0"/>
              <a:t>Translation Lookaside Buffers (TLBs)</a:t>
            </a:r>
          </a:p>
        </p:txBody>
      </p:sp>
      <p:sp>
        <p:nvSpPr>
          <p:cNvPr id="8" name="Content Placeholder 2">
            <a:extLst>
              <a:ext uri="{FF2B5EF4-FFF2-40B4-BE49-F238E27FC236}">
                <a16:creationId xmlns:a16="http://schemas.microsoft.com/office/drawing/2014/main" id="{AA730F2D-2251-46A2-9C2A-DF3A0D8038FE}"/>
              </a:ext>
            </a:extLst>
          </p:cNvPr>
          <p:cNvSpPr>
            <a:spLocks noGrp="1"/>
          </p:cNvSpPr>
          <p:nvPr>
            <p:ph idx="1"/>
          </p:nvPr>
        </p:nvSpPr>
        <p:spPr>
          <a:xfrm>
            <a:off x="852615" y="609600"/>
            <a:ext cx="10713309" cy="2640946"/>
          </a:xfrm>
        </p:spPr>
        <p:txBody>
          <a:bodyPr>
            <a:normAutofit/>
          </a:bodyPr>
          <a:lstStyle/>
          <a:p>
            <a:r>
              <a:rPr lang="en-US" sz="3200" dirty="0"/>
              <a:t>Idea: Cache some PTEs (i.e., V-&gt;P translations) in a small hardware buffer</a:t>
            </a:r>
          </a:p>
          <a:p>
            <a:pPr lvl="1"/>
            <a:r>
              <a:rPr lang="en-US" sz="2800" dirty="0"/>
              <a:t>If virtual address has an entry in TLB, don’t need to go to physical memory to fetch PTEs!</a:t>
            </a:r>
          </a:p>
          <a:p>
            <a:pPr lvl="1"/>
            <a:r>
              <a:rPr lang="en-US" sz="2800" dirty="0"/>
              <a:t>If virtual address misses in TLB, we must pay at least one physical memory access to fetch PTE</a:t>
            </a:r>
          </a:p>
        </p:txBody>
      </p:sp>
      <p:sp>
        <p:nvSpPr>
          <p:cNvPr id="9" name="Content Placeholder 2">
            <a:extLst>
              <a:ext uri="{FF2B5EF4-FFF2-40B4-BE49-F238E27FC236}">
                <a16:creationId xmlns:a16="http://schemas.microsoft.com/office/drawing/2014/main" id="{B4676EBB-9DFD-40B1-A4C4-0DE10AA4CC3D}"/>
              </a:ext>
            </a:extLst>
          </p:cNvPr>
          <p:cNvSpPr txBox="1">
            <a:spLocks/>
          </p:cNvSpPr>
          <p:nvPr/>
        </p:nvSpPr>
        <p:spPr>
          <a:xfrm>
            <a:off x="739345" y="3176404"/>
            <a:ext cx="10713309" cy="360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TLBs are effective because programs exhibit locality</a:t>
            </a:r>
          </a:p>
          <a:p>
            <a:pPr lvl="1"/>
            <a:r>
              <a:rPr lang="en-US" sz="2800" dirty="0"/>
              <a:t>Temporal locality</a:t>
            </a:r>
          </a:p>
          <a:p>
            <a:pPr lvl="2"/>
            <a:r>
              <a:rPr lang="en-US" sz="2400" dirty="0"/>
              <a:t>When a process accesses virtual address </a:t>
            </a:r>
            <a:r>
              <a:rPr lang="en-US" sz="2400" dirty="0">
                <a:latin typeface="Consolas" panose="020B0609020204030204" pitchFamily="49" charset="0"/>
              </a:rPr>
              <a:t>x</a:t>
            </a:r>
            <a:r>
              <a:rPr lang="en-US" sz="2400" dirty="0"/>
              <a:t>, it will likely access </a:t>
            </a:r>
            <a:r>
              <a:rPr lang="en-US" sz="2400" dirty="0">
                <a:latin typeface="Consolas" panose="020B0609020204030204" pitchFamily="49" charset="0"/>
              </a:rPr>
              <a:t>x</a:t>
            </a:r>
            <a:r>
              <a:rPr lang="en-US" sz="2400" dirty="0"/>
              <a:t> again in the future</a:t>
            </a:r>
          </a:p>
          <a:p>
            <a:pPr lvl="2"/>
            <a:r>
              <a:rPr lang="en-US" sz="2400" dirty="0"/>
              <a:t>Ex: a function’s local variable that lives on the stack</a:t>
            </a:r>
          </a:p>
          <a:p>
            <a:pPr lvl="1"/>
            <a:r>
              <a:rPr lang="en-US" sz="2800" dirty="0"/>
              <a:t>Spatial locality</a:t>
            </a:r>
          </a:p>
          <a:p>
            <a:pPr lvl="2"/>
            <a:r>
              <a:rPr lang="en-US" sz="2400" dirty="0"/>
              <a:t>When the process accesses something at memory location </a:t>
            </a:r>
            <a:r>
              <a:rPr lang="en-US" sz="2400" dirty="0">
                <a:latin typeface="Consolas" panose="020B0609020204030204" pitchFamily="49" charset="0"/>
              </a:rPr>
              <a:t>x</a:t>
            </a:r>
            <a:r>
              <a:rPr lang="en-US" sz="2400" dirty="0"/>
              <a:t>, the process will likely access other memory locations close to </a:t>
            </a:r>
            <a:r>
              <a:rPr lang="en-US" sz="2400" dirty="0">
                <a:latin typeface="Consolas" panose="020B0609020204030204" pitchFamily="49" charset="0"/>
              </a:rPr>
              <a:t>x</a:t>
            </a:r>
          </a:p>
          <a:p>
            <a:pPr lvl="2"/>
            <a:r>
              <a:rPr lang="en-US" sz="2400" dirty="0"/>
              <a:t>Ex: reading elements from an array on the heap</a:t>
            </a:r>
          </a:p>
        </p:txBody>
      </p:sp>
    </p:spTree>
    <p:extLst>
      <p:ext uri="{BB962C8B-B14F-4D97-AF65-F5344CB8AC3E}">
        <p14:creationId xmlns:p14="http://schemas.microsoft.com/office/powerpoint/2010/main" val="21784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6328843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par>
                                <p:cTn id="56" presetID="10" presetClass="entr" presetSubtype="0" fill="hold"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5627-97BB-400D-8BFD-BD278BC3BC01}"/>
              </a:ext>
            </a:extLst>
          </p:cNvPr>
          <p:cNvSpPr>
            <a:spLocks noGrp="1"/>
          </p:cNvSpPr>
          <p:nvPr>
            <p:ph type="title"/>
          </p:nvPr>
        </p:nvSpPr>
        <p:spPr>
          <a:xfrm>
            <a:off x="6309360" y="0"/>
            <a:ext cx="5882639" cy="2037806"/>
          </a:xfrm>
        </p:spPr>
        <p:txBody>
          <a:bodyPr>
            <a:normAutofit fontScale="90000"/>
          </a:bodyPr>
          <a:lstStyle/>
          <a:p>
            <a:r>
              <a:rPr lang="en-US" sz="4800" dirty="0"/>
              <a:t>How Do We Map</a:t>
            </a:r>
            <a:br>
              <a:rPr lang="en-US" sz="4800" dirty="0"/>
            </a:br>
            <a:r>
              <a:rPr lang="en-US" sz="4800" dirty="0"/>
              <a:t>Virtual Addresses to</a:t>
            </a:r>
            <a:br>
              <a:rPr lang="en-US" sz="4800" dirty="0"/>
            </a:br>
            <a:r>
              <a:rPr lang="en-US" sz="4800" dirty="0"/>
              <a:t>Physical Addresses?</a:t>
            </a:r>
          </a:p>
        </p:txBody>
      </p:sp>
      <p:grpSp>
        <p:nvGrpSpPr>
          <p:cNvPr id="40" name="Group 39">
            <a:extLst>
              <a:ext uri="{FF2B5EF4-FFF2-40B4-BE49-F238E27FC236}">
                <a16:creationId xmlns:a16="http://schemas.microsoft.com/office/drawing/2014/main" id="{B540733A-7180-43DB-8CE2-415FCBB57639}"/>
              </a:ext>
            </a:extLst>
          </p:cNvPr>
          <p:cNvGrpSpPr/>
          <p:nvPr/>
        </p:nvGrpSpPr>
        <p:grpSpPr>
          <a:xfrm>
            <a:off x="-401058" y="838789"/>
            <a:ext cx="6659484" cy="6019211"/>
            <a:chOff x="-401058" y="838789"/>
            <a:chExt cx="6659484" cy="6019211"/>
          </a:xfrm>
        </p:grpSpPr>
        <p:sp>
          <p:nvSpPr>
            <p:cNvPr id="5" name="Rectangle 4">
              <a:extLst>
                <a:ext uri="{FF2B5EF4-FFF2-40B4-BE49-F238E27FC236}">
                  <a16:creationId xmlns:a16="http://schemas.microsoft.com/office/drawing/2014/main" id="{D299FB50-9E72-4CAF-BB78-3AFDB942A809}"/>
                </a:ext>
              </a:extLst>
            </p:cNvPr>
            <p:cNvSpPr/>
            <p:nvPr/>
          </p:nvSpPr>
          <p:spPr>
            <a:xfrm>
              <a:off x="3136229" y="1655893"/>
              <a:ext cx="2959769" cy="49880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F6F1EF-A96B-4599-943C-151542602D0C}"/>
                </a:ext>
              </a:extLst>
            </p:cNvPr>
            <p:cNvSpPr txBox="1"/>
            <p:nvPr/>
          </p:nvSpPr>
          <p:spPr>
            <a:xfrm>
              <a:off x="-401058" y="639633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9" name="TextBox 8">
              <a:extLst>
                <a:ext uri="{FF2B5EF4-FFF2-40B4-BE49-F238E27FC236}">
                  <a16:creationId xmlns:a16="http://schemas.microsoft.com/office/drawing/2014/main" id="{06882E2A-E404-4C35-8408-A0D155400CFD}"/>
                </a:ext>
              </a:extLst>
            </p:cNvPr>
            <p:cNvSpPr txBox="1"/>
            <p:nvPr/>
          </p:nvSpPr>
          <p:spPr>
            <a:xfrm>
              <a:off x="-280739" y="143741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grpSp>
          <p:nvGrpSpPr>
            <p:cNvPr id="25" name="Group 24">
              <a:extLst>
                <a:ext uri="{FF2B5EF4-FFF2-40B4-BE49-F238E27FC236}">
                  <a16:creationId xmlns:a16="http://schemas.microsoft.com/office/drawing/2014/main" id="{86065CAE-264D-4315-B969-ACAF7CF1CD33}"/>
                </a:ext>
              </a:extLst>
            </p:cNvPr>
            <p:cNvGrpSpPr/>
            <p:nvPr/>
          </p:nvGrpSpPr>
          <p:grpSpPr>
            <a:xfrm>
              <a:off x="2997864" y="838789"/>
              <a:ext cx="3260562" cy="803187"/>
              <a:chOff x="2997864" y="838789"/>
              <a:chExt cx="3260562" cy="803187"/>
            </a:xfrm>
          </p:grpSpPr>
          <p:sp>
            <p:nvSpPr>
              <p:cNvPr id="10" name="TextBox 9">
                <a:extLst>
                  <a:ext uri="{FF2B5EF4-FFF2-40B4-BE49-F238E27FC236}">
                    <a16:creationId xmlns:a16="http://schemas.microsoft.com/office/drawing/2014/main" id="{E792BCE1-32CA-45FD-BFB9-AE0DDDF69967}"/>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64-bit virtual address</a:t>
                </a:r>
              </a:p>
            </p:txBody>
          </p:sp>
          <p:sp>
            <p:nvSpPr>
              <p:cNvPr id="24" name="TextBox 23">
                <a:extLst>
                  <a:ext uri="{FF2B5EF4-FFF2-40B4-BE49-F238E27FC236}">
                    <a16:creationId xmlns:a16="http://schemas.microsoft.com/office/drawing/2014/main" id="{5D433FDB-91E1-414C-91B1-4C8425894D76}"/>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space (16 exabytes)</a:t>
                </a:r>
              </a:p>
            </p:txBody>
          </p:sp>
        </p:grpSp>
      </p:grpSp>
      <p:grpSp>
        <p:nvGrpSpPr>
          <p:cNvPr id="42" name="Group 41">
            <a:extLst>
              <a:ext uri="{FF2B5EF4-FFF2-40B4-BE49-F238E27FC236}">
                <a16:creationId xmlns:a16="http://schemas.microsoft.com/office/drawing/2014/main" id="{70B0F90D-0E87-4171-BE55-FD79357B7BA0}"/>
              </a:ext>
            </a:extLst>
          </p:cNvPr>
          <p:cNvGrpSpPr/>
          <p:nvPr/>
        </p:nvGrpSpPr>
        <p:grpSpPr>
          <a:xfrm>
            <a:off x="7580176" y="1882686"/>
            <a:ext cx="3921332" cy="4580329"/>
            <a:chOff x="7580176" y="1882686"/>
            <a:chExt cx="3921332" cy="4580329"/>
          </a:xfrm>
        </p:grpSpPr>
        <p:pic>
          <p:nvPicPr>
            <p:cNvPr id="26" name="Picture 25">
              <a:extLst>
                <a:ext uri="{FF2B5EF4-FFF2-40B4-BE49-F238E27FC236}">
                  <a16:creationId xmlns:a16="http://schemas.microsoft.com/office/drawing/2014/main" id="{DAFA683B-C442-4C2F-82BA-74835A681323}"/>
                </a:ext>
              </a:extLst>
            </p:cNvPr>
            <p:cNvPicPr>
              <a:picLocks noChangeAspect="1"/>
            </p:cNvPicPr>
            <p:nvPr/>
          </p:nvPicPr>
          <p:blipFill>
            <a:blip r:embed="rId3"/>
            <a:stretch>
              <a:fillRect/>
            </a:stretch>
          </p:blipFill>
          <p:spPr>
            <a:xfrm rot="17984197">
              <a:off x="7455477" y="3229660"/>
              <a:ext cx="3509961" cy="2658561"/>
            </a:xfrm>
            <a:prstGeom prst="rect">
              <a:avLst/>
            </a:prstGeom>
          </p:spPr>
        </p:pic>
        <p:grpSp>
          <p:nvGrpSpPr>
            <p:cNvPr id="28" name="Group 27">
              <a:extLst>
                <a:ext uri="{FF2B5EF4-FFF2-40B4-BE49-F238E27FC236}">
                  <a16:creationId xmlns:a16="http://schemas.microsoft.com/office/drawing/2014/main" id="{F301E223-26C2-4B66-857B-2F852B138B6A}"/>
                </a:ext>
              </a:extLst>
            </p:cNvPr>
            <p:cNvGrpSpPr/>
            <p:nvPr/>
          </p:nvGrpSpPr>
          <p:grpSpPr>
            <a:xfrm>
              <a:off x="7580176" y="1882686"/>
              <a:ext cx="3260562" cy="803187"/>
              <a:chOff x="2997864" y="838789"/>
              <a:chExt cx="3260562" cy="803187"/>
            </a:xfrm>
          </p:grpSpPr>
          <p:sp>
            <p:nvSpPr>
              <p:cNvPr id="29" name="TextBox 28">
                <a:extLst>
                  <a:ext uri="{FF2B5EF4-FFF2-40B4-BE49-F238E27FC236}">
                    <a16:creationId xmlns:a16="http://schemas.microsoft.com/office/drawing/2014/main" id="{AADE391D-4732-4613-AA77-FB97BAB0D30E}"/>
                  </a:ext>
                </a:extLst>
              </p:cNvPr>
              <p:cNvSpPr txBox="1"/>
              <p:nvPr/>
            </p:nvSpPr>
            <p:spPr>
              <a:xfrm>
                <a:off x="2997864" y="838789"/>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Physical RAM</a:t>
                </a:r>
              </a:p>
            </p:txBody>
          </p:sp>
          <p:sp>
            <p:nvSpPr>
              <p:cNvPr id="30" name="TextBox 29">
                <a:extLst>
                  <a:ext uri="{FF2B5EF4-FFF2-40B4-BE49-F238E27FC236}">
                    <a16:creationId xmlns:a16="http://schemas.microsoft.com/office/drawing/2014/main" id="{EC4D7BE2-894E-4B3C-9DA3-34E55258F73E}"/>
                  </a:ext>
                </a:extLst>
              </p:cNvPr>
              <p:cNvSpPr txBox="1"/>
              <p:nvPr/>
            </p:nvSpPr>
            <p:spPr>
              <a:xfrm>
                <a:off x="2997864" y="1149533"/>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(e.g., 8 GB)</a:t>
                </a:r>
              </a:p>
            </p:txBody>
          </p:sp>
        </p:grpSp>
        <p:sp>
          <p:nvSpPr>
            <p:cNvPr id="31" name="Rectangle 30">
              <a:extLst>
                <a:ext uri="{FF2B5EF4-FFF2-40B4-BE49-F238E27FC236}">
                  <a16:creationId xmlns:a16="http://schemas.microsoft.com/office/drawing/2014/main" id="{07CCA431-3114-46EA-965A-4FDA9A8DC5B5}"/>
                </a:ext>
              </a:extLst>
            </p:cNvPr>
            <p:cNvSpPr/>
            <p:nvPr/>
          </p:nvSpPr>
          <p:spPr>
            <a:xfrm>
              <a:off x="9636895" y="2611207"/>
              <a:ext cx="1830950"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1’FFFF’FFFF</a:t>
              </a:r>
            </a:p>
          </p:txBody>
        </p:sp>
        <p:sp>
          <p:nvSpPr>
            <p:cNvPr id="32" name="Rectangle 31">
              <a:extLst>
                <a:ext uri="{FF2B5EF4-FFF2-40B4-BE49-F238E27FC236}">
                  <a16:creationId xmlns:a16="http://schemas.microsoft.com/office/drawing/2014/main" id="{AFB0ECF8-5550-4D0F-855D-86408088EABF}"/>
                </a:ext>
              </a:extLst>
            </p:cNvPr>
            <p:cNvSpPr/>
            <p:nvPr/>
          </p:nvSpPr>
          <p:spPr>
            <a:xfrm>
              <a:off x="9636895" y="6001350"/>
              <a:ext cx="1864613" cy="461665"/>
            </a:xfrm>
            <a:prstGeom prst="rect">
              <a:avLst/>
            </a:prstGeom>
          </p:spPr>
          <p:txBody>
            <a:bodyPr wrap="none">
              <a:spAutoFit/>
            </a:bodyPr>
            <a:lstStyle/>
            <a:p>
              <a:r>
                <a:rPr lang="en-US" sz="2400" dirty="0">
                  <a:latin typeface="Roboto" panose="02000000000000000000" pitchFamily="2" charset="0"/>
                  <a:ea typeface="Roboto" panose="02000000000000000000" pitchFamily="2" charset="0"/>
                  <a:cs typeface="Roboto" panose="02000000000000000000" pitchFamily="2" charset="0"/>
                </a:rPr>
                <a:t>0’0000’0000</a:t>
              </a:r>
            </a:p>
          </p:txBody>
        </p:sp>
      </p:grpSp>
      <p:cxnSp>
        <p:nvCxnSpPr>
          <p:cNvPr id="34" name="Straight Connector 33">
            <a:extLst>
              <a:ext uri="{FF2B5EF4-FFF2-40B4-BE49-F238E27FC236}">
                <a16:creationId xmlns:a16="http://schemas.microsoft.com/office/drawing/2014/main" id="{308EC516-F03B-4A2F-B00C-93BCCBC33F59}"/>
              </a:ext>
            </a:extLst>
          </p:cNvPr>
          <p:cNvCxnSpPr>
            <a:cxnSpLocks/>
          </p:cNvCxnSpPr>
          <p:nvPr/>
        </p:nvCxnSpPr>
        <p:spPr>
          <a:xfrm>
            <a:off x="6258426" y="1668245"/>
            <a:ext cx="2467563" cy="114026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6DEA2B-7E63-4EE2-8D1E-130C3DE8695D}"/>
              </a:ext>
            </a:extLst>
          </p:cNvPr>
          <p:cNvCxnSpPr>
            <a:cxnSpLocks/>
          </p:cNvCxnSpPr>
          <p:nvPr/>
        </p:nvCxnSpPr>
        <p:spPr>
          <a:xfrm flipV="1">
            <a:off x="6258426" y="6296297"/>
            <a:ext cx="2467563" cy="34768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487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 calcmode="lin" valueType="num">
                                      <p:cBhvr>
                                        <p:cTn id="18" dur="500" fill="hold"/>
                                        <p:tgtEl>
                                          <p:spTgt spid="36"/>
                                        </p:tgtEl>
                                        <p:attrNameLst>
                                          <p:attrName>style.rotation</p:attrName>
                                        </p:attrNameLst>
                                      </p:cBhvr>
                                      <p:tavLst>
                                        <p:tav tm="0">
                                          <p:val>
                                            <p:fltVal val="360"/>
                                          </p:val>
                                        </p:tav>
                                        <p:tav tm="100000">
                                          <p:val>
                                            <p:fltVal val="0"/>
                                          </p:val>
                                        </p:tav>
                                      </p:tavLst>
                                    </p:anim>
                                    <p:animEffect transition="in" filter="fade">
                                      <p:cBhvr>
                                        <p:cTn id="19" dur="500"/>
                                        <p:tgtEl>
                                          <p:spTgt spid="36"/>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 calcmode="lin" valueType="num">
                                      <p:cBhvr>
                                        <p:cTn id="24" dur="500" fill="hold"/>
                                        <p:tgtEl>
                                          <p:spTgt spid="34"/>
                                        </p:tgtEl>
                                        <p:attrNameLst>
                                          <p:attrName>style.rotation</p:attrName>
                                        </p:attrNameLst>
                                      </p:cBhvr>
                                      <p:tavLst>
                                        <p:tav tm="0">
                                          <p:val>
                                            <p:fltVal val="360"/>
                                          </p:val>
                                        </p:tav>
                                        <p:tav tm="100000">
                                          <p:val>
                                            <p:fltVal val="0"/>
                                          </p:val>
                                        </p:tav>
                                      </p:tavLst>
                                    </p:anim>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sp>
        <p:nvSpPr>
          <p:cNvPr id="9" name="TextBox 8"/>
          <p:cNvSpPr txBox="1"/>
          <p:nvPr/>
        </p:nvSpPr>
        <p:spPr>
          <a:xfrm>
            <a:off x="4769800" y="1439920"/>
            <a:ext cx="2657656" cy="369332"/>
          </a:xfrm>
          <a:prstGeom prst="rect">
            <a:avLst/>
          </a:prstGeom>
          <a:noFill/>
          <a:ln>
            <a:solidFill>
              <a:schemeClr val="tx1"/>
            </a:solidFill>
          </a:ln>
        </p:spPr>
        <p:txBody>
          <a:bodyPr wrap="square" rtlCol="0">
            <a:spAutoFit/>
          </a:bodyPr>
          <a:lstStyle/>
          <a:p>
            <a:pPr algn="ctr"/>
            <a:r>
              <a:rPr lang="en-US" dirty="0"/>
              <a:t>TLB lookup</a:t>
            </a:r>
          </a:p>
        </p:txBody>
      </p:sp>
      <p:sp>
        <p:nvSpPr>
          <p:cNvPr id="10" name="TextBox 9"/>
          <p:cNvSpPr txBox="1"/>
          <p:nvPr/>
        </p:nvSpPr>
        <p:spPr>
          <a:xfrm>
            <a:off x="2629506" y="2966094"/>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sp>
        <p:nvSpPr>
          <p:cNvPr id="11" name="TextBox 10"/>
          <p:cNvSpPr txBox="1"/>
          <p:nvPr/>
        </p:nvSpPr>
        <p:spPr>
          <a:xfrm>
            <a:off x="7475464" y="2969334"/>
            <a:ext cx="2032329" cy="646331"/>
          </a:xfrm>
          <a:prstGeom prst="rect">
            <a:avLst/>
          </a:prstGeom>
          <a:noFill/>
          <a:ln>
            <a:solidFill>
              <a:schemeClr val="tx1"/>
            </a:solidFill>
          </a:ln>
        </p:spPr>
        <p:txBody>
          <a:bodyPr wrap="square" rtlCol="0">
            <a:spAutoFit/>
          </a:bodyPr>
          <a:lstStyle/>
          <a:p>
            <a:pPr algn="ctr"/>
            <a:r>
              <a:rPr lang="en-US" dirty="0"/>
              <a:t>Check protection bits</a:t>
            </a:r>
          </a:p>
        </p:txBody>
      </p:sp>
      <p:sp>
        <p:nvSpPr>
          <p:cNvPr id="12" name="TextBox 11"/>
          <p:cNvSpPr txBox="1"/>
          <p:nvPr/>
        </p:nvSpPr>
        <p:spPr>
          <a:xfrm>
            <a:off x="1778658"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sp>
        <p:nvSpPr>
          <p:cNvPr id="15" name="TextBox 14"/>
          <p:cNvSpPr txBox="1"/>
          <p:nvPr/>
        </p:nvSpPr>
        <p:spPr>
          <a:xfrm>
            <a:off x="8815550" y="5542516"/>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sp>
        <p:nvSpPr>
          <p:cNvPr id="17" name="TextBox 16"/>
          <p:cNvSpPr txBox="1"/>
          <p:nvPr/>
        </p:nvSpPr>
        <p:spPr>
          <a:xfrm>
            <a:off x="4038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19" name="Straight Arrow Connector 18"/>
          <p:cNvCxnSpPr>
            <a:endCxn id="9" idx="0"/>
          </p:cNvCxnSpPr>
          <p:nvPr/>
        </p:nvCxnSpPr>
        <p:spPr bwMode="auto">
          <a:xfrm>
            <a:off x="6096000" y="910986"/>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3" name="Group 22"/>
          <p:cNvGrpSpPr/>
          <p:nvPr/>
        </p:nvGrpSpPr>
        <p:grpSpPr>
          <a:xfrm>
            <a:off x="5295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25" name="Group 24"/>
          <p:cNvGrpSpPr/>
          <p:nvPr/>
        </p:nvGrpSpPr>
        <p:grpSpPr>
          <a:xfrm>
            <a:off x="2438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6096000" y="1809252"/>
            <a:ext cx="2628" cy="4340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0" name="Group 29"/>
          <p:cNvGrpSpPr/>
          <p:nvPr/>
        </p:nvGrpSpPr>
        <p:grpSpPr>
          <a:xfrm>
            <a:off x="7517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8491629" y="3615665"/>
            <a:ext cx="2627" cy="5356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2" name="Straight Arrow Connector 31"/>
          <p:cNvCxnSpPr>
            <a:stCxn id="10" idx="2"/>
            <a:endCxn id="24" idx="0"/>
          </p:cNvCxnSpPr>
          <p:nvPr/>
        </p:nvCxnSpPr>
        <p:spPr bwMode="auto">
          <a:xfrm>
            <a:off x="3762654"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34" name="TextBox 33"/>
          <p:cNvSpPr txBox="1"/>
          <p:nvPr/>
        </p:nvSpPr>
        <p:spPr>
          <a:xfrm>
            <a:off x="6498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cxnSp>
        <p:nvCxnSpPr>
          <p:cNvPr id="40" name="Straight Arrow Connector 39"/>
          <p:cNvCxnSpPr/>
          <p:nvPr/>
        </p:nvCxnSpPr>
        <p:spPr bwMode="auto">
          <a:xfrm>
            <a:off x="8491627" y="2707475"/>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6896101" y="2704235"/>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4" name="Straight Arrow Connector 43"/>
          <p:cNvCxnSpPr>
            <a:endCxn id="22" idx="1"/>
          </p:cNvCxnSpPr>
          <p:nvPr/>
        </p:nvCxnSpPr>
        <p:spPr bwMode="auto">
          <a:xfrm flipV="1">
            <a:off x="3733800" y="2707476"/>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3" name="Group 52"/>
          <p:cNvGrpSpPr/>
          <p:nvPr/>
        </p:nvGrpSpPr>
        <p:grpSpPr>
          <a:xfrm>
            <a:off x="9465514" y="4603804"/>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54" name="Group 53"/>
          <p:cNvGrpSpPr/>
          <p:nvPr/>
        </p:nvGrpSpPr>
        <p:grpSpPr>
          <a:xfrm flipH="1">
            <a:off x="7203871" y="4608949"/>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7" name="TextBox 56"/>
          <p:cNvSpPr txBox="1"/>
          <p:nvPr/>
        </p:nvSpPr>
        <p:spPr>
          <a:xfrm>
            <a:off x="7233141" y="2296912"/>
            <a:ext cx="726871" cy="369332"/>
          </a:xfrm>
          <a:prstGeom prst="rect">
            <a:avLst/>
          </a:prstGeom>
          <a:noFill/>
        </p:spPr>
        <p:txBody>
          <a:bodyPr wrap="square" rtlCol="0">
            <a:spAutoFit/>
          </a:bodyPr>
          <a:lstStyle/>
          <a:p>
            <a:pPr algn="ctr"/>
            <a:r>
              <a:rPr lang="en-US" dirty="0"/>
              <a:t>Yes</a:t>
            </a:r>
          </a:p>
        </p:txBody>
      </p:sp>
      <p:sp>
        <p:nvSpPr>
          <p:cNvPr id="58" name="TextBox 57"/>
          <p:cNvSpPr txBox="1"/>
          <p:nvPr/>
        </p:nvSpPr>
        <p:spPr>
          <a:xfrm>
            <a:off x="4246180" y="2301147"/>
            <a:ext cx="726871" cy="369332"/>
          </a:xfrm>
          <a:prstGeom prst="rect">
            <a:avLst/>
          </a:prstGeom>
          <a:noFill/>
        </p:spPr>
        <p:txBody>
          <a:bodyPr wrap="square" rtlCol="0">
            <a:spAutoFit/>
          </a:bodyPr>
          <a:lstStyle/>
          <a:p>
            <a:pPr algn="ctr"/>
            <a:r>
              <a:rPr lang="en-US" dirty="0"/>
              <a:t>No</a:t>
            </a:r>
          </a:p>
        </p:txBody>
      </p:sp>
      <p:sp>
        <p:nvSpPr>
          <p:cNvPr id="59" name="TextBox 58"/>
          <p:cNvSpPr txBox="1"/>
          <p:nvPr/>
        </p:nvSpPr>
        <p:spPr>
          <a:xfrm>
            <a:off x="9262033" y="4178756"/>
            <a:ext cx="726871" cy="369332"/>
          </a:xfrm>
          <a:prstGeom prst="rect">
            <a:avLst/>
          </a:prstGeom>
          <a:noFill/>
        </p:spPr>
        <p:txBody>
          <a:bodyPr wrap="square" rtlCol="0">
            <a:spAutoFit/>
          </a:bodyPr>
          <a:lstStyle/>
          <a:p>
            <a:pPr algn="ctr"/>
            <a:r>
              <a:rPr lang="en-US" dirty="0"/>
              <a:t>Yes</a:t>
            </a:r>
          </a:p>
        </p:txBody>
      </p:sp>
      <p:sp>
        <p:nvSpPr>
          <p:cNvPr id="60" name="TextBox 59"/>
          <p:cNvSpPr txBox="1"/>
          <p:nvPr/>
        </p:nvSpPr>
        <p:spPr>
          <a:xfrm>
            <a:off x="6997372" y="4183526"/>
            <a:ext cx="726871" cy="369332"/>
          </a:xfrm>
          <a:prstGeom prst="rect">
            <a:avLst/>
          </a:prstGeom>
          <a:noFill/>
        </p:spPr>
        <p:txBody>
          <a:bodyPr wrap="square" rtlCol="0">
            <a:spAutoFit/>
          </a:bodyPr>
          <a:lstStyle/>
          <a:p>
            <a:pPr algn="ctr"/>
            <a:r>
              <a:rPr lang="en-US" dirty="0"/>
              <a:t>No</a:t>
            </a:r>
          </a:p>
        </p:txBody>
      </p:sp>
      <p:grpSp>
        <p:nvGrpSpPr>
          <p:cNvPr id="66" name="Group 65"/>
          <p:cNvGrpSpPr/>
          <p:nvPr/>
        </p:nvGrpSpPr>
        <p:grpSpPr>
          <a:xfrm>
            <a:off x="5105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7" name="Group 66"/>
          <p:cNvGrpSpPr/>
          <p:nvPr/>
        </p:nvGrpSpPr>
        <p:grpSpPr>
          <a:xfrm flipH="1">
            <a:off x="1916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4985140" y="4463707"/>
            <a:ext cx="726871" cy="369332"/>
          </a:xfrm>
          <a:prstGeom prst="rect">
            <a:avLst/>
          </a:prstGeom>
          <a:noFill/>
        </p:spPr>
        <p:txBody>
          <a:bodyPr wrap="square" rtlCol="0">
            <a:spAutoFit/>
          </a:bodyPr>
          <a:lstStyle/>
          <a:p>
            <a:pPr algn="ctr"/>
            <a:r>
              <a:rPr lang="en-US" dirty="0"/>
              <a:t>No</a:t>
            </a:r>
          </a:p>
        </p:txBody>
      </p:sp>
      <p:sp>
        <p:nvSpPr>
          <p:cNvPr id="72" name="TextBox 71"/>
          <p:cNvSpPr txBox="1"/>
          <p:nvPr/>
        </p:nvSpPr>
        <p:spPr>
          <a:xfrm>
            <a:off x="1798264" y="4448440"/>
            <a:ext cx="726871" cy="369332"/>
          </a:xfrm>
          <a:prstGeom prst="rect">
            <a:avLst/>
          </a:prstGeom>
          <a:noFill/>
        </p:spPr>
        <p:txBody>
          <a:bodyPr wrap="square" rtlCol="0">
            <a:spAutoFit/>
          </a:bodyPr>
          <a:lstStyle/>
          <a:p>
            <a:pPr algn="ctr"/>
            <a:r>
              <a:rPr lang="en-US" dirty="0"/>
              <a:t>Yes</a:t>
            </a:r>
          </a:p>
        </p:txBody>
      </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111" name="Straight Arrow Connector 110"/>
          <p:cNvCxnSpPr/>
          <p:nvPr/>
        </p:nvCxnSpPr>
        <p:spPr bwMode="auto">
          <a:xfrm>
            <a:off x="3733800" y="2711671"/>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817070" y="533401"/>
            <a:ext cx="3179380" cy="1200329"/>
          </a:xfrm>
          <a:prstGeom prst="rect">
            <a:avLst/>
          </a:prstGeom>
          <a:solidFill>
            <a:schemeClr val="bg1">
              <a:lumMod val="95000"/>
            </a:schemeClr>
          </a:solidFill>
          <a:ln w="38100">
            <a:solidFill>
              <a:schemeClr val="tx1"/>
            </a:solidFill>
          </a:ln>
        </p:spPr>
        <p:txBody>
          <a:bodyPr wrap="square" rtlCol="0">
            <a:spAutoFit/>
          </a:bodyPr>
          <a:lstStyle/>
          <a:p>
            <a:r>
              <a:rPr lang="en-US" dirty="0"/>
              <a:t>Before raising page fault exception, HW sets %cr2 to faulting address, and pushes an error code onto stack</a:t>
            </a:r>
          </a:p>
        </p:txBody>
      </p:sp>
      <p:sp>
        <p:nvSpPr>
          <p:cNvPr id="116" name="Content Placeholder 2"/>
          <p:cNvSpPr>
            <a:spLocks noGrp="1"/>
          </p:cNvSpPr>
          <p:nvPr>
            <p:ph idx="1"/>
          </p:nvPr>
        </p:nvSpPr>
        <p:spPr>
          <a:xfrm>
            <a:off x="8161282" y="1670616"/>
            <a:ext cx="2582918" cy="967159"/>
          </a:xfrm>
          <a:solidFill>
            <a:schemeClr val="bg1">
              <a:lumMod val="95000"/>
            </a:schemeClr>
          </a:solidFill>
          <a:ln w="38100">
            <a:solidFill>
              <a:schemeClr val="tx1"/>
            </a:solidFill>
          </a:ln>
        </p:spPr>
        <p:txBody>
          <a:bodyPr>
            <a:normAutofit lnSpcReduction="10000"/>
          </a:bodyPr>
          <a:lstStyle/>
          <a:p>
            <a:pPr marL="0" indent="0">
              <a:buNone/>
            </a:pPr>
            <a:r>
              <a:rPr lang="en-US" sz="1400" dirty="0"/>
              <a:t>-Ex: User process tried to read a </a:t>
            </a:r>
            <a:r>
              <a:rPr lang="en-US" sz="1400" dirty="0" err="1">
                <a:solidFill>
                  <a:schemeClr val="bg1"/>
                </a:solidFill>
              </a:rPr>
              <a:t>n</a:t>
            </a:r>
            <a:r>
              <a:rPr lang="en-US" sz="1400" dirty="0" err="1"/>
              <a:t>non</a:t>
            </a:r>
            <a:r>
              <a:rPr lang="en-US" sz="1400" dirty="0"/>
              <a:t>-present page</a:t>
            </a:r>
          </a:p>
          <a:p>
            <a:pPr marL="0" indent="0">
              <a:buNone/>
            </a:pPr>
            <a:r>
              <a:rPr lang="en-US" sz="1400" dirty="0"/>
              <a:t>-Ex: User process tried to write </a:t>
            </a:r>
            <a:r>
              <a:rPr lang="en-US" sz="1400" dirty="0">
                <a:solidFill>
                  <a:schemeClr val="bg1"/>
                </a:solidFill>
              </a:rPr>
              <a:t>a</a:t>
            </a:r>
            <a:r>
              <a:rPr lang="en-US" sz="1400" dirty="0"/>
              <a:t>a present but read-only page</a:t>
            </a:r>
          </a:p>
        </p:txBody>
      </p:sp>
      <p:sp>
        <p:nvSpPr>
          <p:cNvPr id="119" name="Rectangle 118"/>
          <p:cNvSpPr/>
          <p:nvPr/>
        </p:nvSpPr>
        <p:spPr bwMode="auto">
          <a:xfrm>
            <a:off x="8129752" y="1635811"/>
            <a:ext cx="2603938" cy="76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1535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6">
                                            <p:bg/>
                                          </p:spTgt>
                                        </p:tgtEl>
                                        <p:attrNameLst>
                                          <p:attrName>style.visibility</p:attrName>
                                        </p:attrNameLst>
                                      </p:cBhvr>
                                      <p:to>
                                        <p:strVal val="visible"/>
                                      </p:to>
                                    </p:set>
                                    <p:animEffect transition="in" filter="fade">
                                      <p:cBhvr>
                                        <p:cTn id="9" dur="500"/>
                                        <p:tgtEl>
                                          <p:spTgt spid="116">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fade">
                                      <p:cBhvr>
                                        <p:cTn id="12" dur="500"/>
                                        <p:tgtEl>
                                          <p:spTgt spid="1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6">
                                            <p:txEl>
                                              <p:pRg st="1" end="1"/>
                                            </p:txEl>
                                          </p:spTgt>
                                        </p:tgtEl>
                                        <p:attrNameLst>
                                          <p:attrName>style.visibility</p:attrName>
                                        </p:attrNameLst>
                                      </p:cBhvr>
                                      <p:to>
                                        <p:strVal val="visible"/>
                                      </p:to>
                                    </p:set>
                                    <p:animEffect transition="in" filter="fade">
                                      <p:cBhvr>
                                        <p:cTn id="15" dur="500"/>
                                        <p:tgtEl>
                                          <p:spTgt spid="11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uiExpand="1" build="p" animBg="1"/>
      <p:bldP spid="1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FF0B-D551-4152-A12A-1E8CE88D3525}"/>
              </a:ext>
            </a:extLst>
          </p:cNvPr>
          <p:cNvSpPr>
            <a:spLocks noGrp="1"/>
          </p:cNvSpPr>
          <p:nvPr>
            <p:ph type="title"/>
          </p:nvPr>
        </p:nvSpPr>
        <p:spPr>
          <a:xfrm>
            <a:off x="838200" y="-79016"/>
            <a:ext cx="10515600" cy="804102"/>
          </a:xfrm>
        </p:spPr>
        <p:txBody>
          <a:bodyPr/>
          <a:lstStyle/>
          <a:p>
            <a:r>
              <a:rPr lang="en-US" dirty="0"/>
              <a:t>Context Switches:</a:t>
            </a:r>
          </a:p>
        </p:txBody>
      </p:sp>
      <p:grpSp>
        <p:nvGrpSpPr>
          <p:cNvPr id="2054" name="Group 2053">
            <a:extLst>
              <a:ext uri="{FF2B5EF4-FFF2-40B4-BE49-F238E27FC236}">
                <a16:creationId xmlns:a16="http://schemas.microsoft.com/office/drawing/2014/main" id="{5D77E74F-144F-4B65-8A26-FC7F0EAE152D}"/>
              </a:ext>
            </a:extLst>
          </p:cNvPr>
          <p:cNvGrpSpPr/>
          <p:nvPr/>
        </p:nvGrpSpPr>
        <p:grpSpPr>
          <a:xfrm>
            <a:off x="1673226" y="3247776"/>
            <a:ext cx="8842373" cy="3514447"/>
            <a:chOff x="1673226" y="3247776"/>
            <a:chExt cx="8842373" cy="3514447"/>
          </a:xfrm>
        </p:grpSpPr>
        <p:pic>
          <p:nvPicPr>
            <p:cNvPr id="4" name="Picture 3">
              <a:extLst>
                <a:ext uri="{FF2B5EF4-FFF2-40B4-BE49-F238E27FC236}">
                  <a16:creationId xmlns:a16="http://schemas.microsoft.com/office/drawing/2014/main" id="{8ECD4AAB-8AA6-4122-AC46-A18B2525C554}"/>
                </a:ext>
              </a:extLst>
            </p:cNvPr>
            <p:cNvPicPr>
              <a:picLocks noChangeAspect="1"/>
            </p:cNvPicPr>
            <p:nvPr/>
          </p:nvPicPr>
          <p:blipFill>
            <a:blip r:embed="rId2"/>
            <a:stretch>
              <a:fillRect/>
            </a:stretch>
          </p:blipFill>
          <p:spPr>
            <a:xfrm>
              <a:off x="4087799" y="3247776"/>
              <a:ext cx="779585" cy="779585"/>
            </a:xfrm>
            <a:prstGeom prst="rect">
              <a:avLst/>
            </a:prstGeom>
          </p:spPr>
        </p:pic>
        <p:sp>
          <p:nvSpPr>
            <p:cNvPr id="5" name="Rectangle 4">
              <a:extLst>
                <a:ext uri="{FF2B5EF4-FFF2-40B4-BE49-F238E27FC236}">
                  <a16:creationId xmlns:a16="http://schemas.microsoft.com/office/drawing/2014/main" id="{DE0747C7-8CB8-43AA-BF38-29A7B44AEF2E}"/>
                </a:ext>
              </a:extLst>
            </p:cNvPr>
            <p:cNvSpPr/>
            <p:nvPr/>
          </p:nvSpPr>
          <p:spPr bwMode="auto">
            <a:xfrm>
              <a:off x="451129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6" name="Rectangle 5">
              <a:extLst>
                <a:ext uri="{FF2B5EF4-FFF2-40B4-BE49-F238E27FC236}">
                  <a16:creationId xmlns:a16="http://schemas.microsoft.com/office/drawing/2014/main" id="{5A8BA7ED-2714-4CCF-8114-7D6365E0C12A}"/>
                </a:ext>
              </a:extLst>
            </p:cNvPr>
            <p:cNvSpPr/>
            <p:nvPr/>
          </p:nvSpPr>
          <p:spPr bwMode="auto">
            <a:xfrm>
              <a:off x="3041305"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7" name="Rectangle 6">
              <a:extLst>
                <a:ext uri="{FF2B5EF4-FFF2-40B4-BE49-F238E27FC236}">
                  <a16:creationId xmlns:a16="http://schemas.microsoft.com/office/drawing/2014/main" id="{E2ED14F8-2521-44FE-960E-E2827E78E61B}"/>
                </a:ext>
              </a:extLst>
            </p:cNvPr>
            <p:cNvSpPr/>
            <p:nvPr/>
          </p:nvSpPr>
          <p:spPr bwMode="auto">
            <a:xfrm>
              <a:off x="3041305"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sp>
          <p:nvSpPr>
            <p:cNvPr id="8" name="Rectangle 7">
              <a:extLst>
                <a:ext uri="{FF2B5EF4-FFF2-40B4-BE49-F238E27FC236}">
                  <a16:creationId xmlns:a16="http://schemas.microsoft.com/office/drawing/2014/main" id="{0B3FA8B9-CD06-4B7D-A45C-A5E53308BF34}"/>
                </a:ext>
              </a:extLst>
            </p:cNvPr>
            <p:cNvSpPr/>
            <p:nvPr/>
          </p:nvSpPr>
          <p:spPr bwMode="auto">
            <a:xfrm>
              <a:off x="3041305" y="558150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L3 cache</a:t>
              </a:r>
            </a:p>
          </p:txBody>
        </p:sp>
        <p:pic>
          <p:nvPicPr>
            <p:cNvPr id="9" name="Picture 8">
              <a:extLst>
                <a:ext uri="{FF2B5EF4-FFF2-40B4-BE49-F238E27FC236}">
                  <a16:creationId xmlns:a16="http://schemas.microsoft.com/office/drawing/2014/main" id="{2FC1CBCA-9323-40B1-91D2-D0B57354AF66}"/>
                </a:ext>
              </a:extLst>
            </p:cNvPr>
            <p:cNvPicPr>
              <a:picLocks noChangeAspect="1"/>
            </p:cNvPicPr>
            <p:nvPr/>
          </p:nvPicPr>
          <p:blipFill>
            <a:blip r:embed="rId2"/>
            <a:stretch>
              <a:fillRect/>
            </a:stretch>
          </p:blipFill>
          <p:spPr>
            <a:xfrm>
              <a:off x="7059178" y="3247776"/>
              <a:ext cx="779585" cy="779585"/>
            </a:xfrm>
            <a:prstGeom prst="rect">
              <a:avLst/>
            </a:prstGeom>
          </p:spPr>
        </p:pic>
        <p:sp>
          <p:nvSpPr>
            <p:cNvPr id="10" name="Rectangle 9">
              <a:extLst>
                <a:ext uri="{FF2B5EF4-FFF2-40B4-BE49-F238E27FC236}">
                  <a16:creationId xmlns:a16="http://schemas.microsoft.com/office/drawing/2014/main" id="{4376FB0D-FE62-4AAB-AFC0-2DE39E536257}"/>
                </a:ext>
              </a:extLst>
            </p:cNvPr>
            <p:cNvSpPr/>
            <p:nvPr/>
          </p:nvSpPr>
          <p:spPr bwMode="auto">
            <a:xfrm>
              <a:off x="748267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d-cache</a:t>
              </a:r>
            </a:p>
          </p:txBody>
        </p:sp>
        <p:sp>
          <p:nvSpPr>
            <p:cNvPr id="11" name="Rectangle 10">
              <a:extLst>
                <a:ext uri="{FF2B5EF4-FFF2-40B4-BE49-F238E27FC236}">
                  <a16:creationId xmlns:a16="http://schemas.microsoft.com/office/drawing/2014/main" id="{BAD4066B-495E-4CA9-80F0-2E3F3AC137BC}"/>
                </a:ext>
              </a:extLst>
            </p:cNvPr>
            <p:cNvSpPr/>
            <p:nvPr/>
          </p:nvSpPr>
          <p:spPr bwMode="auto">
            <a:xfrm>
              <a:off x="6012684" y="461518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L1 i-cache</a:t>
              </a:r>
            </a:p>
          </p:txBody>
        </p:sp>
        <p:sp>
          <p:nvSpPr>
            <p:cNvPr id="12" name="Rectangle 11">
              <a:extLst>
                <a:ext uri="{FF2B5EF4-FFF2-40B4-BE49-F238E27FC236}">
                  <a16:creationId xmlns:a16="http://schemas.microsoft.com/office/drawing/2014/main" id="{F57F9016-7A70-4489-9B42-8CFBBEEAA1E4}"/>
                </a:ext>
              </a:extLst>
            </p:cNvPr>
            <p:cNvSpPr/>
            <p:nvPr/>
          </p:nvSpPr>
          <p:spPr bwMode="auto">
            <a:xfrm>
              <a:off x="6012684" y="509416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L2 cache</a:t>
              </a:r>
            </a:p>
          </p:txBody>
        </p:sp>
        <p:grpSp>
          <p:nvGrpSpPr>
            <p:cNvPr id="13" name="Group 12">
              <a:extLst>
                <a:ext uri="{FF2B5EF4-FFF2-40B4-BE49-F238E27FC236}">
                  <a16:creationId xmlns:a16="http://schemas.microsoft.com/office/drawing/2014/main" id="{5CFEFFAE-BE03-4225-BA55-8835489AC7BE}"/>
                </a:ext>
              </a:extLst>
            </p:cNvPr>
            <p:cNvGrpSpPr/>
            <p:nvPr/>
          </p:nvGrpSpPr>
          <p:grpSpPr>
            <a:xfrm rot="5400000">
              <a:off x="5751513" y="1998136"/>
              <a:ext cx="685800" cy="8842373"/>
              <a:chOff x="7696200" y="1676400"/>
              <a:chExt cx="685800" cy="4305298"/>
            </a:xfrm>
          </p:grpSpPr>
          <p:sp>
            <p:nvSpPr>
              <p:cNvPr id="14" name="Rounded Rectangle 19">
                <a:extLst>
                  <a:ext uri="{FF2B5EF4-FFF2-40B4-BE49-F238E27FC236}">
                    <a16:creationId xmlns:a16="http://schemas.microsoft.com/office/drawing/2014/main" id="{F2A6D45C-B540-4030-B8D1-4AF8DBFAB50B}"/>
                  </a:ext>
                </a:extLst>
              </p:cNvPr>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 name="TextBox 14">
                <a:extLst>
                  <a:ext uri="{FF2B5EF4-FFF2-40B4-BE49-F238E27FC236}">
                    <a16:creationId xmlns:a16="http://schemas.microsoft.com/office/drawing/2014/main" id="{61F116CC-4708-4EDC-AE19-62523AAC9D68}"/>
                  </a:ext>
                </a:extLst>
              </p:cNvPr>
              <p:cNvSpPr txBox="1"/>
              <p:nvPr/>
            </p:nvSpPr>
            <p:spPr>
              <a:xfrm rot="16200000">
                <a:off x="7585558" y="3728537"/>
                <a:ext cx="826477" cy="369332"/>
              </a:xfrm>
              <a:prstGeom prst="rect">
                <a:avLst/>
              </a:prstGeom>
              <a:noFill/>
            </p:spPr>
            <p:txBody>
              <a:bodyPr wrap="square" rtlCol="0">
                <a:spAutoFit/>
              </a:bodyPr>
              <a:lstStyle/>
              <a:p>
                <a:pPr algn="ctr"/>
                <a:r>
                  <a:rPr lang="en-US" dirty="0"/>
                  <a:t>RAM</a:t>
                </a:r>
              </a:p>
            </p:txBody>
          </p:sp>
        </p:grpSp>
        <p:sp>
          <p:nvSpPr>
            <p:cNvPr id="16" name="Rectangle 15">
              <a:extLst>
                <a:ext uri="{FF2B5EF4-FFF2-40B4-BE49-F238E27FC236}">
                  <a16:creationId xmlns:a16="http://schemas.microsoft.com/office/drawing/2014/main" id="{67DEB909-218D-468A-B966-31EBB0371B21}"/>
                </a:ext>
              </a:extLst>
            </p:cNvPr>
            <p:cNvSpPr/>
            <p:nvPr/>
          </p:nvSpPr>
          <p:spPr bwMode="auto">
            <a:xfrm>
              <a:off x="3810004" y="4144049"/>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sp>
          <p:nvSpPr>
            <p:cNvPr id="17" name="Rectangle 16">
              <a:extLst>
                <a:ext uri="{FF2B5EF4-FFF2-40B4-BE49-F238E27FC236}">
                  <a16:creationId xmlns:a16="http://schemas.microsoft.com/office/drawing/2014/main" id="{BB907DB3-FFCD-42B2-B89B-D9F089D8945D}"/>
                </a:ext>
              </a:extLst>
            </p:cNvPr>
            <p:cNvSpPr/>
            <p:nvPr/>
          </p:nvSpPr>
          <p:spPr bwMode="auto">
            <a:xfrm>
              <a:off x="6781383" y="4132030"/>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dirty="0">
                  <a:ea typeface="ＭＳ Ｐゴシック" pitchFamily="-96" charset="-128"/>
                </a:rPr>
                <a:t>TLB</a:t>
              </a:r>
            </a:p>
          </p:txBody>
        </p:sp>
      </p:grpSp>
      <p:pic>
        <p:nvPicPr>
          <p:cNvPr id="23" name="Picture 22">
            <a:extLst>
              <a:ext uri="{FF2B5EF4-FFF2-40B4-BE49-F238E27FC236}">
                <a16:creationId xmlns:a16="http://schemas.microsoft.com/office/drawing/2014/main" id="{C83AB23F-8739-4619-B200-A1C92510750F}"/>
              </a:ext>
            </a:extLst>
          </p:cNvPr>
          <p:cNvPicPr>
            <a:picLocks noChangeAspect="1"/>
          </p:cNvPicPr>
          <p:nvPr/>
        </p:nvPicPr>
        <p:blipFill>
          <a:blip r:embed="rId3"/>
          <a:stretch>
            <a:fillRect/>
          </a:stretch>
        </p:blipFill>
        <p:spPr>
          <a:xfrm>
            <a:off x="3664749" y="1516966"/>
            <a:ext cx="1625684" cy="1625684"/>
          </a:xfrm>
          <a:prstGeom prst="rect">
            <a:avLst/>
          </a:prstGeom>
        </p:spPr>
      </p:pic>
      <p:pic>
        <p:nvPicPr>
          <p:cNvPr id="25" name="Picture 24">
            <a:extLst>
              <a:ext uri="{FF2B5EF4-FFF2-40B4-BE49-F238E27FC236}">
                <a16:creationId xmlns:a16="http://schemas.microsoft.com/office/drawing/2014/main" id="{53CE5B0B-2E44-48F3-83CB-4896623AF048}"/>
              </a:ext>
            </a:extLst>
          </p:cNvPr>
          <p:cNvPicPr>
            <a:picLocks noChangeAspect="1"/>
          </p:cNvPicPr>
          <p:nvPr/>
        </p:nvPicPr>
        <p:blipFill>
          <a:blip r:embed="rId4"/>
          <a:stretch>
            <a:fillRect/>
          </a:stretch>
        </p:blipFill>
        <p:spPr>
          <a:xfrm>
            <a:off x="8482584" y="3064047"/>
            <a:ext cx="960936" cy="1024998"/>
          </a:xfrm>
          <a:prstGeom prst="rect">
            <a:avLst/>
          </a:prstGeom>
        </p:spPr>
      </p:pic>
      <p:pic>
        <p:nvPicPr>
          <p:cNvPr id="26" name="Picture 25">
            <a:extLst>
              <a:ext uri="{FF2B5EF4-FFF2-40B4-BE49-F238E27FC236}">
                <a16:creationId xmlns:a16="http://schemas.microsoft.com/office/drawing/2014/main" id="{6FEDC5AB-EDC1-4C9F-9A2D-6E1508CF651C}"/>
              </a:ext>
            </a:extLst>
          </p:cNvPr>
          <p:cNvPicPr>
            <a:picLocks noChangeAspect="1"/>
          </p:cNvPicPr>
          <p:nvPr/>
        </p:nvPicPr>
        <p:blipFill>
          <a:blip r:embed="rId5"/>
          <a:stretch>
            <a:fillRect/>
          </a:stretch>
        </p:blipFill>
        <p:spPr>
          <a:xfrm>
            <a:off x="9514576" y="3021977"/>
            <a:ext cx="1126787" cy="1157158"/>
          </a:xfrm>
          <a:prstGeom prst="rect">
            <a:avLst/>
          </a:prstGeom>
        </p:spPr>
      </p:pic>
      <p:pic>
        <p:nvPicPr>
          <p:cNvPr id="27" name="Picture 26">
            <a:extLst>
              <a:ext uri="{FF2B5EF4-FFF2-40B4-BE49-F238E27FC236}">
                <a16:creationId xmlns:a16="http://schemas.microsoft.com/office/drawing/2014/main" id="{000227D4-714E-4459-AEE8-29A5BAD2BCB2}"/>
              </a:ext>
            </a:extLst>
          </p:cNvPr>
          <p:cNvPicPr>
            <a:picLocks noChangeAspect="1"/>
          </p:cNvPicPr>
          <p:nvPr/>
        </p:nvPicPr>
        <p:blipFill>
          <a:blip r:embed="rId6"/>
          <a:stretch>
            <a:fillRect/>
          </a:stretch>
        </p:blipFill>
        <p:spPr>
          <a:xfrm>
            <a:off x="10763100" y="2996119"/>
            <a:ext cx="1208874" cy="1208874"/>
          </a:xfrm>
          <a:prstGeom prst="rect">
            <a:avLst/>
          </a:prstGeom>
        </p:spPr>
      </p:pic>
      <p:pic>
        <p:nvPicPr>
          <p:cNvPr id="28" name="Picture 27">
            <a:extLst>
              <a:ext uri="{FF2B5EF4-FFF2-40B4-BE49-F238E27FC236}">
                <a16:creationId xmlns:a16="http://schemas.microsoft.com/office/drawing/2014/main" id="{10010B1B-4D75-4359-A304-43D99E2353C5}"/>
              </a:ext>
            </a:extLst>
          </p:cNvPr>
          <p:cNvPicPr>
            <a:picLocks noChangeAspect="1"/>
          </p:cNvPicPr>
          <p:nvPr/>
        </p:nvPicPr>
        <p:blipFill>
          <a:blip r:embed="rId7"/>
          <a:stretch>
            <a:fillRect/>
          </a:stretch>
        </p:blipFill>
        <p:spPr>
          <a:xfrm>
            <a:off x="6525073" y="1439615"/>
            <a:ext cx="1780385" cy="1780385"/>
          </a:xfrm>
          <a:prstGeom prst="rect">
            <a:avLst/>
          </a:prstGeom>
        </p:spPr>
      </p:pic>
      <p:pic>
        <p:nvPicPr>
          <p:cNvPr id="30" name="Picture 29">
            <a:extLst>
              <a:ext uri="{FF2B5EF4-FFF2-40B4-BE49-F238E27FC236}">
                <a16:creationId xmlns:a16="http://schemas.microsoft.com/office/drawing/2014/main" id="{6709B91F-0046-4FEE-B5F4-8B8440EC954D}"/>
              </a:ext>
            </a:extLst>
          </p:cNvPr>
          <p:cNvPicPr>
            <a:picLocks noChangeAspect="1"/>
          </p:cNvPicPr>
          <p:nvPr/>
        </p:nvPicPr>
        <p:blipFill>
          <a:blip r:embed="rId8"/>
          <a:stretch>
            <a:fillRect/>
          </a:stretch>
        </p:blipFill>
        <p:spPr>
          <a:xfrm>
            <a:off x="2468694" y="3044213"/>
            <a:ext cx="1104467" cy="1087817"/>
          </a:xfrm>
          <a:prstGeom prst="rect">
            <a:avLst/>
          </a:prstGeom>
        </p:spPr>
      </p:pic>
      <p:pic>
        <p:nvPicPr>
          <p:cNvPr id="2052" name="Picture 4" descr="https://cdn4.iconfinder.com/data/icons/scripting-and-programming-languages/512/Python_logo-512.png">
            <a:extLst>
              <a:ext uri="{FF2B5EF4-FFF2-40B4-BE49-F238E27FC236}">
                <a16:creationId xmlns:a16="http://schemas.microsoft.com/office/drawing/2014/main" id="{3AC260FE-678B-4B28-8985-C1587768CD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142" y="2921341"/>
            <a:ext cx="1333559" cy="1333559"/>
          </a:xfrm>
          <a:prstGeom prst="rect">
            <a:avLst/>
          </a:prstGeom>
          <a:noFill/>
          <a:extLst>
            <a:ext uri="{909E8E84-426E-40DD-AFC4-6F175D3DCCD1}">
              <a14:hiddenFill xmlns:a14="http://schemas.microsoft.com/office/drawing/2010/main">
                <a:solidFill>
                  <a:srgbClr val="FFFFFF"/>
                </a:solidFill>
              </a14:hiddenFill>
            </a:ext>
          </a:extLst>
        </p:spPr>
      </p:pic>
      <p:grpSp>
        <p:nvGrpSpPr>
          <p:cNvPr id="2053" name="Group 2052">
            <a:extLst>
              <a:ext uri="{FF2B5EF4-FFF2-40B4-BE49-F238E27FC236}">
                <a16:creationId xmlns:a16="http://schemas.microsoft.com/office/drawing/2014/main" id="{6883980C-95FF-4E1B-B299-FDE77BA18457}"/>
              </a:ext>
            </a:extLst>
          </p:cNvPr>
          <p:cNvGrpSpPr/>
          <p:nvPr/>
        </p:nvGrpSpPr>
        <p:grpSpPr>
          <a:xfrm>
            <a:off x="902741" y="1591521"/>
            <a:ext cx="2998543" cy="1309102"/>
            <a:chOff x="902741" y="1591521"/>
            <a:chExt cx="2998543" cy="1309102"/>
          </a:xfrm>
        </p:grpSpPr>
        <p:sp>
          <p:nvSpPr>
            <p:cNvPr id="31" name="Right Brace 30">
              <a:extLst>
                <a:ext uri="{FF2B5EF4-FFF2-40B4-BE49-F238E27FC236}">
                  <a16:creationId xmlns:a16="http://schemas.microsoft.com/office/drawing/2014/main" id="{5D63D7FE-FB42-400A-A823-020AD3F4C0F2}"/>
                </a:ext>
              </a:extLst>
            </p:cNvPr>
            <p:cNvSpPr/>
            <p:nvPr/>
          </p:nvSpPr>
          <p:spPr>
            <a:xfrm rot="16200000">
              <a:off x="2096803" y="1440483"/>
              <a:ext cx="508966" cy="2411314"/>
            </a:xfrm>
            <a:prstGeom prst="rightBrace">
              <a:avLst>
                <a:gd name="adj1" fmla="val 0"/>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49" name="Group 2048">
              <a:extLst>
                <a:ext uri="{FF2B5EF4-FFF2-40B4-BE49-F238E27FC236}">
                  <a16:creationId xmlns:a16="http://schemas.microsoft.com/office/drawing/2014/main" id="{9729A7AE-F4FF-407A-AFC6-0FF54A09C632}"/>
                </a:ext>
              </a:extLst>
            </p:cNvPr>
            <p:cNvGrpSpPr/>
            <p:nvPr/>
          </p:nvGrpSpPr>
          <p:grpSpPr>
            <a:xfrm>
              <a:off x="902741" y="1591521"/>
              <a:ext cx="2998543" cy="742706"/>
              <a:chOff x="902741" y="1591521"/>
              <a:chExt cx="2998543" cy="742706"/>
            </a:xfrm>
          </p:grpSpPr>
          <p:sp>
            <p:nvSpPr>
              <p:cNvPr id="2048" name="TextBox 2047">
                <a:extLst>
                  <a:ext uri="{FF2B5EF4-FFF2-40B4-BE49-F238E27FC236}">
                    <a16:creationId xmlns:a16="http://schemas.microsoft.com/office/drawing/2014/main" id="{4082031B-B684-4BE4-9ED7-F804B2D44A07}"/>
                  </a:ext>
                </a:extLst>
              </p:cNvPr>
              <p:cNvSpPr txBox="1"/>
              <p:nvPr/>
            </p:nvSpPr>
            <p:spPr>
              <a:xfrm>
                <a:off x="902741" y="1591521"/>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Scheduler queue:</a:t>
                </a:r>
              </a:p>
            </p:txBody>
          </p:sp>
          <p:sp>
            <p:nvSpPr>
              <p:cNvPr id="35" name="TextBox 34">
                <a:extLst>
                  <a:ext uri="{FF2B5EF4-FFF2-40B4-BE49-F238E27FC236}">
                    <a16:creationId xmlns:a16="http://schemas.microsoft.com/office/drawing/2014/main" id="{58031D46-0A04-48F1-B903-9E6C4DF9D853}"/>
                  </a:ext>
                </a:extLst>
              </p:cNvPr>
              <p:cNvSpPr txBox="1"/>
              <p:nvPr/>
            </p:nvSpPr>
            <p:spPr>
              <a:xfrm>
                <a:off x="902741" y="1872562"/>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Core 0</a:t>
                </a:r>
              </a:p>
            </p:txBody>
          </p:sp>
        </p:grpSp>
      </p:grpSp>
      <p:grpSp>
        <p:nvGrpSpPr>
          <p:cNvPr id="2051" name="Group 2050">
            <a:extLst>
              <a:ext uri="{FF2B5EF4-FFF2-40B4-BE49-F238E27FC236}">
                <a16:creationId xmlns:a16="http://schemas.microsoft.com/office/drawing/2014/main" id="{1724F1A8-D347-4D92-9E62-6E7A19895F34}"/>
              </a:ext>
            </a:extLst>
          </p:cNvPr>
          <p:cNvGrpSpPr/>
          <p:nvPr/>
        </p:nvGrpSpPr>
        <p:grpSpPr>
          <a:xfrm>
            <a:off x="8532765" y="1650975"/>
            <a:ext cx="3450033" cy="1245264"/>
            <a:chOff x="8532765" y="1650975"/>
            <a:chExt cx="3450033" cy="1245264"/>
          </a:xfrm>
        </p:grpSpPr>
        <p:grpSp>
          <p:nvGrpSpPr>
            <p:cNvPr id="37" name="Group 36">
              <a:extLst>
                <a:ext uri="{FF2B5EF4-FFF2-40B4-BE49-F238E27FC236}">
                  <a16:creationId xmlns:a16="http://schemas.microsoft.com/office/drawing/2014/main" id="{BD011DF3-293D-4177-ACEE-1FBFFCAC00FE}"/>
                </a:ext>
              </a:extLst>
            </p:cNvPr>
            <p:cNvGrpSpPr/>
            <p:nvPr/>
          </p:nvGrpSpPr>
          <p:grpSpPr>
            <a:xfrm>
              <a:off x="8902204" y="1650975"/>
              <a:ext cx="2998543" cy="742706"/>
              <a:chOff x="902741" y="1591521"/>
              <a:chExt cx="2998543" cy="742706"/>
            </a:xfrm>
          </p:grpSpPr>
          <p:sp>
            <p:nvSpPr>
              <p:cNvPr id="38" name="TextBox 37">
                <a:extLst>
                  <a:ext uri="{FF2B5EF4-FFF2-40B4-BE49-F238E27FC236}">
                    <a16:creationId xmlns:a16="http://schemas.microsoft.com/office/drawing/2014/main" id="{75BC4724-EF1E-4C9C-950A-66D36B175120}"/>
                  </a:ext>
                </a:extLst>
              </p:cNvPr>
              <p:cNvSpPr txBox="1"/>
              <p:nvPr/>
            </p:nvSpPr>
            <p:spPr>
              <a:xfrm>
                <a:off x="902741" y="1591521"/>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Scheduler queue:</a:t>
                </a:r>
              </a:p>
            </p:txBody>
          </p:sp>
          <p:sp>
            <p:nvSpPr>
              <p:cNvPr id="39" name="TextBox 38">
                <a:extLst>
                  <a:ext uri="{FF2B5EF4-FFF2-40B4-BE49-F238E27FC236}">
                    <a16:creationId xmlns:a16="http://schemas.microsoft.com/office/drawing/2014/main" id="{AF2173F0-17F2-4331-A152-756966E78DB7}"/>
                  </a:ext>
                </a:extLst>
              </p:cNvPr>
              <p:cNvSpPr txBox="1"/>
              <p:nvPr/>
            </p:nvSpPr>
            <p:spPr>
              <a:xfrm>
                <a:off x="902741" y="1872562"/>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Core 1</a:t>
                </a:r>
              </a:p>
            </p:txBody>
          </p:sp>
        </p:grpSp>
        <p:sp>
          <p:nvSpPr>
            <p:cNvPr id="40" name="Right Brace 39">
              <a:extLst>
                <a:ext uri="{FF2B5EF4-FFF2-40B4-BE49-F238E27FC236}">
                  <a16:creationId xmlns:a16="http://schemas.microsoft.com/office/drawing/2014/main" id="{CC7C1A26-0B1D-4E9E-B6F2-F66A90276B68}"/>
                </a:ext>
              </a:extLst>
            </p:cNvPr>
            <p:cNvSpPr/>
            <p:nvPr/>
          </p:nvSpPr>
          <p:spPr>
            <a:xfrm rot="16200000">
              <a:off x="10003299" y="916739"/>
              <a:ext cx="508966" cy="3450033"/>
            </a:xfrm>
            <a:prstGeom prst="rightBrace">
              <a:avLst>
                <a:gd name="adj1" fmla="val 0"/>
                <a:gd name="adj2" fmla="val 52272"/>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060" name="Group 2059">
            <a:extLst>
              <a:ext uri="{FF2B5EF4-FFF2-40B4-BE49-F238E27FC236}">
                <a16:creationId xmlns:a16="http://schemas.microsoft.com/office/drawing/2014/main" id="{3FD4C77C-D9E5-4AED-A2F6-042EF95FDE95}"/>
              </a:ext>
            </a:extLst>
          </p:cNvPr>
          <p:cNvGrpSpPr/>
          <p:nvPr/>
        </p:nvGrpSpPr>
        <p:grpSpPr>
          <a:xfrm>
            <a:off x="-6642" y="4313863"/>
            <a:ext cx="3749622" cy="1524598"/>
            <a:chOff x="-6642" y="4313863"/>
            <a:chExt cx="3749622" cy="1524598"/>
          </a:xfrm>
        </p:grpSpPr>
        <p:cxnSp>
          <p:nvCxnSpPr>
            <p:cNvPr id="2056" name="Straight Arrow Connector 2055">
              <a:extLst>
                <a:ext uri="{FF2B5EF4-FFF2-40B4-BE49-F238E27FC236}">
                  <a16:creationId xmlns:a16="http://schemas.microsoft.com/office/drawing/2014/main" id="{95825E26-3832-4E30-A57F-6F8A58EE9BFE}"/>
                </a:ext>
              </a:extLst>
            </p:cNvPr>
            <p:cNvCxnSpPr/>
            <p:nvPr/>
          </p:nvCxnSpPr>
          <p:spPr>
            <a:xfrm>
              <a:off x="2638513" y="4320215"/>
              <a:ext cx="110446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0C76711-8753-43E1-BC3F-CEF97AEF3F93}"/>
                </a:ext>
              </a:extLst>
            </p:cNvPr>
            <p:cNvCxnSpPr>
              <a:cxnSpLocks/>
            </p:cNvCxnSpPr>
            <p:nvPr/>
          </p:nvCxnSpPr>
          <p:spPr>
            <a:xfrm flipV="1">
              <a:off x="1686289" y="4313863"/>
              <a:ext cx="965287" cy="874748"/>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059" name="Group 2058">
              <a:extLst>
                <a:ext uri="{FF2B5EF4-FFF2-40B4-BE49-F238E27FC236}">
                  <a16:creationId xmlns:a16="http://schemas.microsoft.com/office/drawing/2014/main" id="{E7944AC0-4AB0-4692-87C1-B984C89E6F24}"/>
                </a:ext>
              </a:extLst>
            </p:cNvPr>
            <p:cNvGrpSpPr/>
            <p:nvPr/>
          </p:nvGrpSpPr>
          <p:grpSpPr>
            <a:xfrm>
              <a:off x="-6642" y="5095755"/>
              <a:ext cx="2998543" cy="742706"/>
              <a:chOff x="-6642" y="5095755"/>
              <a:chExt cx="2998543" cy="742706"/>
            </a:xfrm>
          </p:grpSpPr>
          <p:sp>
            <p:nvSpPr>
              <p:cNvPr id="49" name="TextBox 48">
                <a:extLst>
                  <a:ext uri="{FF2B5EF4-FFF2-40B4-BE49-F238E27FC236}">
                    <a16:creationId xmlns:a16="http://schemas.microsoft.com/office/drawing/2014/main" id="{ADDF621E-CD95-4E30-9C1D-3F1465B229B8}"/>
                  </a:ext>
                </a:extLst>
              </p:cNvPr>
              <p:cNvSpPr txBox="1"/>
              <p:nvPr/>
            </p:nvSpPr>
            <p:spPr>
              <a:xfrm>
                <a:off x="-6642" y="5095755"/>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TLB mappings for</a:t>
                </a:r>
              </a:p>
            </p:txBody>
          </p:sp>
          <p:sp>
            <p:nvSpPr>
              <p:cNvPr id="50" name="TextBox 49">
                <a:extLst>
                  <a:ext uri="{FF2B5EF4-FFF2-40B4-BE49-F238E27FC236}">
                    <a16:creationId xmlns:a16="http://schemas.microsoft.com/office/drawing/2014/main" id="{D24333A2-085B-451A-9923-9BD3190A1660}"/>
                  </a:ext>
                </a:extLst>
              </p:cNvPr>
              <p:cNvSpPr txBox="1"/>
              <p:nvPr/>
            </p:nvSpPr>
            <p:spPr>
              <a:xfrm>
                <a:off x="-6642" y="5376796"/>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web browser</a:t>
                </a:r>
              </a:p>
            </p:txBody>
          </p:sp>
        </p:grpSp>
      </p:grpSp>
      <p:grpSp>
        <p:nvGrpSpPr>
          <p:cNvPr id="2062" name="Group 2061">
            <a:extLst>
              <a:ext uri="{FF2B5EF4-FFF2-40B4-BE49-F238E27FC236}">
                <a16:creationId xmlns:a16="http://schemas.microsoft.com/office/drawing/2014/main" id="{CE814924-3E65-488F-BF8D-68242539801A}"/>
              </a:ext>
            </a:extLst>
          </p:cNvPr>
          <p:cNvGrpSpPr/>
          <p:nvPr/>
        </p:nvGrpSpPr>
        <p:grpSpPr>
          <a:xfrm>
            <a:off x="8338485" y="4323076"/>
            <a:ext cx="3535102" cy="1524655"/>
            <a:chOff x="8338485" y="4323076"/>
            <a:chExt cx="3535102" cy="1524655"/>
          </a:xfrm>
        </p:grpSpPr>
        <p:grpSp>
          <p:nvGrpSpPr>
            <p:cNvPr id="2061" name="Group 2060">
              <a:extLst>
                <a:ext uri="{FF2B5EF4-FFF2-40B4-BE49-F238E27FC236}">
                  <a16:creationId xmlns:a16="http://schemas.microsoft.com/office/drawing/2014/main" id="{61E5063B-D7EA-429C-9EB2-974D790DB801}"/>
                </a:ext>
              </a:extLst>
            </p:cNvPr>
            <p:cNvGrpSpPr/>
            <p:nvPr/>
          </p:nvGrpSpPr>
          <p:grpSpPr>
            <a:xfrm flipH="1">
              <a:off x="8338485" y="4323076"/>
              <a:ext cx="2056691" cy="874748"/>
              <a:chOff x="10441608" y="4270824"/>
              <a:chExt cx="2056691" cy="874748"/>
            </a:xfrm>
          </p:grpSpPr>
          <p:cxnSp>
            <p:nvCxnSpPr>
              <p:cNvPr id="54" name="Straight Arrow Connector 53">
                <a:extLst>
                  <a:ext uri="{FF2B5EF4-FFF2-40B4-BE49-F238E27FC236}">
                    <a16:creationId xmlns:a16="http://schemas.microsoft.com/office/drawing/2014/main" id="{D8438BEA-552E-4A10-87B9-FE591C354304}"/>
                  </a:ext>
                </a:extLst>
              </p:cNvPr>
              <p:cNvCxnSpPr/>
              <p:nvPr/>
            </p:nvCxnSpPr>
            <p:spPr>
              <a:xfrm>
                <a:off x="11393832" y="4277176"/>
                <a:ext cx="110446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9D3934E-10F0-497E-B358-008788F46BEF}"/>
                  </a:ext>
                </a:extLst>
              </p:cNvPr>
              <p:cNvCxnSpPr>
                <a:cxnSpLocks/>
              </p:cNvCxnSpPr>
              <p:nvPr/>
            </p:nvCxnSpPr>
            <p:spPr>
              <a:xfrm flipV="1">
                <a:off x="10441608" y="4270824"/>
                <a:ext cx="965287" cy="874748"/>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FFF4FB5-EE37-4FA0-BDE0-8F543B7D6BF8}"/>
                </a:ext>
              </a:extLst>
            </p:cNvPr>
            <p:cNvGrpSpPr/>
            <p:nvPr/>
          </p:nvGrpSpPr>
          <p:grpSpPr>
            <a:xfrm>
              <a:off x="8875044" y="5105025"/>
              <a:ext cx="2998543" cy="742706"/>
              <a:chOff x="-6642" y="5095755"/>
              <a:chExt cx="2998543" cy="742706"/>
            </a:xfrm>
          </p:grpSpPr>
          <p:sp>
            <p:nvSpPr>
              <p:cNvPr id="57" name="TextBox 56">
                <a:extLst>
                  <a:ext uri="{FF2B5EF4-FFF2-40B4-BE49-F238E27FC236}">
                    <a16:creationId xmlns:a16="http://schemas.microsoft.com/office/drawing/2014/main" id="{F4BB8C62-D796-4897-834D-5304307CBE9F}"/>
                  </a:ext>
                </a:extLst>
              </p:cNvPr>
              <p:cNvSpPr txBox="1"/>
              <p:nvPr/>
            </p:nvSpPr>
            <p:spPr>
              <a:xfrm>
                <a:off x="-6642" y="5095755"/>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TLB mappings for</a:t>
                </a:r>
              </a:p>
            </p:txBody>
          </p:sp>
          <p:sp>
            <p:nvSpPr>
              <p:cNvPr id="58" name="TextBox 57">
                <a:extLst>
                  <a:ext uri="{FF2B5EF4-FFF2-40B4-BE49-F238E27FC236}">
                    <a16:creationId xmlns:a16="http://schemas.microsoft.com/office/drawing/2014/main" id="{427C7A52-831E-40E2-A4A5-2BEE5A5FE870}"/>
                  </a:ext>
                </a:extLst>
              </p:cNvPr>
              <p:cNvSpPr txBox="1"/>
              <p:nvPr/>
            </p:nvSpPr>
            <p:spPr>
              <a:xfrm>
                <a:off x="-6642" y="5376796"/>
                <a:ext cx="2998543"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shell</a:t>
                </a:r>
              </a:p>
            </p:txBody>
          </p:sp>
        </p:grpSp>
      </p:grpSp>
      <p:sp>
        <p:nvSpPr>
          <p:cNvPr id="61" name="Title 1">
            <a:extLst>
              <a:ext uri="{FF2B5EF4-FFF2-40B4-BE49-F238E27FC236}">
                <a16:creationId xmlns:a16="http://schemas.microsoft.com/office/drawing/2014/main" id="{B9DC7202-F4FA-4F21-BA1F-34C45812327F}"/>
              </a:ext>
            </a:extLst>
          </p:cNvPr>
          <p:cNvSpPr txBox="1">
            <a:spLocks/>
          </p:cNvSpPr>
          <p:nvPr/>
        </p:nvSpPr>
        <p:spPr>
          <a:xfrm>
            <a:off x="836613" y="426446"/>
            <a:ext cx="10515600" cy="804102"/>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Which TLB mappings have to be invalidated?</a:t>
            </a:r>
          </a:p>
        </p:txBody>
      </p:sp>
    </p:spTree>
    <p:extLst>
      <p:ext uri="{BB962C8B-B14F-4D97-AF65-F5344CB8AC3E}">
        <p14:creationId xmlns:p14="http://schemas.microsoft.com/office/powerpoint/2010/main" val="38513967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62"/>
                                        </p:tgtEl>
                                        <p:attrNameLst>
                                          <p:attrName>style.visibility</p:attrName>
                                        </p:attrNameLst>
                                      </p:cBhvr>
                                      <p:to>
                                        <p:strVal val="visible"/>
                                      </p:to>
                                    </p:set>
                                    <p:animEffect transition="in" filter="fade">
                                      <p:cBhvr>
                                        <p:cTn id="20" dur="500"/>
                                        <p:tgtEl>
                                          <p:spTgt spid="2062"/>
                                        </p:tgtEl>
                                      </p:cBhvr>
                                    </p:animEffect>
                                  </p:childTnLst>
                                </p:cTn>
                              </p:par>
                              <p:par>
                                <p:cTn id="21" presetID="10" presetClass="entr" presetSubtype="0" fill="hold" nodeType="with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fade">
                                      <p:cBhvr>
                                        <p:cTn id="23" dur="500"/>
                                        <p:tgtEl>
                                          <p:spTgt spid="20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par>
                                <p:cTn id="32" presetID="10"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fade">
                                      <p:cBhvr>
                                        <p:cTn id="34" dur="500"/>
                                        <p:tgtEl>
                                          <p:spTgt spid="205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fade">
                                      <p:cBhvr>
                                        <p:cTn id="4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191"/>
            <a:ext cx="7772400" cy="889686"/>
          </a:xfrm>
        </p:spPr>
        <p:txBody>
          <a:bodyPr>
            <a:normAutofit fontScale="90000"/>
          </a:bodyPr>
          <a:lstStyle/>
          <a:p>
            <a:r>
              <a:rPr lang="en-US" sz="4800" dirty="0"/>
              <a:t>TLBs and Context Switches</a:t>
            </a:r>
          </a:p>
        </p:txBody>
      </p:sp>
      <p:sp>
        <p:nvSpPr>
          <p:cNvPr id="3" name="Content Placeholder 2"/>
          <p:cNvSpPr>
            <a:spLocks noGrp="1"/>
          </p:cNvSpPr>
          <p:nvPr>
            <p:ph idx="1"/>
          </p:nvPr>
        </p:nvSpPr>
        <p:spPr>
          <a:xfrm>
            <a:off x="455140" y="939109"/>
            <a:ext cx="11736859" cy="5918892"/>
          </a:xfrm>
        </p:spPr>
        <p:txBody>
          <a:bodyPr>
            <a:noAutofit/>
          </a:bodyPr>
          <a:lstStyle/>
          <a:p>
            <a:r>
              <a:rPr lang="en-US" sz="3200" dirty="0"/>
              <a:t>If each TLB entry can be tagged with a process context id (PCID):</a:t>
            </a:r>
          </a:p>
          <a:p>
            <a:pPr lvl="1"/>
            <a:r>
              <a:rPr lang="en-US" sz="2800" dirty="0"/>
              <a:t>OS updates the active PCID during a context switch</a:t>
            </a:r>
          </a:p>
          <a:p>
            <a:pPr lvl="1"/>
            <a:r>
              <a:rPr lang="en-US" sz="2800" dirty="0"/>
              <a:t>No need to flush any TLB entries during a context switch!</a:t>
            </a:r>
          </a:p>
          <a:p>
            <a:pPr lvl="2"/>
            <a:r>
              <a:rPr lang="en-US" sz="2800" dirty="0"/>
              <a:t>Even if some entries must be evicted as the new process executes, this is better than having to evict ALL entries during EVERY context switch (since this requires |TLB| page table walks when a new process starts to warm TLB)</a:t>
            </a:r>
          </a:p>
          <a:p>
            <a:pPr lvl="2"/>
            <a:r>
              <a:rPr lang="en-US" sz="2800" dirty="0"/>
              <a:t>Scheduler can reduce invalidations with address-space-to-core affinity</a:t>
            </a:r>
          </a:p>
          <a:p>
            <a:pPr lvl="1"/>
            <a:r>
              <a:rPr lang="en-US" sz="2800" dirty="0"/>
              <a:t>Ex: x86-64 supports up to 4096 PCIDs</a:t>
            </a:r>
          </a:p>
          <a:p>
            <a:r>
              <a:rPr lang="en-US" sz="3200" dirty="0"/>
              <a:t>If TLB entries are *not* tagged with PCIDs, then all TLB entries must be invalidated during a context switch</a:t>
            </a:r>
          </a:p>
          <a:p>
            <a:pPr lvl="1"/>
            <a:r>
              <a:rPr lang="en-US" sz="2800" dirty="0"/>
              <a:t>Ex: On x86-32, the lack of PCID support means that writing to %cr3 invalidates all TLB entries</a:t>
            </a:r>
          </a:p>
        </p:txBody>
      </p:sp>
    </p:spTree>
    <p:extLst>
      <p:ext uri="{BB962C8B-B14F-4D97-AF65-F5344CB8AC3E}">
        <p14:creationId xmlns:p14="http://schemas.microsoft.com/office/powerpoint/2010/main" val="23297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1234"/>
            <a:ext cx="10968990" cy="2026286"/>
          </a:xfrm>
        </p:spPr>
        <p:txBody>
          <a:bodyPr>
            <a:normAutofit/>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executing code generates</a:t>
            </a:r>
          </a:p>
          <a:p>
            <a:pPr lvl="1"/>
            <a:r>
              <a:rPr lang="en-US" sz="2800" dirty="0"/>
              <a:t>Physical addresses are what a processor presents to the actual RAM</a:t>
            </a:r>
          </a:p>
          <a:p>
            <a:endParaRPr lang="en-US" sz="3200" dirty="0"/>
          </a:p>
        </p:txBody>
      </p:sp>
      <p:sp>
        <p:nvSpPr>
          <p:cNvPr id="4" name="Rectangle 3"/>
          <p:cNvSpPr/>
          <p:nvPr/>
        </p:nvSpPr>
        <p:spPr>
          <a:xfrm>
            <a:off x="476249" y="3118038"/>
            <a:ext cx="6092391" cy="2062103"/>
          </a:xfrm>
          <a:prstGeom prst="rect">
            <a:avLst/>
          </a:prstGeom>
        </p:spPr>
        <p:txBody>
          <a:bodyPr wrap="square">
            <a:spAutoFit/>
          </a:bodyPr>
          <a:lstStyle/>
          <a:p>
            <a:r>
              <a:rPr lang="en-US" sz="3200" dirty="0">
                <a:latin typeface="Consolas" panose="020B0609020204030204" pitchFamily="49" charset="0"/>
              </a:rPr>
              <a:t>//Code in address space</a:t>
            </a:r>
          </a:p>
          <a:p>
            <a:r>
              <a:rPr lang="en-US" sz="3200" dirty="0" err="1">
                <a:latin typeface="Consolas" panose="020B0609020204030204" pitchFamily="49" charset="0"/>
              </a:rPr>
              <a:t>subq</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err="1">
                <a:latin typeface="Consolas" panose="020B0609020204030204" pitchFamily="49" charset="0"/>
              </a:rPr>
              <a:t>addq</a:t>
            </a:r>
            <a:r>
              <a:rPr lang="en-US" sz="3200" dirty="0">
                <a:latin typeface="Consolas" panose="020B0609020204030204" pitchFamily="49" charset="0"/>
              </a:rPr>
              <a:t> %</a:t>
            </a:r>
            <a:r>
              <a:rPr lang="en-US" sz="3200" dirty="0" err="1">
                <a:latin typeface="Consolas" panose="020B0609020204030204" pitchFamily="49" charset="0"/>
              </a:rPr>
              <a:t>rcx</a:t>
            </a:r>
            <a:r>
              <a:rPr lang="en-US" sz="3200" dirty="0">
                <a:latin typeface="Consolas" panose="020B0609020204030204" pitchFamily="49" charset="0"/>
              </a:rPr>
              <a:t>, %</a:t>
            </a:r>
            <a:r>
              <a:rPr lang="en-US" sz="3200" dirty="0" err="1">
                <a:latin typeface="Consolas" panose="020B0609020204030204" pitchFamily="49" charset="0"/>
              </a:rPr>
              <a:t>rdx</a:t>
            </a:r>
            <a:endParaRPr lang="en-US" sz="3200" dirty="0">
              <a:latin typeface="Consolas" panose="020B0609020204030204" pitchFamily="49" charset="0"/>
            </a:endParaRPr>
          </a:p>
          <a:p>
            <a:r>
              <a:rPr lang="en-US" sz="3200" dirty="0" err="1">
                <a:latin typeface="Consolas" panose="020B0609020204030204" pitchFamily="49" charset="0"/>
              </a:rPr>
              <a:t>movq</a:t>
            </a:r>
            <a:r>
              <a:rPr lang="en-US" sz="3200" dirty="0">
                <a:latin typeface="Consolas" panose="020B0609020204030204" pitchFamily="49" charset="0"/>
              </a:rPr>
              <a:t> 8(%r12), %r13</a:t>
            </a:r>
          </a:p>
        </p:txBody>
      </p:sp>
      <p:grpSp>
        <p:nvGrpSpPr>
          <p:cNvPr id="7" name="Group 6"/>
          <p:cNvGrpSpPr/>
          <p:nvPr/>
        </p:nvGrpSpPr>
        <p:grpSpPr>
          <a:xfrm>
            <a:off x="5433060" y="3920490"/>
            <a:ext cx="1760220" cy="2080260"/>
            <a:chOff x="5215890" y="3246120"/>
            <a:chExt cx="1760220" cy="2080260"/>
          </a:xfrm>
        </p:grpSpPr>
        <p:sp>
          <p:nvSpPr>
            <p:cNvPr id="5" name="Flowchart: Summing Junction 4"/>
            <p:cNvSpPr>
              <a:spLocks noChangeAspect="1"/>
            </p:cNvSpPr>
            <p:nvPr/>
          </p:nvSpPr>
          <p:spPr bwMode="auto">
            <a:xfrm>
              <a:off x="5303500" y="3740530"/>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6" name="TextBox 5"/>
            <p:cNvSpPr txBox="1"/>
            <p:nvPr/>
          </p:nvSpPr>
          <p:spPr>
            <a:xfrm>
              <a:off x="5215890" y="3246120"/>
              <a:ext cx="176022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grpSp>
        <p:nvGrpSpPr>
          <p:cNvPr id="8" name="Group 7"/>
          <p:cNvGrpSpPr/>
          <p:nvPr/>
        </p:nvGrpSpPr>
        <p:grpSpPr>
          <a:xfrm>
            <a:off x="9814560" y="3015391"/>
            <a:ext cx="2164080" cy="939388"/>
            <a:chOff x="8907780" y="2148275"/>
            <a:chExt cx="2164080" cy="939388"/>
          </a:xfrm>
        </p:grpSpPr>
        <p:sp>
          <p:nvSpPr>
            <p:cNvPr id="9" name="TextBox 8"/>
            <p:cNvSpPr txBox="1"/>
            <p:nvPr/>
          </p:nvSpPr>
          <p:spPr>
            <a:xfrm>
              <a:off x="8942070" y="2148275"/>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a:t>
              </a:r>
            </a:p>
          </p:txBody>
        </p:sp>
        <p:sp>
          <p:nvSpPr>
            <p:cNvPr id="10" name="TextBox 9"/>
            <p:cNvSpPr txBox="1"/>
            <p:nvPr/>
          </p:nvSpPr>
          <p:spPr>
            <a:xfrm>
              <a:off x="8907780" y="2502888"/>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RAM</a:t>
              </a:r>
            </a:p>
          </p:txBody>
        </p:sp>
      </p:grpSp>
      <p:sp>
        <p:nvSpPr>
          <p:cNvPr id="11" name="Rectangle 10"/>
          <p:cNvSpPr/>
          <p:nvPr/>
        </p:nvSpPr>
        <p:spPr>
          <a:xfrm>
            <a:off x="10096500" y="3913373"/>
            <a:ext cx="1600200" cy="2770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a:off x="2714090" y="5584341"/>
            <a:ext cx="288653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706873" y="5235918"/>
            <a:ext cx="0" cy="355637"/>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662255" y="5236135"/>
            <a:ext cx="1581979"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662255"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3238387"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7767962" y="4574177"/>
            <a:ext cx="231903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767710" y="4572934"/>
            <a:ext cx="0" cy="100838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00908" y="5581315"/>
            <a:ext cx="768483"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5638838"/>
            <a:ext cx="5906601" cy="954107"/>
          </a:xfrm>
          <a:prstGeom prst="rect">
            <a:avLst/>
          </a:prstGeom>
        </p:spPr>
        <p:txBody>
          <a:bodyPr wrap="square">
            <a:spAutoFit/>
          </a:bodyPr>
          <a:lstStyle/>
          <a:p>
            <a:pPr algn="ctr"/>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pPr algn="ctr"/>
            <a:endParaRPr lang="en-US" sz="2800" dirty="0">
              <a:latin typeface="Consolas" panose="020B0609020204030204" pitchFamily="49" charset="0"/>
            </a:endParaRPr>
          </a:p>
        </p:txBody>
      </p:sp>
      <p:sp>
        <p:nvSpPr>
          <p:cNvPr id="27" name="Rectangle 26"/>
          <p:cNvSpPr/>
          <p:nvPr/>
        </p:nvSpPr>
        <p:spPr>
          <a:xfrm>
            <a:off x="7460248" y="4580047"/>
            <a:ext cx="4835394" cy="523220"/>
          </a:xfrm>
          <a:prstGeom prst="rect">
            <a:avLst/>
          </a:prstGeom>
        </p:spPr>
        <p:txBody>
          <a:bodyPr wrap="square">
            <a:spAutoFit/>
          </a:bodyPr>
          <a:lstStyle/>
          <a:p>
            <a:pPr algn="ctr"/>
            <a:r>
              <a:rPr lang="en-US" sz="2800" dirty="0">
                <a:latin typeface="Consolas" panose="020B0609020204030204" pitchFamily="49" charset="0"/>
              </a:rPr>
              <a:t>PhysAddr: </a:t>
            </a:r>
            <a:r>
              <a:rPr lang="en-US" sz="2800" dirty="0">
                <a:latin typeface="Roboto" panose="02000000000000000000" pitchFamily="2" charset="0"/>
                <a:ea typeface="Roboto" panose="02000000000000000000" pitchFamily="2" charset="0"/>
                <a:cs typeface="Roboto" panose="02000000000000000000" pitchFamily="2" charset="0"/>
              </a:rPr>
              <a:t>0xd089’5cb0</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spTree>
    <p:extLst>
      <p:ext uri="{BB962C8B-B14F-4D97-AF65-F5344CB8AC3E}">
        <p14:creationId xmlns:p14="http://schemas.microsoft.com/office/powerpoint/2010/main" val="241378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37D9D3-8B65-4CFB-9983-2AB848C20DCD}"/>
              </a:ext>
            </a:extLst>
          </p:cNvPr>
          <p:cNvSpPr/>
          <p:nvPr/>
        </p:nvSpPr>
        <p:spPr>
          <a:xfrm>
            <a:off x="1229391" y="47625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7AB22C1-56B0-4C08-9CC4-64DAC5419870}"/>
              </a:ext>
            </a:extLst>
          </p:cNvPr>
          <p:cNvSpPr/>
          <p:nvPr/>
        </p:nvSpPr>
        <p:spPr>
          <a:xfrm>
            <a:off x="1216691" y="42672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16494F-1557-4F0B-8D9B-66E2DC614B54}"/>
              </a:ext>
            </a:extLst>
          </p:cNvPr>
          <p:cNvSpPr/>
          <p:nvPr/>
        </p:nvSpPr>
        <p:spPr>
          <a:xfrm>
            <a:off x="1216691" y="3771900"/>
            <a:ext cx="284418" cy="3683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991234"/>
            <a:ext cx="10968990" cy="2026286"/>
          </a:xfrm>
        </p:spPr>
        <p:txBody>
          <a:bodyPr>
            <a:normAutofit/>
          </a:bodyPr>
          <a:lstStyle/>
          <a:p>
            <a:r>
              <a:rPr lang="en-US" sz="3200" b="1" dirty="0"/>
              <a:t>MMU: </a:t>
            </a:r>
            <a:r>
              <a:rPr lang="en-US" sz="3200" dirty="0"/>
              <a:t>A piece of hardware (only configurable by privileged code) that translates virtual addresses to physical addresses</a:t>
            </a:r>
          </a:p>
          <a:p>
            <a:pPr lvl="1"/>
            <a:r>
              <a:rPr lang="en-US" sz="2800" dirty="0"/>
              <a:t>Virtual addresses are the addresses that executing code generates</a:t>
            </a:r>
          </a:p>
          <a:p>
            <a:pPr lvl="1"/>
            <a:r>
              <a:rPr lang="en-US" sz="2800" dirty="0"/>
              <a:t>Physical addresses are what a processor presents to the actual RAM</a:t>
            </a:r>
          </a:p>
          <a:p>
            <a:endParaRPr lang="en-US" sz="3200" dirty="0"/>
          </a:p>
        </p:txBody>
      </p:sp>
      <p:sp>
        <p:nvSpPr>
          <p:cNvPr id="4" name="Rectangle 3"/>
          <p:cNvSpPr/>
          <p:nvPr/>
        </p:nvSpPr>
        <p:spPr>
          <a:xfrm>
            <a:off x="476250" y="3118038"/>
            <a:ext cx="5619750" cy="2062103"/>
          </a:xfrm>
          <a:prstGeom prst="rect">
            <a:avLst/>
          </a:prstGeom>
        </p:spPr>
        <p:txBody>
          <a:bodyPr wrap="square">
            <a:spAutoFit/>
          </a:bodyPr>
          <a:lstStyle/>
          <a:p>
            <a:r>
              <a:rPr lang="en-US" sz="3200" dirty="0">
                <a:latin typeface="Consolas" panose="020B0609020204030204" pitchFamily="49" charset="0"/>
              </a:rPr>
              <a:t>//Code in address space</a:t>
            </a:r>
          </a:p>
          <a:p>
            <a:r>
              <a:rPr lang="en-US" sz="3200" dirty="0" err="1">
                <a:latin typeface="Consolas" panose="020B0609020204030204" pitchFamily="49" charset="0"/>
              </a:rPr>
              <a:t>subq</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err="1">
                <a:latin typeface="Consolas" panose="020B0609020204030204" pitchFamily="49" charset="0"/>
              </a:rPr>
              <a:t>addq</a:t>
            </a:r>
            <a:r>
              <a:rPr lang="en-US" sz="3200" dirty="0">
                <a:latin typeface="Consolas" panose="020B0609020204030204" pitchFamily="49" charset="0"/>
              </a:rPr>
              <a:t> %</a:t>
            </a:r>
            <a:r>
              <a:rPr lang="en-US" sz="3200" dirty="0" err="1">
                <a:latin typeface="Consolas" panose="020B0609020204030204" pitchFamily="49" charset="0"/>
              </a:rPr>
              <a:t>rcx</a:t>
            </a:r>
            <a:r>
              <a:rPr lang="en-US" sz="3200" dirty="0">
                <a:latin typeface="Consolas" panose="020B0609020204030204" pitchFamily="49" charset="0"/>
              </a:rPr>
              <a:t>, %</a:t>
            </a:r>
            <a:r>
              <a:rPr lang="en-US" sz="3200" dirty="0" err="1">
                <a:latin typeface="Consolas" panose="020B0609020204030204" pitchFamily="49" charset="0"/>
              </a:rPr>
              <a:t>rdx</a:t>
            </a:r>
            <a:endParaRPr lang="en-US" sz="3200" dirty="0">
              <a:latin typeface="Consolas" panose="020B0609020204030204" pitchFamily="49" charset="0"/>
            </a:endParaRPr>
          </a:p>
          <a:p>
            <a:r>
              <a:rPr lang="en-US" sz="3200" dirty="0" err="1">
                <a:latin typeface="Consolas" panose="020B0609020204030204" pitchFamily="49" charset="0"/>
              </a:rPr>
              <a:t>movq</a:t>
            </a:r>
            <a:r>
              <a:rPr lang="en-US" sz="3200" dirty="0">
                <a:latin typeface="Consolas" panose="020B0609020204030204" pitchFamily="49" charset="0"/>
              </a:rPr>
              <a:t> 8(%r12), %r13</a:t>
            </a:r>
          </a:p>
        </p:txBody>
      </p:sp>
      <p:sp>
        <p:nvSpPr>
          <p:cNvPr id="28" name="Title 1"/>
          <p:cNvSpPr>
            <a:spLocks noGrp="1"/>
          </p:cNvSpPr>
          <p:nvPr>
            <p:ph type="title"/>
          </p:nvPr>
        </p:nvSpPr>
        <p:spPr>
          <a:xfrm>
            <a:off x="838200" y="22225"/>
            <a:ext cx="10515600" cy="835025"/>
          </a:xfrm>
        </p:spPr>
        <p:txBody>
          <a:bodyPr/>
          <a:lstStyle/>
          <a:p>
            <a:r>
              <a:rPr lang="en-US" dirty="0"/>
              <a:t>Memory-mapping Units (MMUs)</a:t>
            </a:r>
          </a:p>
        </p:txBody>
      </p:sp>
      <p:grpSp>
        <p:nvGrpSpPr>
          <p:cNvPr id="16" name="Group 15">
            <a:extLst>
              <a:ext uri="{FF2B5EF4-FFF2-40B4-BE49-F238E27FC236}">
                <a16:creationId xmlns:a16="http://schemas.microsoft.com/office/drawing/2014/main" id="{5B19104A-E97F-4E0F-86A2-8816CF24AC04}"/>
              </a:ext>
            </a:extLst>
          </p:cNvPr>
          <p:cNvGrpSpPr/>
          <p:nvPr/>
        </p:nvGrpSpPr>
        <p:grpSpPr>
          <a:xfrm>
            <a:off x="1213378" y="5171660"/>
            <a:ext cx="5740875" cy="362636"/>
            <a:chOff x="1213378" y="5171660"/>
            <a:chExt cx="5740875" cy="362636"/>
          </a:xfrm>
        </p:grpSpPr>
        <p:sp>
          <p:nvSpPr>
            <p:cNvPr id="13" name="Right Brace 12">
              <a:extLst>
                <a:ext uri="{FF2B5EF4-FFF2-40B4-BE49-F238E27FC236}">
                  <a16:creationId xmlns:a16="http://schemas.microsoft.com/office/drawing/2014/main" id="{00BC0747-2EAC-42E6-B43B-9B5A2A6274A0}"/>
                </a:ext>
              </a:extLst>
            </p:cNvPr>
            <p:cNvSpPr/>
            <p:nvPr/>
          </p:nvSpPr>
          <p:spPr>
            <a:xfrm rot="5400000">
              <a:off x="1220223" y="5164815"/>
              <a:ext cx="290443" cy="304134"/>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2713D62-85ED-4178-A553-B00A77CE0793}"/>
                </a:ext>
              </a:extLst>
            </p:cNvPr>
            <p:cNvCxnSpPr>
              <a:cxnSpLocks/>
            </p:cNvCxnSpPr>
            <p:nvPr/>
          </p:nvCxnSpPr>
          <p:spPr>
            <a:xfrm>
              <a:off x="1365445" y="5534296"/>
              <a:ext cx="558880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D6F427D-37BE-41B1-94C4-93D067D97EB8}"/>
              </a:ext>
            </a:extLst>
          </p:cNvPr>
          <p:cNvSpPr txBox="1"/>
          <p:nvPr/>
        </p:nvSpPr>
        <p:spPr>
          <a:xfrm>
            <a:off x="6919782" y="4164223"/>
            <a:ext cx="5111578" cy="1569660"/>
          </a:xfrm>
          <a:prstGeom prst="rect">
            <a:avLst/>
          </a:prstGeom>
          <a:noFill/>
        </p:spPr>
        <p:txBody>
          <a:bodyPr wrap="square" rtlCol="0">
            <a:spAutoFit/>
          </a:bodyPr>
          <a:lstStyle/>
          <a:p>
            <a:r>
              <a:rPr lang="en-US" sz="2400" dirty="0">
                <a:latin typeface="Consolas" panose="020B0609020204030204" pitchFamily="49" charset="0"/>
              </a:rPr>
              <a:t>b (“byte”): one byte</a:t>
            </a:r>
          </a:p>
          <a:p>
            <a:r>
              <a:rPr lang="en-US" sz="2400" dirty="0">
                <a:latin typeface="Consolas" panose="020B0609020204030204" pitchFamily="49" charset="0"/>
              </a:rPr>
              <a:t>w (“word”): two bytes</a:t>
            </a:r>
          </a:p>
          <a:p>
            <a:r>
              <a:rPr lang="en-US" sz="2400" dirty="0">
                <a:latin typeface="Consolas" panose="020B0609020204030204" pitchFamily="49" charset="0"/>
              </a:rPr>
              <a:t>l (“long”): four bytes</a:t>
            </a:r>
          </a:p>
          <a:p>
            <a:r>
              <a:rPr lang="en-US" sz="2400" dirty="0">
                <a:latin typeface="Consolas" panose="020B0609020204030204" pitchFamily="49" charset="0"/>
              </a:rPr>
              <a:t>q (“quad word”): eight bytes</a:t>
            </a:r>
          </a:p>
        </p:txBody>
      </p:sp>
      <p:sp>
        <p:nvSpPr>
          <p:cNvPr id="18" name="Rectangle 17">
            <a:extLst>
              <a:ext uri="{FF2B5EF4-FFF2-40B4-BE49-F238E27FC236}">
                <a16:creationId xmlns:a16="http://schemas.microsoft.com/office/drawing/2014/main" id="{751DBB14-890D-4BE5-8723-403370E04E64}"/>
              </a:ext>
            </a:extLst>
          </p:cNvPr>
          <p:cNvSpPr/>
          <p:nvPr/>
        </p:nvSpPr>
        <p:spPr>
          <a:xfrm>
            <a:off x="6919782" y="4140200"/>
            <a:ext cx="4055527" cy="1194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28B5D1B-0941-4D31-A014-E30BDFFAB852}"/>
              </a:ext>
            </a:extLst>
          </p:cNvPr>
          <p:cNvGrpSpPr/>
          <p:nvPr/>
        </p:nvGrpSpPr>
        <p:grpSpPr>
          <a:xfrm>
            <a:off x="0" y="3015391"/>
            <a:ext cx="12295642" cy="3668806"/>
            <a:chOff x="0" y="3015391"/>
            <a:chExt cx="12295642" cy="3668806"/>
          </a:xfrm>
        </p:grpSpPr>
        <p:grpSp>
          <p:nvGrpSpPr>
            <p:cNvPr id="32" name="Group 31">
              <a:extLst>
                <a:ext uri="{FF2B5EF4-FFF2-40B4-BE49-F238E27FC236}">
                  <a16:creationId xmlns:a16="http://schemas.microsoft.com/office/drawing/2014/main" id="{FAFC2494-C72E-411D-9810-5AEA9A31AECC}"/>
                </a:ext>
              </a:extLst>
            </p:cNvPr>
            <p:cNvGrpSpPr/>
            <p:nvPr/>
          </p:nvGrpSpPr>
          <p:grpSpPr>
            <a:xfrm>
              <a:off x="5433060" y="3920490"/>
              <a:ext cx="1760220" cy="2080260"/>
              <a:chOff x="5215890" y="3246120"/>
              <a:chExt cx="1760220" cy="2080260"/>
            </a:xfrm>
          </p:grpSpPr>
          <p:sp>
            <p:nvSpPr>
              <p:cNvPr id="47" name="Flowchart: Summing Junction 46">
                <a:extLst>
                  <a:ext uri="{FF2B5EF4-FFF2-40B4-BE49-F238E27FC236}">
                    <a16:creationId xmlns:a16="http://schemas.microsoft.com/office/drawing/2014/main" id="{22515319-B644-4926-BE2E-08785B261399}"/>
                  </a:ext>
                </a:extLst>
              </p:cNvPr>
              <p:cNvSpPr>
                <a:spLocks noChangeAspect="1"/>
              </p:cNvSpPr>
              <p:nvPr/>
            </p:nvSpPr>
            <p:spPr bwMode="auto">
              <a:xfrm>
                <a:off x="5303500" y="3740530"/>
                <a:ext cx="1585000" cy="1585850"/>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8" name="TextBox 47">
                <a:extLst>
                  <a:ext uri="{FF2B5EF4-FFF2-40B4-BE49-F238E27FC236}">
                    <a16:creationId xmlns:a16="http://schemas.microsoft.com/office/drawing/2014/main" id="{14C36CD6-F697-455A-BA59-2ACCA3450BB7}"/>
                  </a:ext>
                </a:extLst>
              </p:cNvPr>
              <p:cNvSpPr txBox="1"/>
              <p:nvPr/>
            </p:nvSpPr>
            <p:spPr>
              <a:xfrm>
                <a:off x="5215890" y="3246120"/>
                <a:ext cx="176022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MMU</a:t>
                </a:r>
              </a:p>
            </p:txBody>
          </p:sp>
        </p:grpSp>
        <p:grpSp>
          <p:nvGrpSpPr>
            <p:cNvPr id="33" name="Group 32">
              <a:extLst>
                <a:ext uri="{FF2B5EF4-FFF2-40B4-BE49-F238E27FC236}">
                  <a16:creationId xmlns:a16="http://schemas.microsoft.com/office/drawing/2014/main" id="{314845FA-5EB6-4456-841D-5DC363967525}"/>
                </a:ext>
              </a:extLst>
            </p:cNvPr>
            <p:cNvGrpSpPr/>
            <p:nvPr/>
          </p:nvGrpSpPr>
          <p:grpSpPr>
            <a:xfrm>
              <a:off x="9814560" y="3015391"/>
              <a:ext cx="2164080" cy="939388"/>
              <a:chOff x="8907780" y="2148275"/>
              <a:chExt cx="2164080" cy="939388"/>
            </a:xfrm>
          </p:grpSpPr>
          <p:sp>
            <p:nvSpPr>
              <p:cNvPr id="45" name="TextBox 44">
                <a:extLst>
                  <a:ext uri="{FF2B5EF4-FFF2-40B4-BE49-F238E27FC236}">
                    <a16:creationId xmlns:a16="http://schemas.microsoft.com/office/drawing/2014/main" id="{E6AA7A9D-C401-45E3-A93F-326BA3EA38C4}"/>
                  </a:ext>
                </a:extLst>
              </p:cNvPr>
              <p:cNvSpPr txBox="1"/>
              <p:nvPr/>
            </p:nvSpPr>
            <p:spPr>
              <a:xfrm>
                <a:off x="8942070" y="2148275"/>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Physical</a:t>
                </a:r>
              </a:p>
            </p:txBody>
          </p:sp>
          <p:sp>
            <p:nvSpPr>
              <p:cNvPr id="46" name="TextBox 45">
                <a:extLst>
                  <a:ext uri="{FF2B5EF4-FFF2-40B4-BE49-F238E27FC236}">
                    <a16:creationId xmlns:a16="http://schemas.microsoft.com/office/drawing/2014/main" id="{B99C3D0E-8B53-46DD-AE68-111C7D3BC76F}"/>
                  </a:ext>
                </a:extLst>
              </p:cNvPr>
              <p:cNvSpPr txBox="1"/>
              <p:nvPr/>
            </p:nvSpPr>
            <p:spPr>
              <a:xfrm>
                <a:off x="8907780" y="2502888"/>
                <a:ext cx="212979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RAM</a:t>
                </a:r>
              </a:p>
            </p:txBody>
          </p:sp>
        </p:grpSp>
        <p:sp>
          <p:nvSpPr>
            <p:cNvPr id="34" name="Rectangle 33">
              <a:extLst>
                <a:ext uri="{FF2B5EF4-FFF2-40B4-BE49-F238E27FC236}">
                  <a16:creationId xmlns:a16="http://schemas.microsoft.com/office/drawing/2014/main" id="{D39B3A83-8563-43B8-BA2A-F41E6B5F90BF}"/>
                </a:ext>
              </a:extLst>
            </p:cNvPr>
            <p:cNvSpPr/>
            <p:nvPr/>
          </p:nvSpPr>
          <p:spPr>
            <a:xfrm>
              <a:off x="10096500" y="3913373"/>
              <a:ext cx="1600200" cy="2770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77E893D1-BC2D-4E28-A37F-E35299162731}"/>
                </a:ext>
              </a:extLst>
            </p:cNvPr>
            <p:cNvCxnSpPr>
              <a:cxnSpLocks/>
            </p:cNvCxnSpPr>
            <p:nvPr/>
          </p:nvCxnSpPr>
          <p:spPr>
            <a:xfrm>
              <a:off x="2714090" y="5584341"/>
              <a:ext cx="288653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6F14AE-1DB2-404C-8174-6D5B88D9ADA3}"/>
                </a:ext>
              </a:extLst>
            </p:cNvPr>
            <p:cNvCxnSpPr>
              <a:cxnSpLocks/>
            </p:cNvCxnSpPr>
            <p:nvPr/>
          </p:nvCxnSpPr>
          <p:spPr>
            <a:xfrm flipV="1">
              <a:off x="2706873" y="5235918"/>
              <a:ext cx="0" cy="355637"/>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50A74D4-FEBF-4029-A51D-6B75713F9C57}"/>
                </a:ext>
              </a:extLst>
            </p:cNvPr>
            <p:cNvCxnSpPr>
              <a:cxnSpLocks/>
            </p:cNvCxnSpPr>
            <p:nvPr/>
          </p:nvCxnSpPr>
          <p:spPr>
            <a:xfrm>
              <a:off x="1662255" y="5236135"/>
              <a:ext cx="1581979"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11B8D9-ECDE-4BE6-85BB-F7D6BB745AF9}"/>
                </a:ext>
              </a:extLst>
            </p:cNvPr>
            <p:cNvCxnSpPr>
              <a:cxnSpLocks/>
            </p:cNvCxnSpPr>
            <p:nvPr/>
          </p:nvCxnSpPr>
          <p:spPr>
            <a:xfrm flipV="1">
              <a:off x="1662255"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C230E2-2B80-46BE-AB58-158A07715EB4}"/>
                </a:ext>
              </a:extLst>
            </p:cNvPr>
            <p:cNvCxnSpPr>
              <a:cxnSpLocks/>
            </p:cNvCxnSpPr>
            <p:nvPr/>
          </p:nvCxnSpPr>
          <p:spPr>
            <a:xfrm flipV="1">
              <a:off x="3238387" y="4901824"/>
              <a:ext cx="0" cy="340878"/>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6976274-F7DF-4A64-BFDB-84F083CC2755}"/>
                </a:ext>
              </a:extLst>
            </p:cNvPr>
            <p:cNvCxnSpPr>
              <a:cxnSpLocks/>
            </p:cNvCxnSpPr>
            <p:nvPr/>
          </p:nvCxnSpPr>
          <p:spPr>
            <a:xfrm>
              <a:off x="7767962" y="4574177"/>
              <a:ext cx="231903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9FB5FD-4672-4E92-9304-835CD66985E0}"/>
                </a:ext>
              </a:extLst>
            </p:cNvPr>
            <p:cNvCxnSpPr>
              <a:cxnSpLocks/>
            </p:cNvCxnSpPr>
            <p:nvPr/>
          </p:nvCxnSpPr>
          <p:spPr>
            <a:xfrm flipV="1">
              <a:off x="7767710" y="4572934"/>
              <a:ext cx="0" cy="100838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8EE44F-D66B-44F7-8A65-EE3BFF8962F4}"/>
                </a:ext>
              </a:extLst>
            </p:cNvPr>
            <p:cNvCxnSpPr/>
            <p:nvPr/>
          </p:nvCxnSpPr>
          <p:spPr>
            <a:xfrm>
              <a:off x="7000908" y="5581315"/>
              <a:ext cx="768483"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1A5746E-1E25-4947-8ED8-80673B1F989D}"/>
                </a:ext>
              </a:extLst>
            </p:cNvPr>
            <p:cNvSpPr/>
            <p:nvPr/>
          </p:nvSpPr>
          <p:spPr>
            <a:xfrm>
              <a:off x="0" y="5638838"/>
              <a:ext cx="5906601" cy="954107"/>
            </a:xfrm>
            <a:prstGeom prst="rect">
              <a:avLst/>
            </a:prstGeom>
          </p:spPr>
          <p:txBody>
            <a:bodyPr wrap="square">
              <a:spAutoFit/>
            </a:bodyPr>
            <a:lstStyle/>
            <a:p>
              <a:pPr algn="ctr"/>
              <a:r>
                <a:rPr lang="en-US" sz="2800" dirty="0" err="1">
                  <a:latin typeface="Consolas" panose="020B0609020204030204" pitchFamily="49" charset="0"/>
                </a:rPr>
                <a:t>VirtAddr</a:t>
              </a:r>
              <a:r>
                <a:rPr lang="en-US" sz="2800" dirty="0">
                  <a:latin typeface="Consolas" panose="020B0609020204030204" pitchFamily="49" charset="0"/>
                </a:rPr>
                <a:t>: </a:t>
              </a:r>
              <a:r>
                <a:rPr lang="en-US" sz="2800" dirty="0">
                  <a:latin typeface="Roboto" panose="02000000000000000000" pitchFamily="2" charset="0"/>
                  <a:ea typeface="Roboto" panose="02000000000000000000" pitchFamily="2" charset="0"/>
                  <a:cs typeface="Roboto" panose="02000000000000000000" pitchFamily="2" charset="0"/>
                </a:rPr>
                <a:t>0000’4d0a’fc42’9280</a:t>
              </a:r>
            </a:p>
            <a:p>
              <a:pPr algn="ctr"/>
              <a:endParaRPr lang="en-US" sz="2800" dirty="0">
                <a:latin typeface="Consolas" panose="020B0609020204030204" pitchFamily="49" charset="0"/>
              </a:endParaRPr>
            </a:p>
          </p:txBody>
        </p:sp>
        <p:sp>
          <p:nvSpPr>
            <p:cNvPr id="44" name="Rectangle 43">
              <a:extLst>
                <a:ext uri="{FF2B5EF4-FFF2-40B4-BE49-F238E27FC236}">
                  <a16:creationId xmlns:a16="http://schemas.microsoft.com/office/drawing/2014/main" id="{476074B3-B21B-4F0E-88E1-12ECBCAD3E50}"/>
                </a:ext>
              </a:extLst>
            </p:cNvPr>
            <p:cNvSpPr/>
            <p:nvPr/>
          </p:nvSpPr>
          <p:spPr>
            <a:xfrm>
              <a:off x="7460248" y="4580047"/>
              <a:ext cx="4835394" cy="523220"/>
            </a:xfrm>
            <a:prstGeom prst="rect">
              <a:avLst/>
            </a:prstGeom>
          </p:spPr>
          <p:txBody>
            <a:bodyPr wrap="square">
              <a:spAutoFit/>
            </a:bodyPr>
            <a:lstStyle/>
            <a:p>
              <a:pPr algn="ctr"/>
              <a:r>
                <a:rPr lang="en-US" sz="2800" dirty="0">
                  <a:latin typeface="Consolas" panose="020B0609020204030204" pitchFamily="49" charset="0"/>
                </a:rPr>
                <a:t>PhysAddr: </a:t>
              </a:r>
              <a:r>
                <a:rPr lang="en-US" sz="2800" dirty="0">
                  <a:latin typeface="Roboto" panose="02000000000000000000" pitchFamily="2" charset="0"/>
                  <a:ea typeface="Roboto" panose="02000000000000000000" pitchFamily="2" charset="0"/>
                  <a:cs typeface="Roboto" panose="02000000000000000000" pitchFamily="2" charset="0"/>
                </a:rPr>
                <a:t>0xd089’5cb0</a:t>
              </a:r>
            </a:p>
          </p:txBody>
        </p:sp>
      </p:grpSp>
    </p:spTree>
    <p:extLst>
      <p:ext uri="{BB962C8B-B14F-4D97-AF65-F5344CB8AC3E}">
        <p14:creationId xmlns:p14="http://schemas.microsoft.com/office/powerpoint/2010/main" val="19838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9" grpId="0" animBg="1"/>
      <p:bldP spid="29" grpId="1" animBg="1"/>
      <p:bldP spid="2" grpId="0" animBg="1"/>
      <p:bldP spid="2" grpId="1" animBg="1"/>
      <p:bldP spid="17" grpId="0"/>
      <p:bldP spid="17" grpId="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 name="Content Placeholder 2"/>
          <p:cNvSpPr>
            <a:spLocks noGrp="1"/>
          </p:cNvSpPr>
          <p:nvPr>
            <p:ph idx="1"/>
          </p:nvPr>
        </p:nvSpPr>
        <p:spPr>
          <a:xfrm>
            <a:off x="57149" y="778872"/>
            <a:ext cx="6297431" cy="6000750"/>
          </a:xfrm>
        </p:spPr>
        <p:txBody>
          <a:bodyPr>
            <a:noAutofit/>
          </a:bodyPr>
          <a:lstStyle/>
          <a:p>
            <a:r>
              <a:rPr lang="en-US" sz="3600" dirty="0"/>
              <a:t>Using indirection via the MMU:</a:t>
            </a:r>
          </a:p>
          <a:p>
            <a:pPr lvl="1"/>
            <a:r>
              <a:rPr lang="en-US" sz="3200" dirty="0"/>
              <a:t>A virtual address space can be larger than physical RAM (and vice versa)</a:t>
            </a:r>
          </a:p>
          <a:p>
            <a:pPr lvl="1"/>
            <a:r>
              <a:rPr lang="en-US" sz="3200" dirty="0"/>
              <a:t>At any moment, some/none/all of a virtual address space can be mapped into physical RAM</a:t>
            </a:r>
          </a:p>
          <a:p>
            <a:pPr lvl="1"/>
            <a:r>
              <a:rPr lang="en-US" sz="3200" dirty="0"/>
              <a:t>After a context switch to a new address space, we can lazily bring in the non-resident memory regions, as the address space’s code tries to access those regions</a:t>
            </a:r>
          </a:p>
        </p:txBody>
      </p:sp>
      <p:grpSp>
        <p:nvGrpSpPr>
          <p:cNvPr id="14" name="Group 13"/>
          <p:cNvGrpSpPr/>
          <p:nvPr/>
        </p:nvGrpSpPr>
        <p:grpSpPr>
          <a:xfrm>
            <a:off x="6627678" y="979614"/>
            <a:ext cx="2499360" cy="2597976"/>
            <a:chOff x="6491751" y="1219644"/>
            <a:chExt cx="2499360" cy="2597976"/>
          </a:xfrm>
        </p:grpSpPr>
        <p:sp>
          <p:nvSpPr>
            <p:cNvPr id="4" name="Rectangle 3"/>
            <p:cNvSpPr/>
            <p:nvPr/>
          </p:nvSpPr>
          <p:spPr>
            <a:xfrm>
              <a:off x="7103256" y="2078144"/>
              <a:ext cx="1276350" cy="1739476"/>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 name="Group 7"/>
            <p:cNvGrpSpPr/>
            <p:nvPr/>
          </p:nvGrpSpPr>
          <p:grpSpPr>
            <a:xfrm>
              <a:off x="6491751" y="1219644"/>
              <a:ext cx="2499360" cy="847070"/>
              <a:chOff x="8713470" y="3834764"/>
              <a:chExt cx="2499360" cy="847070"/>
            </a:xfrm>
          </p:grpSpPr>
          <p:sp>
            <p:nvSpPr>
              <p:cNvPr id="6" name="TextBox 5"/>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7" name="TextBox 6"/>
              <p:cNvSpPr txBox="1"/>
              <p:nvPr/>
            </p:nvSpPr>
            <p:spPr>
              <a:xfrm>
                <a:off x="8713470" y="415861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1</a:t>
                </a:r>
              </a:p>
            </p:txBody>
          </p:sp>
        </p:grpSp>
      </p:grpSp>
      <p:grpSp>
        <p:nvGrpSpPr>
          <p:cNvPr id="15" name="Group 14"/>
          <p:cNvGrpSpPr/>
          <p:nvPr/>
        </p:nvGrpSpPr>
        <p:grpSpPr>
          <a:xfrm>
            <a:off x="6627678" y="4067619"/>
            <a:ext cx="2499360" cy="2573210"/>
            <a:chOff x="6491751" y="4170489"/>
            <a:chExt cx="2499360" cy="2573210"/>
          </a:xfrm>
        </p:grpSpPr>
        <p:sp>
          <p:nvSpPr>
            <p:cNvPr id="5" name="Rectangle 4"/>
            <p:cNvSpPr/>
            <p:nvPr/>
          </p:nvSpPr>
          <p:spPr>
            <a:xfrm>
              <a:off x="7103256" y="5004223"/>
              <a:ext cx="1276350" cy="1739476"/>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9" name="Group 8"/>
            <p:cNvGrpSpPr/>
            <p:nvPr/>
          </p:nvGrpSpPr>
          <p:grpSpPr>
            <a:xfrm>
              <a:off x="6491751" y="4170489"/>
              <a:ext cx="2499360" cy="847070"/>
              <a:chOff x="8713470" y="3834764"/>
              <a:chExt cx="2499360" cy="847070"/>
            </a:xfrm>
          </p:grpSpPr>
          <p:sp>
            <p:nvSpPr>
              <p:cNvPr id="10" name="TextBox 9"/>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11" name="TextBox 10"/>
              <p:cNvSpPr txBox="1"/>
              <p:nvPr/>
            </p:nvSpPr>
            <p:spPr>
              <a:xfrm>
                <a:off x="8713470" y="415861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2</a:t>
                </a:r>
              </a:p>
            </p:txBody>
          </p:sp>
        </p:grpSp>
      </p:grpSp>
      <p:cxnSp>
        <p:nvCxnSpPr>
          <p:cNvPr id="13" name="Straight Connector 12"/>
          <p:cNvCxnSpPr/>
          <p:nvPr/>
        </p:nvCxnSpPr>
        <p:spPr>
          <a:xfrm>
            <a:off x="6490518" y="861582"/>
            <a:ext cx="0" cy="5805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884740" y="1729962"/>
            <a:ext cx="2499360" cy="2266506"/>
            <a:chOff x="9223033" y="1752822"/>
            <a:chExt cx="2499360" cy="2266506"/>
          </a:xfrm>
        </p:grpSpPr>
        <p:grpSp>
          <p:nvGrpSpPr>
            <p:cNvPr id="16" name="Group 15"/>
            <p:cNvGrpSpPr/>
            <p:nvPr/>
          </p:nvGrpSpPr>
          <p:grpSpPr>
            <a:xfrm>
              <a:off x="9223033" y="1752822"/>
              <a:ext cx="2499360" cy="2266506"/>
              <a:chOff x="6491751" y="1219644"/>
              <a:chExt cx="2499360" cy="2266506"/>
            </a:xfrm>
          </p:grpSpPr>
          <p:sp>
            <p:nvSpPr>
              <p:cNvPr id="17" name="Rectangle 1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9" name="TextBox 18"/>
              <p:cNvSpPr txBox="1"/>
              <p:nvPr/>
            </p:nvSpPr>
            <p:spPr>
              <a:xfrm>
                <a:off x="6491751" y="121964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grpSp>
        <p:sp>
          <p:nvSpPr>
            <p:cNvPr id="24" name="Rectangle 23"/>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5" name="Rectangle 24"/>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6" name="Rectangle 25"/>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7" name="Rectangle 26"/>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28" name="Rectangle 27"/>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36" name="Group 35"/>
          <p:cNvGrpSpPr/>
          <p:nvPr/>
        </p:nvGrpSpPr>
        <p:grpSpPr>
          <a:xfrm>
            <a:off x="9884740" y="4255185"/>
            <a:ext cx="2499360" cy="2297564"/>
            <a:chOff x="9223033" y="4643805"/>
            <a:chExt cx="2499360" cy="2297564"/>
          </a:xfrm>
        </p:grpSpPr>
        <p:sp>
          <p:nvSpPr>
            <p:cNvPr id="22" name="TextBox 21"/>
            <p:cNvSpPr txBox="1"/>
            <p:nvPr/>
          </p:nvSpPr>
          <p:spPr>
            <a:xfrm>
              <a:off x="9223033" y="6271422"/>
              <a:ext cx="2499360" cy="669947"/>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Swap device</a:t>
              </a:r>
            </a:p>
          </p:txBody>
        </p:sp>
        <p:grpSp>
          <p:nvGrpSpPr>
            <p:cNvPr id="35" name="Group 34"/>
            <p:cNvGrpSpPr/>
            <p:nvPr/>
          </p:nvGrpSpPr>
          <p:grpSpPr>
            <a:xfrm>
              <a:off x="9706905" y="4643805"/>
              <a:ext cx="1531625" cy="1683669"/>
              <a:chOff x="9706905" y="4380915"/>
              <a:chExt cx="1531625" cy="1683669"/>
            </a:xfrm>
          </p:grpSpPr>
          <p:sp>
            <p:nvSpPr>
              <p:cNvPr id="29" name="Flowchart: Stored Data 28"/>
              <p:cNvSpPr/>
              <p:nvPr/>
            </p:nvSpPr>
            <p:spPr>
              <a:xfrm rot="16200000">
                <a:off x="10061921" y="4236655"/>
                <a:ext cx="821597" cy="1531620"/>
              </a:xfrm>
              <a:prstGeom prst="flowChartOnlineStorag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10061917" y="4887976"/>
                <a:ext cx="821597" cy="1531620"/>
              </a:xfrm>
              <a:prstGeom prst="flowChartOnlineStorag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9706905" y="4380915"/>
                <a:ext cx="1531621" cy="364884"/>
              </a:xfrm>
              <a:prstGeom prst="flowChartConnec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ight Brace 36"/>
          <p:cNvSpPr/>
          <p:nvPr/>
        </p:nvSpPr>
        <p:spPr>
          <a:xfrm>
            <a:off x="9058458" y="1120140"/>
            <a:ext cx="381489" cy="559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a:cxnSpLocks/>
          </p:cNvCxnSpPr>
          <p:nvPr/>
        </p:nvCxnSpPr>
        <p:spPr>
          <a:xfrm>
            <a:off x="9439947" y="3916640"/>
            <a:ext cx="444793" cy="0"/>
          </a:xfrm>
          <a:prstGeom prst="straightConnector1">
            <a:avLst/>
          </a:prstGeom>
          <a:ln w="63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35025"/>
          </a:xfrm>
        </p:spPr>
        <p:txBody>
          <a:bodyPr/>
          <a:lstStyle/>
          <a:p>
            <a:r>
              <a:rPr lang="en-US" dirty="0"/>
              <a:t>Memory-mapping Units (MMUs)</a:t>
            </a:r>
          </a:p>
        </p:txBody>
      </p:sp>
      <p:sp>
        <p:nvSpPr>
          <p:cNvPr id="32" name="Content Placeholder 2"/>
          <p:cNvSpPr txBox="1">
            <a:spLocks/>
          </p:cNvSpPr>
          <p:nvPr/>
        </p:nvSpPr>
        <p:spPr>
          <a:xfrm>
            <a:off x="102870" y="1348741"/>
            <a:ext cx="6297440" cy="182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Protection by default: the hardware maps the same virtual address in two different processes to different physical addresses</a:t>
            </a:r>
          </a:p>
        </p:txBody>
      </p:sp>
      <p:sp>
        <p:nvSpPr>
          <p:cNvPr id="34" name="Content Placeholder 2"/>
          <p:cNvSpPr txBox="1">
            <a:spLocks/>
          </p:cNvSpPr>
          <p:nvPr/>
        </p:nvSpPr>
        <p:spPr>
          <a:xfrm>
            <a:off x="6045849" y="1348741"/>
            <a:ext cx="6149340" cy="16230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Sharing when appropriate: a single region of physical RAM can map to multiple virtual address spaces (in possibly different locations!)</a:t>
            </a:r>
          </a:p>
        </p:txBody>
      </p:sp>
      <p:cxnSp>
        <p:nvCxnSpPr>
          <p:cNvPr id="38" name="Straight Connector 37"/>
          <p:cNvCxnSpPr/>
          <p:nvPr/>
        </p:nvCxnSpPr>
        <p:spPr>
          <a:xfrm>
            <a:off x="6388881" y="1373137"/>
            <a:ext cx="0" cy="5308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57150" y="857250"/>
            <a:ext cx="9052560" cy="689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Using indirection via the MMU, we want to allow:</a:t>
            </a:r>
            <a:endParaRPr lang="en-US" sz="2800" dirty="0"/>
          </a:p>
        </p:txBody>
      </p:sp>
      <p:grpSp>
        <p:nvGrpSpPr>
          <p:cNvPr id="85" name="Group 84"/>
          <p:cNvGrpSpPr/>
          <p:nvPr/>
        </p:nvGrpSpPr>
        <p:grpSpPr>
          <a:xfrm>
            <a:off x="-67163" y="2986319"/>
            <a:ext cx="6421754" cy="3743461"/>
            <a:chOff x="-67163" y="2986319"/>
            <a:chExt cx="6421754" cy="3743461"/>
          </a:xfrm>
        </p:grpSpPr>
        <p:grpSp>
          <p:nvGrpSpPr>
            <p:cNvPr id="40" name="Group 39"/>
            <p:cNvGrpSpPr/>
            <p:nvPr/>
          </p:nvGrpSpPr>
          <p:grpSpPr>
            <a:xfrm>
              <a:off x="3855231" y="3975523"/>
              <a:ext cx="2499360" cy="2266506"/>
              <a:chOff x="9223033" y="1752822"/>
              <a:chExt cx="2499360" cy="2266506"/>
            </a:xfrm>
          </p:grpSpPr>
          <p:grpSp>
            <p:nvGrpSpPr>
              <p:cNvPr id="41" name="Group 40"/>
              <p:cNvGrpSpPr/>
              <p:nvPr/>
            </p:nvGrpSpPr>
            <p:grpSpPr>
              <a:xfrm>
                <a:off x="9223033" y="1752822"/>
                <a:ext cx="2499360" cy="2266506"/>
                <a:chOff x="6491751" y="1219644"/>
                <a:chExt cx="2499360" cy="2266506"/>
              </a:xfrm>
            </p:grpSpPr>
            <p:sp>
              <p:nvSpPr>
                <p:cNvPr id="47" name="Rectangle 46"/>
                <p:cNvSpPr/>
                <p:nvPr/>
              </p:nvSpPr>
              <p:spPr>
                <a:xfrm>
                  <a:off x="7103256" y="1746674"/>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8" name="TextBox 47"/>
                <p:cNvSpPr txBox="1"/>
                <p:nvPr/>
              </p:nvSpPr>
              <p:spPr>
                <a:xfrm>
                  <a:off x="6491751" y="121964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grpSp>
          <p:sp>
            <p:nvSpPr>
              <p:cNvPr id="42" name="Rectangle 41"/>
              <p:cNvSpPr/>
              <p:nvPr/>
            </p:nvSpPr>
            <p:spPr>
              <a:xfrm>
                <a:off x="9834538" y="3162507"/>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3" name="Rectangle 42"/>
              <p:cNvSpPr/>
              <p:nvPr/>
            </p:nvSpPr>
            <p:spPr>
              <a:xfrm>
                <a:off x="9834538" y="2498880"/>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4" name="Rectangle 43"/>
              <p:cNvSpPr/>
              <p:nvPr/>
            </p:nvSpPr>
            <p:spPr>
              <a:xfrm>
                <a:off x="9834538" y="3373258"/>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5" name="Rectangle 44"/>
              <p:cNvSpPr/>
              <p:nvPr/>
            </p:nvSpPr>
            <p:spPr>
              <a:xfrm>
                <a:off x="9834538" y="358400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46" name="Rectangle 45"/>
              <p:cNvSpPr/>
              <p:nvPr/>
            </p:nvSpPr>
            <p:spPr>
              <a:xfrm>
                <a:off x="9834538" y="29493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grpSp>
          <p:nvGrpSpPr>
            <p:cNvPr id="21" name="Group 20"/>
            <p:cNvGrpSpPr/>
            <p:nvPr/>
          </p:nvGrpSpPr>
          <p:grpSpPr>
            <a:xfrm>
              <a:off x="-67163" y="2986319"/>
              <a:ext cx="2499360" cy="1785701"/>
              <a:chOff x="972967" y="2940599"/>
              <a:chExt cx="2499360" cy="1785701"/>
            </a:xfrm>
          </p:grpSpPr>
          <p:sp>
            <p:nvSpPr>
              <p:cNvPr id="50" name="Rectangle 4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51" name="Group 50"/>
              <p:cNvGrpSpPr/>
              <p:nvPr/>
            </p:nvGrpSpPr>
            <p:grpSpPr>
              <a:xfrm>
                <a:off x="972967" y="2940599"/>
                <a:ext cx="2499360" cy="812780"/>
                <a:chOff x="8713470" y="3834764"/>
                <a:chExt cx="2499360" cy="812780"/>
              </a:xfrm>
            </p:grpSpPr>
            <p:sp>
              <p:nvSpPr>
                <p:cNvPr id="52" name="TextBox 51"/>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53" name="TextBox 52"/>
                <p:cNvSpPr txBox="1"/>
                <p:nvPr/>
              </p:nvSpPr>
              <p:spPr>
                <a:xfrm>
                  <a:off x="8713470" y="412432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1</a:t>
                  </a:r>
                </a:p>
              </p:txBody>
            </p:sp>
          </p:grpSp>
        </p:grpSp>
        <p:grpSp>
          <p:nvGrpSpPr>
            <p:cNvPr id="23" name="Group 22"/>
            <p:cNvGrpSpPr/>
            <p:nvPr/>
          </p:nvGrpSpPr>
          <p:grpSpPr>
            <a:xfrm>
              <a:off x="-67163" y="4944079"/>
              <a:ext cx="2499360" cy="1785701"/>
              <a:chOff x="972967" y="4898359"/>
              <a:chExt cx="2499360" cy="1785701"/>
            </a:xfrm>
          </p:grpSpPr>
          <p:sp>
            <p:nvSpPr>
              <p:cNvPr id="61" name="Rectangle 60"/>
              <p:cNvSpPr/>
              <p:nvPr/>
            </p:nvSpPr>
            <p:spPr>
              <a:xfrm>
                <a:off x="1584472" y="5688279"/>
                <a:ext cx="1276350"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62" name="Group 61"/>
              <p:cNvGrpSpPr/>
              <p:nvPr/>
            </p:nvGrpSpPr>
            <p:grpSpPr>
              <a:xfrm>
                <a:off x="972967" y="4898359"/>
                <a:ext cx="2499360" cy="812780"/>
                <a:chOff x="8713470" y="3834764"/>
                <a:chExt cx="2499360" cy="812780"/>
              </a:xfrm>
            </p:grpSpPr>
            <p:sp>
              <p:nvSpPr>
                <p:cNvPr id="63" name="TextBox 62"/>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64" name="TextBox 63"/>
                <p:cNvSpPr txBox="1"/>
                <p:nvPr/>
              </p:nvSpPr>
              <p:spPr>
                <a:xfrm>
                  <a:off x="8713470" y="412432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2</a:t>
                  </a:r>
                </a:p>
              </p:txBody>
            </p:sp>
          </p:grpSp>
        </p:grpSp>
        <p:cxnSp>
          <p:nvCxnSpPr>
            <p:cNvPr id="77" name="Straight Arrow Connector 76"/>
            <p:cNvCxnSpPr>
              <a:cxnSpLocks/>
            </p:cNvCxnSpPr>
            <p:nvPr/>
          </p:nvCxnSpPr>
          <p:spPr>
            <a:xfrm>
              <a:off x="3384487" y="483948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818401" y="4021243"/>
              <a:ext cx="1573164"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V="1">
              <a:off x="3390731" y="4020786"/>
              <a:ext cx="0" cy="826414"/>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a:off x="2409719" y="5704781"/>
              <a:ext cx="205802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813874" y="5979101"/>
              <a:ext cx="599238"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flipV="1">
              <a:off x="2409719" y="5695393"/>
              <a:ext cx="0" cy="296551"/>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6345067" y="2992029"/>
            <a:ext cx="6044564" cy="3743461"/>
            <a:chOff x="6345067" y="2992029"/>
            <a:chExt cx="6044564" cy="3743461"/>
          </a:xfrm>
        </p:grpSpPr>
        <p:sp>
          <p:nvSpPr>
            <p:cNvPr id="110" name="Rectangle 109"/>
            <p:cNvSpPr/>
            <p:nvPr/>
          </p:nvSpPr>
          <p:spPr>
            <a:xfrm>
              <a:off x="10501776" y="4508263"/>
              <a:ext cx="1276350" cy="17394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1" name="TextBox 110"/>
            <p:cNvSpPr txBox="1"/>
            <p:nvPr/>
          </p:nvSpPr>
          <p:spPr>
            <a:xfrm>
              <a:off x="9890271" y="3981233"/>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Physical RAM</a:t>
              </a:r>
            </a:p>
          </p:txBody>
        </p:sp>
        <p:sp>
          <p:nvSpPr>
            <p:cNvPr id="105" name="Rectangle 104"/>
            <p:cNvSpPr/>
            <p:nvPr/>
          </p:nvSpPr>
          <p:spPr>
            <a:xfrm>
              <a:off x="10501776" y="5390918"/>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6" name="Rectangle 105"/>
            <p:cNvSpPr/>
            <p:nvPr/>
          </p:nvSpPr>
          <p:spPr>
            <a:xfrm>
              <a:off x="10501776" y="4750151"/>
              <a:ext cx="1276350" cy="22077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7" name="Rectangle 106"/>
            <p:cNvSpPr/>
            <p:nvPr/>
          </p:nvSpPr>
          <p:spPr>
            <a:xfrm>
              <a:off x="10501776" y="5601669"/>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8" name="Rectangle 107"/>
            <p:cNvSpPr/>
            <p:nvPr/>
          </p:nvSpPr>
          <p:spPr>
            <a:xfrm>
              <a:off x="10501776" y="581242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09" name="Rectangle 108"/>
            <p:cNvSpPr/>
            <p:nvPr/>
          </p:nvSpPr>
          <p:spPr>
            <a:xfrm>
              <a:off x="10501776" y="5177780"/>
              <a:ext cx="1276350" cy="21811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88" name="Group 87"/>
            <p:cNvGrpSpPr/>
            <p:nvPr/>
          </p:nvGrpSpPr>
          <p:grpSpPr>
            <a:xfrm>
              <a:off x="6345067" y="2992029"/>
              <a:ext cx="2499360" cy="1785701"/>
              <a:chOff x="972967" y="2940599"/>
              <a:chExt cx="2499360" cy="1785701"/>
            </a:xfrm>
          </p:grpSpPr>
          <p:sp>
            <p:nvSpPr>
              <p:cNvPr id="100" name="Rectangle 99"/>
              <p:cNvSpPr/>
              <p:nvPr/>
            </p:nvSpPr>
            <p:spPr>
              <a:xfrm>
                <a:off x="1584472" y="3730519"/>
                <a:ext cx="1276350" cy="995781"/>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grpSp>
            <p:nvGrpSpPr>
              <p:cNvPr id="101" name="Group 100"/>
              <p:cNvGrpSpPr/>
              <p:nvPr/>
            </p:nvGrpSpPr>
            <p:grpSpPr>
              <a:xfrm>
                <a:off x="972967" y="2940599"/>
                <a:ext cx="2499360" cy="812780"/>
                <a:chOff x="8713470" y="3834764"/>
                <a:chExt cx="2499360" cy="812780"/>
              </a:xfrm>
            </p:grpSpPr>
            <p:sp>
              <p:nvSpPr>
                <p:cNvPr id="102" name="TextBox 101"/>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103" name="TextBox 102"/>
                <p:cNvSpPr txBox="1"/>
                <p:nvPr/>
              </p:nvSpPr>
              <p:spPr>
                <a:xfrm>
                  <a:off x="8713470" y="412432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1</a:t>
                  </a:r>
                </a:p>
              </p:txBody>
            </p:sp>
          </p:grpSp>
        </p:grpSp>
        <p:grpSp>
          <p:nvGrpSpPr>
            <p:cNvPr id="89" name="Group 88"/>
            <p:cNvGrpSpPr/>
            <p:nvPr/>
          </p:nvGrpSpPr>
          <p:grpSpPr>
            <a:xfrm>
              <a:off x="6345067" y="4949789"/>
              <a:ext cx="2499360" cy="1785701"/>
              <a:chOff x="972967" y="4898359"/>
              <a:chExt cx="2499360" cy="1785701"/>
            </a:xfrm>
          </p:grpSpPr>
          <p:sp>
            <p:nvSpPr>
              <p:cNvPr id="96" name="Rectangle 95"/>
              <p:cNvSpPr/>
              <p:nvPr/>
            </p:nvSpPr>
            <p:spPr>
              <a:xfrm>
                <a:off x="1584472" y="5688279"/>
                <a:ext cx="1276350" cy="99578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66"/>
                  </a:solidFill>
                  <a:latin typeface="Segoe UI" panose="020B0502040204020203" pitchFamily="34" charset="0"/>
                  <a:cs typeface="Segoe UI" panose="020B0502040204020203" pitchFamily="34" charset="0"/>
                </a:endParaRPr>
              </a:p>
            </p:txBody>
          </p:sp>
          <p:grpSp>
            <p:nvGrpSpPr>
              <p:cNvPr id="97" name="Group 96"/>
              <p:cNvGrpSpPr/>
              <p:nvPr/>
            </p:nvGrpSpPr>
            <p:grpSpPr>
              <a:xfrm>
                <a:off x="972967" y="4898359"/>
                <a:ext cx="2499360" cy="812780"/>
                <a:chOff x="8713470" y="3834764"/>
                <a:chExt cx="2499360" cy="812780"/>
              </a:xfrm>
            </p:grpSpPr>
            <p:sp>
              <p:nvSpPr>
                <p:cNvPr id="98" name="TextBox 97"/>
                <p:cNvSpPr txBox="1"/>
                <p:nvPr/>
              </p:nvSpPr>
              <p:spPr>
                <a:xfrm>
                  <a:off x="8713470" y="383476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Virtual address</a:t>
                  </a:r>
                </a:p>
              </p:txBody>
            </p:sp>
            <p:sp>
              <p:nvSpPr>
                <p:cNvPr id="99" name="TextBox 98"/>
                <p:cNvSpPr txBox="1"/>
                <p:nvPr/>
              </p:nvSpPr>
              <p:spPr>
                <a:xfrm>
                  <a:off x="8713470" y="4124324"/>
                  <a:ext cx="249936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space 2</a:t>
                  </a:r>
                </a:p>
              </p:txBody>
            </p:sp>
          </p:grpSp>
        </p:grpSp>
        <p:cxnSp>
          <p:nvCxnSpPr>
            <p:cNvPr id="90" name="Straight Arrow Connector 89"/>
            <p:cNvCxnSpPr>
              <a:cxnSpLocks/>
            </p:cNvCxnSpPr>
            <p:nvPr/>
          </p:nvCxnSpPr>
          <p:spPr>
            <a:xfrm>
              <a:off x="9419527" y="5062364"/>
              <a:ext cx="108863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9425771" y="4051742"/>
              <a:ext cx="0" cy="2444703"/>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0505586" y="496471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3" name="Rectangle 112"/>
            <p:cNvSpPr/>
            <p:nvPr/>
          </p:nvSpPr>
          <p:spPr>
            <a:xfrm>
              <a:off x="6956572" y="6399878"/>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sp>
          <p:nvSpPr>
            <p:cNvPr id="114" name="Rectangle 113"/>
            <p:cNvSpPr/>
            <p:nvPr/>
          </p:nvSpPr>
          <p:spPr>
            <a:xfrm>
              <a:off x="6956572" y="3957082"/>
              <a:ext cx="1276350" cy="21811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Segoe UI" panose="020B0502040204020203" pitchFamily="34" charset="0"/>
                <a:cs typeface="Segoe UI" panose="020B0502040204020203" pitchFamily="34" charset="0"/>
              </a:endParaRPr>
            </a:p>
          </p:txBody>
        </p:sp>
        <p:cxnSp>
          <p:nvCxnSpPr>
            <p:cNvPr id="115" name="Straight Arrow Connector 114"/>
            <p:cNvCxnSpPr/>
            <p:nvPr/>
          </p:nvCxnSpPr>
          <p:spPr>
            <a:xfrm>
              <a:off x="8235776" y="4054707"/>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8232922" y="6496445"/>
              <a:ext cx="1178837" cy="0"/>
            </a:xfrm>
            <a:prstGeom prst="straightConnector1">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5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The structure of a virtual address space</a:t>
            </a:r>
          </a:p>
          <a:p>
            <a:r>
              <a:rPr lang="en-US" sz="4800" dirty="0"/>
              <a:t>Supporting virtual memory using paging</a:t>
            </a:r>
          </a:p>
          <a:p>
            <a:r>
              <a:rPr lang="en-US" sz="4800" dirty="0"/>
              <a:t>Fast translation using TLBs</a:t>
            </a:r>
          </a:p>
        </p:txBody>
      </p:sp>
    </p:spTree>
    <p:extLst>
      <p:ext uri="{BB962C8B-B14F-4D97-AF65-F5344CB8AC3E}">
        <p14:creationId xmlns:p14="http://schemas.microsoft.com/office/powerpoint/2010/main" val="71020255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631657" y="-68966"/>
            <a:ext cx="10928685" cy="874128"/>
          </a:xfrm>
        </p:spPr>
        <p:txBody>
          <a:bodyPr>
            <a:normAutofit/>
          </a:bodyPr>
          <a:lstStyle/>
          <a:p>
            <a:r>
              <a:rPr lang="en-US" b="1" dirty="0"/>
              <a:t>x86-64: Virtual Address Spaces</a:t>
            </a: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120317" y="721899"/>
            <a:ext cx="4948072" cy="6075947"/>
          </a:xfrm>
        </p:spPr>
        <p:txBody>
          <a:bodyPr>
            <a:normAutofit/>
          </a:bodyPr>
          <a:lstStyle/>
          <a:p>
            <a:r>
              <a:rPr lang="en-US" sz="3200" dirty="0"/>
              <a:t>Current x86-64 chips only use 48 bits of an address</a:t>
            </a:r>
          </a:p>
          <a:p>
            <a:pPr lvl="1"/>
            <a:r>
              <a:rPr lang="en-US" sz="2800" dirty="0"/>
              <a:t>Bits 48—63 must be copies of bit 47</a:t>
            </a:r>
          </a:p>
          <a:p>
            <a:pPr lvl="1"/>
            <a:r>
              <a:rPr lang="en-US" sz="2800" dirty="0"/>
              <a:t>Kernel </a:t>
            </a:r>
            <a:r>
              <a:rPr lang="en-US" sz="2800" dirty="0" err="1"/>
              <a:t>code+data</a:t>
            </a:r>
            <a:r>
              <a:rPr lang="en-US" sz="2800" dirty="0"/>
              <a:t> lives in “high canonical” memory</a:t>
            </a:r>
          </a:p>
          <a:p>
            <a:pPr lvl="1"/>
            <a:r>
              <a:rPr lang="en-US" sz="2800" dirty="0"/>
              <a:t>User </a:t>
            </a:r>
            <a:r>
              <a:rPr lang="en-US" sz="2800" dirty="0" err="1"/>
              <a:t>code+data</a:t>
            </a:r>
            <a:r>
              <a:rPr lang="en-US" sz="2800" dirty="0"/>
              <a:t> lives in “low canonical” memory</a:t>
            </a:r>
          </a:p>
          <a:p>
            <a:r>
              <a:rPr lang="en-US" sz="3200" dirty="0"/>
              <a:t>Intel is already thinking about how to extend addresses to 57 bits!</a:t>
            </a:r>
            <a:endParaRPr lang="en-US" sz="2800" dirty="0"/>
          </a:p>
          <a:p>
            <a:endParaRPr lang="en-US" sz="2400" dirty="0"/>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0317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nvGrpSpPr>
          <p:cNvPr id="28" name="Group 27">
            <a:extLst>
              <a:ext uri="{FF2B5EF4-FFF2-40B4-BE49-F238E27FC236}">
                <a16:creationId xmlns:a16="http://schemas.microsoft.com/office/drawing/2014/main" id="{65968DBB-03CB-4C6A-8997-CC8C0CD67BB4}"/>
              </a:ext>
            </a:extLst>
          </p:cNvPr>
          <p:cNvGrpSpPr/>
          <p:nvPr/>
        </p:nvGrpSpPr>
        <p:grpSpPr>
          <a:xfrm>
            <a:off x="4010297" y="890400"/>
            <a:ext cx="7985181" cy="5971313"/>
            <a:chOff x="4010297" y="899235"/>
            <a:chExt cx="7985181" cy="5971313"/>
          </a:xfrm>
        </p:grpSpPr>
        <p:pic>
          <p:nvPicPr>
            <p:cNvPr id="16" name="Picture 15">
              <a:extLst>
                <a:ext uri="{FF2B5EF4-FFF2-40B4-BE49-F238E27FC236}">
                  <a16:creationId xmlns:a16="http://schemas.microsoft.com/office/drawing/2014/main" id="{3103A7F2-2690-482A-801C-7C16348B58D7}"/>
                </a:ext>
              </a:extLst>
            </p:cNvPr>
            <p:cNvPicPr>
              <a:picLocks noChangeAspect="1"/>
            </p:cNvPicPr>
            <p:nvPr/>
          </p:nvPicPr>
          <p:blipFill>
            <a:blip r:embed="rId3"/>
            <a:stretch>
              <a:fillRect/>
            </a:stretch>
          </p:blipFill>
          <p:spPr>
            <a:xfrm>
              <a:off x="5957540" y="899235"/>
              <a:ext cx="6037938" cy="5971313"/>
            </a:xfrm>
            <a:prstGeom prst="rect">
              <a:avLst/>
            </a:prstGeom>
            <a:ln>
              <a:solidFill>
                <a:schemeClr val="tx1"/>
              </a:solidFill>
            </a:ln>
          </p:spPr>
        </p:pic>
        <p:sp>
          <p:nvSpPr>
            <p:cNvPr id="18" name="Arrow: Right 17">
              <a:extLst>
                <a:ext uri="{FF2B5EF4-FFF2-40B4-BE49-F238E27FC236}">
                  <a16:creationId xmlns:a16="http://schemas.microsoft.com/office/drawing/2014/main" id="{BD9E4BCD-7FC4-48F6-8576-F0CBF6E8B396}"/>
                </a:ext>
              </a:extLst>
            </p:cNvPr>
            <p:cNvSpPr/>
            <p:nvPr/>
          </p:nvSpPr>
          <p:spPr>
            <a:xfrm>
              <a:off x="4010297" y="5111031"/>
              <a:ext cx="1802866" cy="5436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1900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13208</TotalTime>
  <Words>3504</Words>
  <Application>Microsoft Office PowerPoint</Application>
  <PresentationFormat>Widescreen</PresentationFormat>
  <Paragraphs>636</Paragraphs>
  <Slides>32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Consolas</vt:lpstr>
      <vt:lpstr>Roboto</vt:lpstr>
      <vt:lpstr>Segoe UI</vt:lpstr>
      <vt:lpstr>Segoe UI Light</vt:lpstr>
      <vt:lpstr>Office Theme</vt:lpstr>
      <vt:lpstr>Virtual Memory</vt:lpstr>
      <vt:lpstr>Virtual Addresses</vt:lpstr>
      <vt:lpstr>How Do We Map Virtual Addresses to Physical Addresses?</vt:lpstr>
      <vt:lpstr>Memory-mapping Units (MMUs)</vt:lpstr>
      <vt:lpstr>Memory-mapping Units (MMUs)</vt:lpstr>
      <vt:lpstr>Memory-mapping Units (MMUs)</vt:lpstr>
      <vt:lpstr>Memory-mapping Units (MMUs)</vt:lpstr>
      <vt:lpstr>Outline</vt:lpstr>
      <vt:lpstr>x86-64: Virtual Address Spaces</vt:lpstr>
      <vt:lpstr>x86-64: Virtual Address Spaces</vt:lpstr>
      <vt:lpstr>x86-64: Virtual Address Spaces</vt:lpstr>
      <vt:lpstr>PowerPoint Presentation</vt:lpstr>
      <vt:lpstr>PowerPoint Presentation</vt:lpstr>
      <vt:lpstr>Outline</vt:lpstr>
      <vt:lpstr>Paging</vt:lpstr>
      <vt:lpstr>Case study: x86-64</vt:lpstr>
      <vt:lpstr>Case study: x86-64</vt:lpstr>
      <vt:lpstr>Case study: x86-64</vt:lpstr>
      <vt:lpstr>Case study: x86-64</vt:lpstr>
      <vt:lpstr>Case study: x86-64</vt:lpstr>
      <vt:lpstr>Why so many levels?</vt:lpstr>
      <vt:lpstr>PowerPoint Presentation</vt:lpstr>
      <vt:lpstr>PowerPoint Presentation</vt:lpstr>
      <vt:lpstr>Chickadee: Page Tables</vt:lpstr>
      <vt:lpstr>Outline</vt:lpstr>
      <vt:lpstr>Paging: The Good and the Bad</vt:lpstr>
      <vt:lpstr>Translation Lookaside Buffers (TLBs)</vt:lpstr>
      <vt:lpstr>Translation Lookaside Buffers (TLBs)</vt:lpstr>
      <vt:lpstr>The Lifecycle of a Memory Reference on x86</vt:lpstr>
      <vt:lpstr>The Lifecycle of a Memory Reference on x86</vt:lpstr>
      <vt:lpstr>Context Switches:</vt:lpstr>
      <vt:lpstr>TLBs and Context Switches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5660</cp:revision>
  <dcterms:created xsi:type="dcterms:W3CDTF">2017-01-17T01:11:39Z</dcterms:created>
  <dcterms:modified xsi:type="dcterms:W3CDTF">2019-01-31T03:01:39Z</dcterms:modified>
</cp:coreProperties>
</file>