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57" r:id="rId6"/>
    <p:sldId id="259" r:id="rId7"/>
    <p:sldId id="263" r:id="rId8"/>
    <p:sldId id="265" r:id="rId9"/>
    <p:sldId id="266" r:id="rId10"/>
    <p:sldId id="267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99FF"/>
    <a:srgbClr val="FFFF66"/>
    <a:srgbClr val="66FF99"/>
    <a:srgbClr val="FF7C8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6" autoAdjust="0"/>
    <p:restoredTop sz="86267" autoAdjust="0"/>
  </p:normalViewPr>
  <p:slideViewPr>
    <p:cSldViewPr snapToGrid="0">
      <p:cViewPr varScale="1">
        <p:scale>
          <a:sx n="55" d="100"/>
          <a:sy n="55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95D4E-0080-48D8-8D56-50D2584104C6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9842A-5CF9-4F0B-9230-CA0D438F5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3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27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[A Linux process can also add pages to the virtual address space via </a:t>
            </a:r>
            <a:r>
              <a:rPr lang="en-US" dirty="0" err="1"/>
              <a:t>mmap</a:t>
            </a:r>
            <a:r>
              <a:rPr lang="en-US" dirty="0"/>
              <a:t>(). Chickadee’s SYS_PAGE_ALLOC is roughly analogous, inasmuch as it allows a process to map a new page into the virtual address space.]</a:t>
            </a:r>
          </a:p>
          <a:p>
            <a:r>
              <a:rPr lang="en-US" dirty="0"/>
              <a:t>[What about the stack—does it automatically grow if, e.g., user-space code makes a lot of nested function calls? It could; the OS could choose to detect page faults to region immediately beneath the current top of stack, and automatically allocate a new page. Linux does this. However, Linux also limits the maximum size of each thread’s stack to a fixed amount like 8 MB. On Linux, the command ‘</a:t>
            </a:r>
            <a:r>
              <a:rPr lang="en-US" dirty="0" err="1"/>
              <a:t>ulimit</a:t>
            </a:r>
            <a:r>
              <a:rPr lang="en-US" dirty="0"/>
              <a:t> –s’ will show the default stack size; a sysadmin can also use </a:t>
            </a:r>
            <a:r>
              <a:rPr lang="en-US" dirty="0" err="1"/>
              <a:t>ulimit</a:t>
            </a:r>
            <a:r>
              <a:rPr lang="en-US" dirty="0"/>
              <a:t> to change the default.]</a:t>
            </a:r>
          </a:p>
          <a:p>
            <a:r>
              <a:rPr lang="en-US" dirty="0"/>
              <a:t>[Chickadee stacks do not grow on a page fault. Also note that the p-allocator.cc program maintains a variable called </a:t>
            </a:r>
            <a:r>
              <a:rPr lang="en-US" dirty="0" err="1"/>
              <a:t>heap_top</a:t>
            </a:r>
            <a:r>
              <a:rPr lang="en-US" dirty="0"/>
              <a:t> that is like the </a:t>
            </a:r>
            <a:r>
              <a:rPr lang="en-US" dirty="0" err="1"/>
              <a:t>brk</a:t>
            </a:r>
            <a:r>
              <a:rPr lang="en-US" dirty="0"/>
              <a:t> pointer that a Linux malloc implementation would track.]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9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1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[A second disadvantage of </a:t>
            </a:r>
            <a:r>
              <a:rPr lang="en-US" dirty="0" err="1"/>
              <a:t>vmalloc</a:t>
            </a:r>
            <a:r>
              <a:rPr lang="en-US" dirty="0"/>
              <a:t>() is that, since the allocated physical pages are not contiguous, they may not be able to be covered by a small number of “huge” TLB mappings (i.e., TLB mapping that cover more than a 4 KB page—either 2 MB or 1 GB).]</a:t>
            </a:r>
          </a:p>
          <a:p>
            <a:endParaRPr lang="en-US" dirty="0"/>
          </a:p>
          <a:p>
            <a:r>
              <a:rPr lang="en-US" dirty="0"/>
              <a:t>[Note that memory returned by </a:t>
            </a:r>
            <a:r>
              <a:rPr lang="en-US" dirty="0" err="1"/>
              <a:t>kmalloc</a:t>
            </a:r>
            <a:r>
              <a:rPr lang="en-US" dirty="0"/>
              <a:t>() should be released by </a:t>
            </a:r>
            <a:r>
              <a:rPr lang="en-US" dirty="0" err="1"/>
              <a:t>kfree</a:t>
            </a:r>
            <a:r>
              <a:rPr lang="en-US" dirty="0"/>
              <a:t>(); similarly, memory returned by </a:t>
            </a:r>
            <a:r>
              <a:rPr lang="en-US" dirty="0" err="1"/>
              <a:t>vmalloc</a:t>
            </a:r>
            <a:r>
              <a:rPr lang="en-US" dirty="0"/>
              <a:t>() should be released using </a:t>
            </a:r>
            <a:r>
              <a:rPr lang="en-US" dirty="0" err="1"/>
              <a:t>vfree</a:t>
            </a:r>
            <a:r>
              <a:rPr lang="en-US" dirty="0"/>
              <a:t>().]</a:t>
            </a:r>
          </a:p>
          <a:p>
            <a:endParaRPr lang="en-US" dirty="0"/>
          </a:p>
          <a:p>
            <a:r>
              <a:rPr lang="en-US" dirty="0"/>
              <a:t>[Reference: https://www.kernel.org/doc/Documentation/x86/x86_64/mm.txt</a:t>
            </a:r>
          </a:p>
          <a:p>
            <a:r>
              <a:rPr lang="en-US" dirty="0"/>
              <a:t>                                   //Shows that the virtual address region used by</a:t>
            </a:r>
          </a:p>
          <a:p>
            <a:r>
              <a:rPr lang="en-US" dirty="0"/>
              <a:t>                                   //</a:t>
            </a:r>
            <a:r>
              <a:rPr lang="en-US" dirty="0" err="1"/>
              <a:t>vmalloc</a:t>
            </a:r>
            <a:r>
              <a:rPr lang="en-US" dirty="0"/>
              <a:t>() is different than the one used by the</a:t>
            </a:r>
          </a:p>
          <a:p>
            <a:r>
              <a:rPr lang="en-US" dirty="0"/>
              <a:t>                                   //physical memory map.]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9842A-5CF9-4F0B-9230-CA0D438F5D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0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6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7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6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3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8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6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74FEE-3217-43D0-AFC4-9E46ADFE2F91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BD41-F5C0-43D0-BA08-0465A13FD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9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3251" y="3428030"/>
            <a:ext cx="7510044" cy="1781643"/>
          </a:xfrm>
          <a:noFill/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CS 161: Lecture 5</a:t>
            </a:r>
          </a:p>
          <a:p>
            <a:r>
              <a:rPr lang="en-US" sz="5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2/11/19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3250" y="2175148"/>
            <a:ext cx="7510045" cy="1109470"/>
          </a:xfrm>
          <a:noFill/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Buddy Allocation</a:t>
            </a:r>
          </a:p>
        </p:txBody>
      </p:sp>
      <p:pic>
        <p:nvPicPr>
          <p:cNvPr id="1026" name="Picture 2" descr="https://i.pinimg.com/originals/32/bb/7b/32bb7b24e09761a8d88b68a65e563112.jpg">
            <a:extLst>
              <a:ext uri="{FF2B5EF4-FFF2-40B4-BE49-F238E27FC236}">
                <a16:creationId xmlns:a16="http://schemas.microsoft.com/office/drawing/2014/main" id="{72A6BC62-9E14-498B-A148-8DBA4C44A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13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82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61646F8A-C889-400E-B99D-E08AD94611DE}"/>
              </a:ext>
            </a:extLst>
          </p:cNvPr>
          <p:cNvGrpSpPr/>
          <p:nvPr/>
        </p:nvGrpSpPr>
        <p:grpSpPr>
          <a:xfrm>
            <a:off x="1681494" y="2132358"/>
            <a:ext cx="10241280" cy="640080"/>
            <a:chOff x="1681494" y="2132358"/>
            <a:chExt cx="10241280" cy="64008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2A529A-4168-45A7-BF9E-BDE04BB2A51E}"/>
                </a:ext>
              </a:extLst>
            </p:cNvPr>
            <p:cNvSpPr/>
            <p:nvPr/>
          </p:nvSpPr>
          <p:spPr>
            <a:xfrm>
              <a:off x="1681494" y="2132358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490B70-EDFC-462A-B5D0-C26428735B72}"/>
                </a:ext>
              </a:extLst>
            </p:cNvPr>
            <p:cNvSpPr/>
            <p:nvPr/>
          </p:nvSpPr>
          <p:spPr>
            <a:xfrm>
              <a:off x="4241814" y="2132358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FA0375-FBA9-45D5-8E27-0B8810CE4514}"/>
                </a:ext>
              </a:extLst>
            </p:cNvPr>
            <p:cNvSpPr/>
            <p:nvPr/>
          </p:nvSpPr>
          <p:spPr>
            <a:xfrm>
              <a:off x="6802134" y="2132358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875D273-9ADB-467B-8F3F-E38CD2CB9F50}"/>
              </a:ext>
            </a:extLst>
          </p:cNvPr>
          <p:cNvGrpSpPr/>
          <p:nvPr/>
        </p:nvGrpSpPr>
        <p:grpSpPr>
          <a:xfrm>
            <a:off x="1681494" y="1350726"/>
            <a:ext cx="10241280" cy="640080"/>
            <a:chOff x="1681494" y="1350726"/>
            <a:chExt cx="10241280" cy="64008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B318EB7-DAE5-4F6D-B5D7-E2954788088C}"/>
                </a:ext>
              </a:extLst>
            </p:cNvPr>
            <p:cNvSpPr/>
            <p:nvPr/>
          </p:nvSpPr>
          <p:spPr>
            <a:xfrm>
              <a:off x="1681494" y="1350726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DD3E063-F310-4B49-8CC7-9CF70F4A02E7}"/>
                </a:ext>
              </a:extLst>
            </p:cNvPr>
            <p:cNvSpPr/>
            <p:nvPr/>
          </p:nvSpPr>
          <p:spPr>
            <a:xfrm>
              <a:off x="6802134" y="1350726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4C6F9D7C-B5FF-4359-8608-2B26E491919D}"/>
              </a:ext>
            </a:extLst>
          </p:cNvPr>
          <p:cNvSpPr/>
          <p:nvPr/>
        </p:nvSpPr>
        <p:spPr>
          <a:xfrm>
            <a:off x="1681494" y="569094"/>
            <a:ext cx="102412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1024 KB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D9DCC5-C9AA-43AD-A04D-E46729AFB325}"/>
              </a:ext>
            </a:extLst>
          </p:cNvPr>
          <p:cNvSpPr txBox="1"/>
          <p:nvPr/>
        </p:nvSpPr>
        <p:spPr>
          <a:xfrm>
            <a:off x="-120318" y="596746"/>
            <a:ext cx="1900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b="1" dirty="0">
                <a:ln>
                  <a:solidFill>
                    <a:schemeClr val="tx1"/>
                  </a:solidFill>
                </a:ln>
                <a:solidFill>
                  <a:srgbClr val="66FF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A=83KB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F64DB39-55BE-4FBC-85B4-C255F47BA19D}"/>
              </a:ext>
            </a:extLst>
          </p:cNvPr>
          <p:cNvGrpSpPr/>
          <p:nvPr/>
        </p:nvGrpSpPr>
        <p:grpSpPr>
          <a:xfrm>
            <a:off x="1681494" y="2913990"/>
            <a:ext cx="10241280" cy="640080"/>
            <a:chOff x="1681494" y="2913990"/>
            <a:chExt cx="10241280" cy="6400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EB8FF4-459C-424F-8CB5-D2465797BE20}"/>
                </a:ext>
              </a:extLst>
            </p:cNvPr>
            <p:cNvSpPr/>
            <p:nvPr/>
          </p:nvSpPr>
          <p:spPr>
            <a:xfrm>
              <a:off x="1681494" y="2913990"/>
              <a:ext cx="1280160" cy="640080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1AC9F19-ACB8-4593-8962-77EA356EAB5E}"/>
                </a:ext>
              </a:extLst>
            </p:cNvPr>
            <p:cNvSpPr/>
            <p:nvPr/>
          </p:nvSpPr>
          <p:spPr>
            <a:xfrm>
              <a:off x="2961654" y="2913990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29A2B8D-C922-4E57-8A2D-AD23E4EC054C}"/>
                </a:ext>
              </a:extLst>
            </p:cNvPr>
            <p:cNvSpPr/>
            <p:nvPr/>
          </p:nvSpPr>
          <p:spPr>
            <a:xfrm>
              <a:off x="4241814" y="2913990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82EB85E-BF72-47C8-8FF8-7D435023AB04}"/>
                </a:ext>
              </a:extLst>
            </p:cNvPr>
            <p:cNvSpPr/>
            <p:nvPr/>
          </p:nvSpPr>
          <p:spPr>
            <a:xfrm>
              <a:off x="6802134" y="2913990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7DD77C7-59BC-4104-92AE-7F9EF34DF5A7}"/>
              </a:ext>
            </a:extLst>
          </p:cNvPr>
          <p:cNvGrpSpPr/>
          <p:nvPr/>
        </p:nvGrpSpPr>
        <p:grpSpPr>
          <a:xfrm>
            <a:off x="-120317" y="3695622"/>
            <a:ext cx="12043091" cy="640080"/>
            <a:chOff x="-120317" y="3695622"/>
            <a:chExt cx="12043091" cy="64008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B7EA0B9-5360-4227-963F-68BDF8E617B4}"/>
                </a:ext>
              </a:extLst>
            </p:cNvPr>
            <p:cNvSpPr/>
            <p:nvPr/>
          </p:nvSpPr>
          <p:spPr>
            <a:xfrm>
              <a:off x="1681494" y="3695622"/>
              <a:ext cx="1280160" cy="640080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7DEBF1-5E4A-4A74-B8F6-7998C2604EEB}"/>
                </a:ext>
              </a:extLst>
            </p:cNvPr>
            <p:cNvSpPr/>
            <p:nvPr/>
          </p:nvSpPr>
          <p:spPr>
            <a:xfrm>
              <a:off x="2961654" y="3695622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0BD2911-0114-49FC-B355-AE085F3C2F53}"/>
                </a:ext>
              </a:extLst>
            </p:cNvPr>
            <p:cNvSpPr/>
            <p:nvPr/>
          </p:nvSpPr>
          <p:spPr>
            <a:xfrm>
              <a:off x="4241814" y="3695622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725929A-F6F7-40F8-82EA-607E204EBB62}"/>
                </a:ext>
              </a:extLst>
            </p:cNvPr>
            <p:cNvSpPr/>
            <p:nvPr/>
          </p:nvSpPr>
          <p:spPr>
            <a:xfrm>
              <a:off x="6802134" y="3695622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6AEA73-0F4C-4E55-8637-FA19AFAD7157}"/>
                </a:ext>
              </a:extLst>
            </p:cNvPr>
            <p:cNvSpPr txBox="1"/>
            <p:nvPr/>
          </p:nvSpPr>
          <p:spPr>
            <a:xfrm>
              <a:off x="-120317" y="3723274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FFCCCC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B=37KB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E130877-9AD7-48AD-B336-5C9967A12284}"/>
              </a:ext>
            </a:extLst>
          </p:cNvPr>
          <p:cNvGrpSpPr/>
          <p:nvPr/>
        </p:nvGrpSpPr>
        <p:grpSpPr>
          <a:xfrm>
            <a:off x="1681494" y="4477253"/>
            <a:ext cx="10241280" cy="640080"/>
            <a:chOff x="1681494" y="4477253"/>
            <a:chExt cx="10241280" cy="6400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283B37A-163D-4C51-B2C7-E4A3555E6428}"/>
                </a:ext>
              </a:extLst>
            </p:cNvPr>
            <p:cNvSpPr/>
            <p:nvPr/>
          </p:nvSpPr>
          <p:spPr>
            <a:xfrm>
              <a:off x="2961654" y="4477253"/>
              <a:ext cx="640080" cy="64008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12072D-2680-4881-96BE-7E7599EA2ECC}"/>
                </a:ext>
              </a:extLst>
            </p:cNvPr>
            <p:cNvSpPr/>
            <p:nvPr/>
          </p:nvSpPr>
          <p:spPr>
            <a:xfrm>
              <a:off x="3601734" y="4477253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58A70B4-CC0C-4CA1-B2C7-3F214AB39C04}"/>
                </a:ext>
              </a:extLst>
            </p:cNvPr>
            <p:cNvSpPr/>
            <p:nvPr/>
          </p:nvSpPr>
          <p:spPr>
            <a:xfrm>
              <a:off x="1681494" y="4477253"/>
              <a:ext cx="1280160" cy="640080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A80C0E2-8026-4028-B5A6-F4DD2A1F8490}"/>
                </a:ext>
              </a:extLst>
            </p:cNvPr>
            <p:cNvSpPr/>
            <p:nvPr/>
          </p:nvSpPr>
          <p:spPr>
            <a:xfrm>
              <a:off x="4241814" y="4477253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3AC00EC-7FEF-4526-9127-758F6D5BAA16}"/>
                </a:ext>
              </a:extLst>
            </p:cNvPr>
            <p:cNvSpPr/>
            <p:nvPr/>
          </p:nvSpPr>
          <p:spPr>
            <a:xfrm>
              <a:off x="6802134" y="4477253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4E9EB11-806B-4C58-9717-C6E55E8AB0D2}"/>
              </a:ext>
            </a:extLst>
          </p:cNvPr>
          <p:cNvGrpSpPr/>
          <p:nvPr/>
        </p:nvGrpSpPr>
        <p:grpSpPr>
          <a:xfrm>
            <a:off x="-120318" y="5259968"/>
            <a:ext cx="12043092" cy="640080"/>
            <a:chOff x="-120318" y="5259968"/>
            <a:chExt cx="12043092" cy="64008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F660B6C-3E51-4D5C-ADB6-01BF83ECFF0E}"/>
                </a:ext>
              </a:extLst>
            </p:cNvPr>
            <p:cNvGrpSpPr/>
            <p:nvPr/>
          </p:nvGrpSpPr>
          <p:grpSpPr>
            <a:xfrm>
              <a:off x="1681494" y="5259968"/>
              <a:ext cx="10241280" cy="640080"/>
              <a:chOff x="1681494" y="5259968"/>
              <a:chExt cx="10241280" cy="64008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90729DC-8D5B-4912-96BA-E8705FDE1B9B}"/>
                  </a:ext>
                </a:extLst>
              </p:cNvPr>
              <p:cNvSpPr/>
              <p:nvPr/>
            </p:nvSpPr>
            <p:spPr>
              <a:xfrm>
                <a:off x="2961654" y="5259968"/>
                <a:ext cx="640080" cy="640080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64KB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5FEA6A1-E7EB-44B6-ABA9-F78016535554}"/>
                  </a:ext>
                </a:extLst>
              </p:cNvPr>
              <p:cNvSpPr/>
              <p:nvPr/>
            </p:nvSpPr>
            <p:spPr>
              <a:xfrm>
                <a:off x="3601734" y="525996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64KB</a:t>
                </a:r>
                <a:endParaRPr lang="en-US" sz="1400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65FC2F5-4E97-4DC9-99CB-923D39069897}"/>
                  </a:ext>
                </a:extLst>
              </p:cNvPr>
              <p:cNvSpPr/>
              <p:nvPr/>
            </p:nvSpPr>
            <p:spPr>
              <a:xfrm>
                <a:off x="1681494" y="5259968"/>
                <a:ext cx="1280160" cy="640080"/>
              </a:xfrm>
              <a:prstGeom prst="rect">
                <a:avLst/>
              </a:prstGeom>
              <a:solidFill>
                <a:srgbClr val="66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128 KB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6E7C8E1-0EC0-4E85-9F76-A5F9800F91E7}"/>
                  </a:ext>
                </a:extLst>
              </p:cNvPr>
              <p:cNvSpPr/>
              <p:nvPr/>
            </p:nvSpPr>
            <p:spPr>
              <a:xfrm>
                <a:off x="4241814" y="5259968"/>
                <a:ext cx="2560320" cy="64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256 KB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846AFDE-745F-421D-A8F6-897F9D808A5A}"/>
                  </a:ext>
                </a:extLst>
              </p:cNvPr>
              <p:cNvSpPr/>
              <p:nvPr/>
            </p:nvSpPr>
            <p:spPr>
              <a:xfrm>
                <a:off x="6802134" y="5259968"/>
                <a:ext cx="5120640" cy="64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512 KB</a:t>
                </a: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28E3CB6-A80A-44E2-9E02-F44B572C020B}"/>
                </a:ext>
              </a:extLst>
            </p:cNvPr>
            <p:cNvSpPr txBox="1"/>
            <p:nvPr/>
          </p:nvSpPr>
          <p:spPr>
            <a:xfrm>
              <a:off x="-120318" y="5268831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C=79KB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5AF25CC-366E-40DD-9441-94F69177D53D}"/>
              </a:ext>
            </a:extLst>
          </p:cNvPr>
          <p:cNvGrpSpPr/>
          <p:nvPr/>
        </p:nvGrpSpPr>
        <p:grpSpPr>
          <a:xfrm>
            <a:off x="1681494" y="6040517"/>
            <a:ext cx="10241280" cy="640080"/>
            <a:chOff x="1681494" y="6040517"/>
            <a:chExt cx="10241280" cy="64008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71905E3-2F4D-4D88-AA89-FF68A2E4EF85}"/>
                </a:ext>
              </a:extLst>
            </p:cNvPr>
            <p:cNvSpPr/>
            <p:nvPr/>
          </p:nvSpPr>
          <p:spPr>
            <a:xfrm>
              <a:off x="2961654" y="6040517"/>
              <a:ext cx="640080" cy="64008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E5DAF8D-5218-4C42-84D9-49077CA281B4}"/>
                </a:ext>
              </a:extLst>
            </p:cNvPr>
            <p:cNvSpPr/>
            <p:nvPr/>
          </p:nvSpPr>
          <p:spPr>
            <a:xfrm>
              <a:off x="3601734" y="6040517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E1A28C1-6C61-4AD1-874D-B421E54623AB}"/>
                </a:ext>
              </a:extLst>
            </p:cNvPr>
            <p:cNvSpPr/>
            <p:nvPr/>
          </p:nvSpPr>
          <p:spPr>
            <a:xfrm>
              <a:off x="1681494" y="6040517"/>
              <a:ext cx="1280160" cy="640080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298F8C3-8BCB-4F7B-80A4-9180F95052B3}"/>
                </a:ext>
              </a:extLst>
            </p:cNvPr>
            <p:cNvSpPr/>
            <p:nvPr/>
          </p:nvSpPr>
          <p:spPr>
            <a:xfrm>
              <a:off x="6802134" y="6040517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B3EC244-7350-4FBF-8857-71A3EEF2F0DF}"/>
                </a:ext>
              </a:extLst>
            </p:cNvPr>
            <p:cNvSpPr/>
            <p:nvPr/>
          </p:nvSpPr>
          <p:spPr>
            <a:xfrm>
              <a:off x="4241814" y="6040517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5BE9EC7-DBED-47A8-9D72-60DBD3BBEEA8}"/>
                </a:ext>
              </a:extLst>
            </p:cNvPr>
            <p:cNvSpPr/>
            <p:nvPr/>
          </p:nvSpPr>
          <p:spPr>
            <a:xfrm>
              <a:off x="5521974" y="6040517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151CA65-E5D6-447C-88A7-23B9337209F2}"/>
              </a:ext>
            </a:extLst>
          </p:cNvPr>
          <p:cNvGrpSpPr/>
          <p:nvPr/>
        </p:nvGrpSpPr>
        <p:grpSpPr>
          <a:xfrm>
            <a:off x="2512088" y="2771355"/>
            <a:ext cx="899132" cy="222132"/>
            <a:chOff x="6352568" y="1209174"/>
            <a:chExt cx="899132" cy="444264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4D487A1C-6DF3-4B6F-92FC-C9926C0D2C94}"/>
                </a:ext>
              </a:extLst>
            </p:cNvPr>
            <p:cNvCxnSpPr>
              <a:cxnSpLocks/>
            </p:cNvCxnSpPr>
            <p:nvPr/>
          </p:nvCxnSpPr>
          <p:spPr>
            <a:xfrm>
              <a:off x="6789434" y="1209174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DA0812AD-0F5D-4962-8976-E103114242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2568" y="1224312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98C88E6-46FA-4822-B5D2-322639A24497}"/>
              </a:ext>
            </a:extLst>
          </p:cNvPr>
          <p:cNvGrpSpPr/>
          <p:nvPr/>
        </p:nvGrpSpPr>
        <p:grpSpPr>
          <a:xfrm>
            <a:off x="3152168" y="4365105"/>
            <a:ext cx="899132" cy="222132"/>
            <a:chOff x="6352568" y="1209174"/>
            <a:chExt cx="899132" cy="444264"/>
          </a:xfrm>
        </p:grpSpPr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C7C91C61-1F5D-48AB-82F4-6CA4AFEB0845}"/>
                </a:ext>
              </a:extLst>
            </p:cNvPr>
            <p:cNvCxnSpPr>
              <a:cxnSpLocks/>
            </p:cNvCxnSpPr>
            <p:nvPr/>
          </p:nvCxnSpPr>
          <p:spPr>
            <a:xfrm>
              <a:off x="6789434" y="1209174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1F5FED2A-D8E3-4452-8613-B5C74CE633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2568" y="1224312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11E2358B-3240-4F66-95DB-92E736BE2476}"/>
              </a:ext>
            </a:extLst>
          </p:cNvPr>
          <p:cNvGrpSpPr/>
          <p:nvPr/>
        </p:nvGrpSpPr>
        <p:grpSpPr>
          <a:xfrm>
            <a:off x="5071159" y="5929451"/>
            <a:ext cx="899132" cy="222132"/>
            <a:chOff x="6352568" y="1209174"/>
            <a:chExt cx="899132" cy="444264"/>
          </a:xfrm>
        </p:grpSpPr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EAF704FC-56F1-493A-8364-A748ABEB6774}"/>
                </a:ext>
              </a:extLst>
            </p:cNvPr>
            <p:cNvCxnSpPr>
              <a:cxnSpLocks/>
            </p:cNvCxnSpPr>
            <p:nvPr/>
          </p:nvCxnSpPr>
          <p:spPr>
            <a:xfrm>
              <a:off x="6789434" y="1209174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8D7A1E0E-0BBF-42CF-A710-90D58AEEED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2568" y="1224312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BB8E098-AE8F-4720-AFC2-991D2550328C}"/>
              </a:ext>
            </a:extLst>
          </p:cNvPr>
          <p:cNvGrpSpPr/>
          <p:nvPr/>
        </p:nvGrpSpPr>
        <p:grpSpPr>
          <a:xfrm>
            <a:off x="6352568" y="1238577"/>
            <a:ext cx="899132" cy="222132"/>
            <a:chOff x="6352568" y="1209174"/>
            <a:chExt cx="899132" cy="444264"/>
          </a:xfrm>
        </p:grpSpPr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46A8DA41-FB98-4444-AAC6-9D34301D5291}"/>
                </a:ext>
              </a:extLst>
            </p:cNvPr>
            <p:cNvCxnSpPr>
              <a:cxnSpLocks/>
            </p:cNvCxnSpPr>
            <p:nvPr/>
          </p:nvCxnSpPr>
          <p:spPr>
            <a:xfrm>
              <a:off x="6789434" y="1209174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8E619C7D-08BD-49EE-8E8B-3E16163842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2568" y="1224312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2C52ED7-341D-4941-A993-485FE7D0CEE0}"/>
              </a:ext>
            </a:extLst>
          </p:cNvPr>
          <p:cNvGrpSpPr/>
          <p:nvPr/>
        </p:nvGrpSpPr>
        <p:grpSpPr>
          <a:xfrm>
            <a:off x="3792248" y="2037506"/>
            <a:ext cx="899132" cy="222132"/>
            <a:chOff x="6352568" y="1209174"/>
            <a:chExt cx="899132" cy="444264"/>
          </a:xfrm>
        </p:grpSpPr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BC2C600F-7B84-4C0D-8278-6B98ACE865A2}"/>
                </a:ext>
              </a:extLst>
            </p:cNvPr>
            <p:cNvCxnSpPr>
              <a:cxnSpLocks/>
            </p:cNvCxnSpPr>
            <p:nvPr/>
          </p:nvCxnSpPr>
          <p:spPr>
            <a:xfrm>
              <a:off x="6789434" y="1209174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24BA8988-90E8-439F-94B6-82AE8E55BB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2568" y="1224312"/>
              <a:ext cx="462266" cy="42912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61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A2E10D-18A0-461C-A6C4-AFF38ABD60F7}"/>
              </a:ext>
            </a:extLst>
          </p:cNvPr>
          <p:cNvGrpSpPr/>
          <p:nvPr/>
        </p:nvGrpSpPr>
        <p:grpSpPr>
          <a:xfrm>
            <a:off x="1681494" y="518519"/>
            <a:ext cx="10241280" cy="640080"/>
            <a:chOff x="1681494" y="518519"/>
            <a:chExt cx="10241280" cy="64008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71905E3-2F4D-4D88-AA89-FF68A2E4EF85}"/>
                </a:ext>
              </a:extLst>
            </p:cNvPr>
            <p:cNvSpPr/>
            <p:nvPr/>
          </p:nvSpPr>
          <p:spPr>
            <a:xfrm>
              <a:off x="2961654" y="518519"/>
              <a:ext cx="640080" cy="64008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E5DAF8D-5218-4C42-84D9-49077CA281B4}"/>
                </a:ext>
              </a:extLst>
            </p:cNvPr>
            <p:cNvSpPr/>
            <p:nvPr/>
          </p:nvSpPr>
          <p:spPr>
            <a:xfrm>
              <a:off x="3601734" y="518519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E1A28C1-6C61-4AD1-874D-B421E54623AB}"/>
                </a:ext>
              </a:extLst>
            </p:cNvPr>
            <p:cNvSpPr/>
            <p:nvPr/>
          </p:nvSpPr>
          <p:spPr>
            <a:xfrm>
              <a:off x="1681494" y="518519"/>
              <a:ext cx="1280160" cy="640080"/>
            </a:xfrm>
            <a:prstGeom prst="rect">
              <a:avLst/>
            </a:prstGeom>
            <a:solidFill>
              <a:srgbClr val="66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298F8C3-8BCB-4F7B-80A4-9180F95052B3}"/>
                </a:ext>
              </a:extLst>
            </p:cNvPr>
            <p:cNvSpPr/>
            <p:nvPr/>
          </p:nvSpPr>
          <p:spPr>
            <a:xfrm>
              <a:off x="6802134" y="518519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B3EC244-7350-4FBF-8857-71A3EEF2F0DF}"/>
                </a:ext>
              </a:extLst>
            </p:cNvPr>
            <p:cNvSpPr/>
            <p:nvPr/>
          </p:nvSpPr>
          <p:spPr>
            <a:xfrm>
              <a:off x="4241814" y="518519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5BE9EC7-DBED-47A8-9D72-60DBD3BBEEA8}"/>
                </a:ext>
              </a:extLst>
            </p:cNvPr>
            <p:cNvSpPr/>
            <p:nvPr/>
          </p:nvSpPr>
          <p:spPr>
            <a:xfrm>
              <a:off x="5521974" y="518519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511F9A0-634B-4F7B-B9AE-AF2FBCC35E8B}"/>
              </a:ext>
            </a:extLst>
          </p:cNvPr>
          <p:cNvGrpSpPr/>
          <p:nvPr/>
        </p:nvGrpSpPr>
        <p:grpSpPr>
          <a:xfrm>
            <a:off x="-120318" y="1299068"/>
            <a:ext cx="12043092" cy="640080"/>
            <a:chOff x="-120318" y="1299068"/>
            <a:chExt cx="12043092" cy="64008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051F028-5B14-4E8E-A167-7A582C0C9F6C}"/>
                </a:ext>
              </a:extLst>
            </p:cNvPr>
            <p:cNvSpPr txBox="1"/>
            <p:nvPr/>
          </p:nvSpPr>
          <p:spPr>
            <a:xfrm>
              <a:off x="-120318" y="1326720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66FF9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free(A)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D58237F-7A21-424F-A56B-4C6A0B31090C}"/>
                </a:ext>
              </a:extLst>
            </p:cNvPr>
            <p:cNvSpPr/>
            <p:nvPr/>
          </p:nvSpPr>
          <p:spPr>
            <a:xfrm>
              <a:off x="2961654" y="1299068"/>
              <a:ext cx="640080" cy="64008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27B27D4-86DF-4D16-BC3C-C546BE865EF2}"/>
                </a:ext>
              </a:extLst>
            </p:cNvPr>
            <p:cNvSpPr/>
            <p:nvPr/>
          </p:nvSpPr>
          <p:spPr>
            <a:xfrm>
              <a:off x="3601734" y="1299068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C0CE4C8-1660-4A09-816B-E767A40A5E7E}"/>
                </a:ext>
              </a:extLst>
            </p:cNvPr>
            <p:cNvSpPr/>
            <p:nvPr/>
          </p:nvSpPr>
          <p:spPr>
            <a:xfrm>
              <a:off x="1681494" y="1299068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862B93E-C226-4212-94A9-B8BC365BDF58}"/>
                </a:ext>
              </a:extLst>
            </p:cNvPr>
            <p:cNvSpPr/>
            <p:nvPr/>
          </p:nvSpPr>
          <p:spPr>
            <a:xfrm>
              <a:off x="6802134" y="1299068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D149698-12DB-4FC1-9202-3C29B0A9289F}"/>
                </a:ext>
              </a:extLst>
            </p:cNvPr>
            <p:cNvSpPr/>
            <p:nvPr/>
          </p:nvSpPr>
          <p:spPr>
            <a:xfrm>
              <a:off x="4241814" y="1299068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81059A3-25DE-4F9A-86B9-D5CD1127E2F3}"/>
                </a:ext>
              </a:extLst>
            </p:cNvPr>
            <p:cNvSpPr/>
            <p:nvPr/>
          </p:nvSpPr>
          <p:spPr>
            <a:xfrm>
              <a:off x="5521974" y="1299068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3669168-EBAD-4E00-ACAB-0505F58047AC}"/>
              </a:ext>
            </a:extLst>
          </p:cNvPr>
          <p:cNvGrpSpPr/>
          <p:nvPr/>
        </p:nvGrpSpPr>
        <p:grpSpPr>
          <a:xfrm>
            <a:off x="-120319" y="2079616"/>
            <a:ext cx="12043093" cy="640080"/>
            <a:chOff x="-120319" y="2079616"/>
            <a:chExt cx="12043093" cy="64008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91B606C-6AF0-4332-892F-B3FE7D08F076}"/>
                </a:ext>
              </a:extLst>
            </p:cNvPr>
            <p:cNvSpPr txBox="1"/>
            <p:nvPr/>
          </p:nvSpPr>
          <p:spPr>
            <a:xfrm>
              <a:off x="-120319" y="2107269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0099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D=63KB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95077BC-23C9-4868-A5A8-57043A9F46BD}"/>
                </a:ext>
              </a:extLst>
            </p:cNvPr>
            <p:cNvSpPr/>
            <p:nvPr/>
          </p:nvSpPr>
          <p:spPr>
            <a:xfrm>
              <a:off x="2961654" y="2079616"/>
              <a:ext cx="640080" cy="640080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7937109-87F1-4AAD-B243-1B4EBE6FEAF9}"/>
                </a:ext>
              </a:extLst>
            </p:cNvPr>
            <p:cNvSpPr/>
            <p:nvPr/>
          </p:nvSpPr>
          <p:spPr>
            <a:xfrm>
              <a:off x="3601734" y="2079616"/>
              <a:ext cx="640080" cy="640080"/>
            </a:xfrm>
            <a:prstGeom prst="rect">
              <a:avLst/>
            </a:prstGeom>
            <a:solidFill>
              <a:srgbClr val="00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0C4EB61-1264-45A1-95C4-AB8DF743E6C2}"/>
                </a:ext>
              </a:extLst>
            </p:cNvPr>
            <p:cNvSpPr/>
            <p:nvPr/>
          </p:nvSpPr>
          <p:spPr>
            <a:xfrm>
              <a:off x="1681494" y="2079616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DE076E7E-629B-4B53-9D82-C6984D839731}"/>
                </a:ext>
              </a:extLst>
            </p:cNvPr>
            <p:cNvSpPr/>
            <p:nvPr/>
          </p:nvSpPr>
          <p:spPr>
            <a:xfrm>
              <a:off x="6802134" y="2079616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0F89755-45C0-4C1D-B93E-96E640A5E216}"/>
                </a:ext>
              </a:extLst>
            </p:cNvPr>
            <p:cNvSpPr/>
            <p:nvPr/>
          </p:nvSpPr>
          <p:spPr>
            <a:xfrm>
              <a:off x="4241814" y="2079616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891E6F6-0981-43AA-81C0-732906C49DAA}"/>
                </a:ext>
              </a:extLst>
            </p:cNvPr>
            <p:cNvSpPr/>
            <p:nvPr/>
          </p:nvSpPr>
          <p:spPr>
            <a:xfrm>
              <a:off x="5521974" y="2079616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32ABDC-0202-4B31-85A9-8D3CA00D27B8}"/>
              </a:ext>
            </a:extLst>
          </p:cNvPr>
          <p:cNvGrpSpPr/>
          <p:nvPr/>
        </p:nvGrpSpPr>
        <p:grpSpPr>
          <a:xfrm>
            <a:off x="-120319" y="2860164"/>
            <a:ext cx="12043093" cy="640080"/>
            <a:chOff x="-120319" y="2860164"/>
            <a:chExt cx="12043093" cy="640080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EC769AF-0249-4FCA-BE76-8021D8A38057}"/>
                </a:ext>
              </a:extLst>
            </p:cNvPr>
            <p:cNvSpPr/>
            <p:nvPr/>
          </p:nvSpPr>
          <p:spPr>
            <a:xfrm>
              <a:off x="2961654" y="2860164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51E98D0-D4DC-4440-BC67-9F9EACD80C5A}"/>
                </a:ext>
              </a:extLst>
            </p:cNvPr>
            <p:cNvSpPr/>
            <p:nvPr/>
          </p:nvSpPr>
          <p:spPr>
            <a:xfrm>
              <a:off x="3601734" y="2860164"/>
              <a:ext cx="640080" cy="640080"/>
            </a:xfrm>
            <a:prstGeom prst="rect">
              <a:avLst/>
            </a:prstGeom>
            <a:solidFill>
              <a:srgbClr val="009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B08319E-C693-43D1-A4CF-D2375EA09B7D}"/>
                </a:ext>
              </a:extLst>
            </p:cNvPr>
            <p:cNvSpPr/>
            <p:nvPr/>
          </p:nvSpPr>
          <p:spPr>
            <a:xfrm>
              <a:off x="1681494" y="2860164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F5315B8-D673-488F-9FBC-0E6C3ABF4DC6}"/>
                </a:ext>
              </a:extLst>
            </p:cNvPr>
            <p:cNvSpPr/>
            <p:nvPr/>
          </p:nvSpPr>
          <p:spPr>
            <a:xfrm>
              <a:off x="6802134" y="2860164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D65B8C4-488E-4F4F-A9D9-40C194EE5B6B}"/>
                </a:ext>
              </a:extLst>
            </p:cNvPr>
            <p:cNvSpPr/>
            <p:nvPr/>
          </p:nvSpPr>
          <p:spPr>
            <a:xfrm>
              <a:off x="4241814" y="2860164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724C6604-42A6-496B-A46A-EB912AE0398B}"/>
                </a:ext>
              </a:extLst>
            </p:cNvPr>
            <p:cNvSpPr/>
            <p:nvPr/>
          </p:nvSpPr>
          <p:spPr>
            <a:xfrm>
              <a:off x="5521974" y="2860164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A1B1BF9-9808-48EF-9BCF-7059107C94A5}"/>
                </a:ext>
              </a:extLst>
            </p:cNvPr>
            <p:cNvSpPr txBox="1"/>
            <p:nvPr/>
          </p:nvSpPr>
          <p:spPr>
            <a:xfrm>
              <a:off x="-120319" y="2887816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FFCCCC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free(B)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C3A7F7E-1D89-430C-94A0-801D8F7A41AB}"/>
              </a:ext>
            </a:extLst>
          </p:cNvPr>
          <p:cNvGrpSpPr/>
          <p:nvPr/>
        </p:nvGrpSpPr>
        <p:grpSpPr>
          <a:xfrm>
            <a:off x="-120319" y="3645075"/>
            <a:ext cx="12043093" cy="640080"/>
            <a:chOff x="-120319" y="3645075"/>
            <a:chExt cx="12043093" cy="64008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C671CFD-C465-4D24-8B01-CAC8DD60B531}"/>
                </a:ext>
              </a:extLst>
            </p:cNvPr>
            <p:cNvSpPr txBox="1"/>
            <p:nvPr/>
          </p:nvSpPr>
          <p:spPr>
            <a:xfrm>
              <a:off x="-120319" y="3668363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0099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free(D)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B56AD64-DC38-4DBB-8349-769A76227D5F}"/>
                </a:ext>
              </a:extLst>
            </p:cNvPr>
            <p:cNvSpPr/>
            <p:nvPr/>
          </p:nvSpPr>
          <p:spPr>
            <a:xfrm>
              <a:off x="2961654" y="3645075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344EA17-3E00-4514-B6D4-921458C502B6}"/>
                </a:ext>
              </a:extLst>
            </p:cNvPr>
            <p:cNvSpPr/>
            <p:nvPr/>
          </p:nvSpPr>
          <p:spPr>
            <a:xfrm>
              <a:off x="3601734" y="3645075"/>
              <a:ext cx="64008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64KB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77DD03C-FDA7-4670-9998-A3833DEA5921}"/>
                </a:ext>
              </a:extLst>
            </p:cNvPr>
            <p:cNvSpPr/>
            <p:nvPr/>
          </p:nvSpPr>
          <p:spPr>
            <a:xfrm>
              <a:off x="1681494" y="364507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349A986-142C-4CFA-B2CD-1F20CDF2A928}"/>
                </a:ext>
              </a:extLst>
            </p:cNvPr>
            <p:cNvSpPr/>
            <p:nvPr/>
          </p:nvSpPr>
          <p:spPr>
            <a:xfrm>
              <a:off x="6802134" y="3645075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80B0CC6-BF6A-4AD1-AB9F-647741C6D58F}"/>
                </a:ext>
              </a:extLst>
            </p:cNvPr>
            <p:cNvSpPr/>
            <p:nvPr/>
          </p:nvSpPr>
          <p:spPr>
            <a:xfrm>
              <a:off x="4241814" y="3645075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B3E22F5-9C71-44F5-B068-0A110A244BD4}"/>
                </a:ext>
              </a:extLst>
            </p:cNvPr>
            <p:cNvSpPr/>
            <p:nvPr/>
          </p:nvSpPr>
          <p:spPr>
            <a:xfrm>
              <a:off x="5521974" y="364507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CBF25D-0BD5-423E-92BE-6EBCCB8188C7}"/>
              </a:ext>
            </a:extLst>
          </p:cNvPr>
          <p:cNvGrpSpPr/>
          <p:nvPr/>
        </p:nvGrpSpPr>
        <p:grpSpPr>
          <a:xfrm>
            <a:off x="1681494" y="4427095"/>
            <a:ext cx="10241280" cy="640080"/>
            <a:chOff x="1681494" y="4427095"/>
            <a:chExt cx="10241280" cy="640080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DF2377-57D8-4C18-AFAF-E517B8BAAC39}"/>
                </a:ext>
              </a:extLst>
            </p:cNvPr>
            <p:cNvSpPr/>
            <p:nvPr/>
          </p:nvSpPr>
          <p:spPr>
            <a:xfrm>
              <a:off x="1681494" y="442709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35C4B1F-1A6A-4C7D-BBFA-5DC834F74B86}"/>
                </a:ext>
              </a:extLst>
            </p:cNvPr>
            <p:cNvSpPr/>
            <p:nvPr/>
          </p:nvSpPr>
          <p:spPr>
            <a:xfrm>
              <a:off x="6802134" y="4427095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06C736C-6CB3-4C0B-AA13-31C3B3D1B825}"/>
                </a:ext>
              </a:extLst>
            </p:cNvPr>
            <p:cNvSpPr/>
            <p:nvPr/>
          </p:nvSpPr>
          <p:spPr>
            <a:xfrm>
              <a:off x="4241814" y="4427095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85EDA0E-79EC-4ACE-BE98-6EB8624865D4}"/>
                </a:ext>
              </a:extLst>
            </p:cNvPr>
            <p:cNvSpPr/>
            <p:nvPr/>
          </p:nvSpPr>
          <p:spPr>
            <a:xfrm>
              <a:off x="5521974" y="442709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5616D37-DC7B-474E-BDEC-B56B0725764E}"/>
                </a:ext>
              </a:extLst>
            </p:cNvPr>
            <p:cNvSpPr/>
            <p:nvPr/>
          </p:nvSpPr>
          <p:spPr>
            <a:xfrm>
              <a:off x="2961654" y="442709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0233C90-2B3B-4501-9A43-F676080FAAA3}"/>
              </a:ext>
            </a:extLst>
          </p:cNvPr>
          <p:cNvGrpSpPr/>
          <p:nvPr/>
        </p:nvGrpSpPr>
        <p:grpSpPr>
          <a:xfrm>
            <a:off x="1681494" y="5209115"/>
            <a:ext cx="10241280" cy="640080"/>
            <a:chOff x="1681494" y="5209115"/>
            <a:chExt cx="10241280" cy="640080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0D183F7-4DD7-4A15-8348-1457D4886C64}"/>
                </a:ext>
              </a:extLst>
            </p:cNvPr>
            <p:cNvSpPr/>
            <p:nvPr/>
          </p:nvSpPr>
          <p:spPr>
            <a:xfrm>
              <a:off x="6802134" y="5209115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295DD22-42DC-4052-AA35-78FA4673E8ED}"/>
                </a:ext>
              </a:extLst>
            </p:cNvPr>
            <p:cNvSpPr/>
            <p:nvPr/>
          </p:nvSpPr>
          <p:spPr>
            <a:xfrm>
              <a:off x="4241814" y="5209115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FAE53B8-2A65-4A7D-BE80-163F02B24ACD}"/>
                </a:ext>
              </a:extLst>
            </p:cNvPr>
            <p:cNvSpPr/>
            <p:nvPr/>
          </p:nvSpPr>
          <p:spPr>
            <a:xfrm>
              <a:off x="5521974" y="5209115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2EDB2492-F4DC-4AD2-9930-CE8E56FB51A5}"/>
                </a:ext>
              </a:extLst>
            </p:cNvPr>
            <p:cNvSpPr/>
            <p:nvPr/>
          </p:nvSpPr>
          <p:spPr>
            <a:xfrm>
              <a:off x="1681494" y="5209115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B3AAA69-C0E5-40BE-B968-64FB97EC9DAF}"/>
              </a:ext>
            </a:extLst>
          </p:cNvPr>
          <p:cNvGrpSpPr/>
          <p:nvPr/>
        </p:nvGrpSpPr>
        <p:grpSpPr>
          <a:xfrm>
            <a:off x="3291659" y="4145531"/>
            <a:ext cx="616479" cy="254274"/>
            <a:chOff x="3291659" y="4145531"/>
            <a:chExt cx="616479" cy="254274"/>
          </a:xfrm>
        </p:grpSpPr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CE83CB78-29F4-4352-B395-68956FACBF60}"/>
                </a:ext>
              </a:extLst>
            </p:cNvPr>
            <p:cNvCxnSpPr>
              <a:cxnSpLocks/>
            </p:cNvCxnSpPr>
            <p:nvPr/>
          </p:nvCxnSpPr>
          <p:spPr>
            <a:xfrm>
              <a:off x="3291659" y="4145532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45D37BCE-B5AD-46AB-A09A-16AD355319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4662" y="4145531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4C0FB9C-E738-4394-95A7-524AFC9C7D93}"/>
              </a:ext>
            </a:extLst>
          </p:cNvPr>
          <p:cNvGrpSpPr/>
          <p:nvPr/>
        </p:nvGrpSpPr>
        <p:grpSpPr>
          <a:xfrm>
            <a:off x="2653414" y="4922345"/>
            <a:ext cx="616479" cy="254274"/>
            <a:chOff x="3291659" y="4145531"/>
            <a:chExt cx="616479" cy="254274"/>
          </a:xfrm>
        </p:grpSpPr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777A3771-06AF-4189-A8D6-981C07B25706}"/>
                </a:ext>
              </a:extLst>
            </p:cNvPr>
            <p:cNvCxnSpPr>
              <a:cxnSpLocks/>
            </p:cNvCxnSpPr>
            <p:nvPr/>
          </p:nvCxnSpPr>
          <p:spPr>
            <a:xfrm>
              <a:off x="3291659" y="4145532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5DCAC153-B4BE-423B-BAB2-ADB0208275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4662" y="4145531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003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E2A0EA8-C904-4022-9BDB-5D7847E3ABC0}"/>
              </a:ext>
            </a:extLst>
          </p:cNvPr>
          <p:cNvGrpSpPr/>
          <p:nvPr/>
        </p:nvGrpSpPr>
        <p:grpSpPr>
          <a:xfrm>
            <a:off x="0" y="1273008"/>
            <a:ext cx="11922774" cy="640080"/>
            <a:chOff x="0" y="1273008"/>
            <a:chExt cx="11922774" cy="640080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0D183F7-4DD7-4A15-8348-1457D4886C64}"/>
                </a:ext>
              </a:extLst>
            </p:cNvPr>
            <p:cNvSpPr/>
            <p:nvPr/>
          </p:nvSpPr>
          <p:spPr>
            <a:xfrm>
              <a:off x="6802134" y="1273008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295DD22-42DC-4052-AA35-78FA4673E8ED}"/>
                </a:ext>
              </a:extLst>
            </p:cNvPr>
            <p:cNvSpPr/>
            <p:nvPr/>
          </p:nvSpPr>
          <p:spPr>
            <a:xfrm>
              <a:off x="4241814" y="1273008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FAE53B8-2A65-4A7D-BE80-163F02B24ACD}"/>
                </a:ext>
              </a:extLst>
            </p:cNvPr>
            <p:cNvSpPr/>
            <p:nvPr/>
          </p:nvSpPr>
          <p:spPr>
            <a:xfrm>
              <a:off x="5521974" y="1273008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2EDB2492-F4DC-4AD2-9930-CE8E56FB51A5}"/>
                </a:ext>
              </a:extLst>
            </p:cNvPr>
            <p:cNvSpPr/>
            <p:nvPr/>
          </p:nvSpPr>
          <p:spPr>
            <a:xfrm>
              <a:off x="1681494" y="1273008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888053-0ECC-4D6B-A9EC-C28ECE6C3B78}"/>
                </a:ext>
              </a:extLst>
            </p:cNvPr>
            <p:cNvSpPr txBox="1"/>
            <p:nvPr/>
          </p:nvSpPr>
          <p:spPr>
            <a:xfrm>
              <a:off x="0" y="1273008"/>
              <a:ext cx="1900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00" b="1" dirty="0">
                  <a:ln>
                    <a:solidFill>
                      <a:schemeClr val="tx1"/>
                    </a:solidFill>
                  </a:ln>
                  <a:solidFill>
                    <a:srgbClr val="FFFF6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free(C)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A3DC220-5C25-4C2B-8C1A-F7F848019657}"/>
              </a:ext>
            </a:extLst>
          </p:cNvPr>
          <p:cNvGrpSpPr/>
          <p:nvPr/>
        </p:nvGrpSpPr>
        <p:grpSpPr>
          <a:xfrm>
            <a:off x="1681494" y="2055028"/>
            <a:ext cx="10241280" cy="645038"/>
            <a:chOff x="1681494" y="2055028"/>
            <a:chExt cx="10241280" cy="645038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BD9F34C-0F85-4B78-A2AF-249F889DA8D5}"/>
                </a:ext>
              </a:extLst>
            </p:cNvPr>
            <p:cNvSpPr/>
            <p:nvPr/>
          </p:nvSpPr>
          <p:spPr>
            <a:xfrm>
              <a:off x="6802134" y="2055028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52BB7705-3339-4F64-AC61-E0D38F3AB230}"/>
                </a:ext>
              </a:extLst>
            </p:cNvPr>
            <p:cNvSpPr/>
            <p:nvPr/>
          </p:nvSpPr>
          <p:spPr>
            <a:xfrm>
              <a:off x="4241814" y="2057507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8D3FBE99-574F-4434-8491-A4180B3B71EA}"/>
                </a:ext>
              </a:extLst>
            </p:cNvPr>
            <p:cNvSpPr/>
            <p:nvPr/>
          </p:nvSpPr>
          <p:spPr>
            <a:xfrm>
              <a:off x="1681494" y="2059986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CD70ACA-3E45-40E1-A56E-AD2B895FA615}"/>
              </a:ext>
            </a:extLst>
          </p:cNvPr>
          <p:cNvGrpSpPr/>
          <p:nvPr/>
        </p:nvGrpSpPr>
        <p:grpSpPr>
          <a:xfrm>
            <a:off x="1681494" y="2837048"/>
            <a:ext cx="10241280" cy="642559"/>
            <a:chOff x="1681494" y="2837048"/>
            <a:chExt cx="10241280" cy="642559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F7E2EC-CB24-4393-AD6E-C8DAEAD6B290}"/>
                </a:ext>
              </a:extLst>
            </p:cNvPr>
            <p:cNvSpPr/>
            <p:nvPr/>
          </p:nvSpPr>
          <p:spPr>
            <a:xfrm>
              <a:off x="6802134" y="2837048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393C9664-FC5B-4ECF-87C9-3AEC4C4F6290}"/>
                </a:ext>
              </a:extLst>
            </p:cNvPr>
            <p:cNvSpPr/>
            <p:nvPr/>
          </p:nvSpPr>
          <p:spPr>
            <a:xfrm>
              <a:off x="1681494" y="2839527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85197B5-DB14-4477-A415-1D2573D1B994}"/>
              </a:ext>
            </a:extLst>
          </p:cNvPr>
          <p:cNvSpPr/>
          <p:nvPr/>
        </p:nvSpPr>
        <p:spPr>
          <a:xfrm>
            <a:off x="1681494" y="3616589"/>
            <a:ext cx="10241280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1024 KB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D5DC9A-27B4-4E81-AAF6-7586FF0EB411}"/>
              </a:ext>
            </a:extLst>
          </p:cNvPr>
          <p:cNvGrpSpPr/>
          <p:nvPr/>
        </p:nvGrpSpPr>
        <p:grpSpPr>
          <a:xfrm>
            <a:off x="1681494" y="493467"/>
            <a:ext cx="10241280" cy="640080"/>
            <a:chOff x="1681494" y="493467"/>
            <a:chExt cx="10241280" cy="640080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F545A979-6DB1-408E-9C67-4A0AA12FBFBD}"/>
                </a:ext>
              </a:extLst>
            </p:cNvPr>
            <p:cNvSpPr/>
            <p:nvPr/>
          </p:nvSpPr>
          <p:spPr>
            <a:xfrm>
              <a:off x="6802134" y="493467"/>
              <a:ext cx="51206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512 KB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6C5EB3A-42E4-46A5-8391-D38E400AC8CB}"/>
                </a:ext>
              </a:extLst>
            </p:cNvPr>
            <p:cNvSpPr/>
            <p:nvPr/>
          </p:nvSpPr>
          <p:spPr>
            <a:xfrm>
              <a:off x="4241814" y="493467"/>
              <a:ext cx="1280160" cy="6400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CC025530-9026-4E11-934D-414091A6DD2A}"/>
                </a:ext>
              </a:extLst>
            </p:cNvPr>
            <p:cNvSpPr/>
            <p:nvPr/>
          </p:nvSpPr>
          <p:spPr>
            <a:xfrm>
              <a:off x="5521974" y="493467"/>
              <a:ext cx="128016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128 KB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D4F7A46-D235-475B-AE99-008A85A9E81D}"/>
                </a:ext>
              </a:extLst>
            </p:cNvPr>
            <p:cNvSpPr/>
            <p:nvPr/>
          </p:nvSpPr>
          <p:spPr>
            <a:xfrm>
              <a:off x="1681494" y="493467"/>
              <a:ext cx="256032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256 KB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2E40516-C294-4AB2-9A58-084A9FC13F8A}"/>
              </a:ext>
            </a:extLst>
          </p:cNvPr>
          <p:cNvGrpSpPr/>
          <p:nvPr/>
        </p:nvGrpSpPr>
        <p:grpSpPr>
          <a:xfrm>
            <a:off x="5213734" y="1777833"/>
            <a:ext cx="616479" cy="254274"/>
            <a:chOff x="3291659" y="4145531"/>
            <a:chExt cx="616479" cy="254274"/>
          </a:xfrm>
        </p:grpSpPr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07BB712D-05CE-4218-8B52-0853102E9F89}"/>
                </a:ext>
              </a:extLst>
            </p:cNvPr>
            <p:cNvCxnSpPr>
              <a:cxnSpLocks/>
            </p:cNvCxnSpPr>
            <p:nvPr/>
          </p:nvCxnSpPr>
          <p:spPr>
            <a:xfrm>
              <a:off x="3291659" y="4145532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C8BDE4CD-97C7-4A9C-B35D-36865EAFE4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4662" y="4145531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6356CDE2-A8B5-40C9-8219-8C71470DEDA3}"/>
              </a:ext>
            </a:extLst>
          </p:cNvPr>
          <p:cNvGrpSpPr/>
          <p:nvPr/>
        </p:nvGrpSpPr>
        <p:grpSpPr>
          <a:xfrm>
            <a:off x="3933574" y="2565492"/>
            <a:ext cx="616479" cy="254274"/>
            <a:chOff x="3291659" y="4145531"/>
            <a:chExt cx="616479" cy="254274"/>
          </a:xfrm>
        </p:grpSpPr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2F840EA8-9953-4F22-B006-6DED66213ABA}"/>
                </a:ext>
              </a:extLst>
            </p:cNvPr>
            <p:cNvCxnSpPr>
              <a:cxnSpLocks/>
            </p:cNvCxnSpPr>
            <p:nvPr/>
          </p:nvCxnSpPr>
          <p:spPr>
            <a:xfrm>
              <a:off x="3291659" y="4145532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13146E25-38E7-4D31-98B6-927BF0CF9A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4662" y="4145531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3BA32060-2E81-4998-8947-32996D724B68}"/>
              </a:ext>
            </a:extLst>
          </p:cNvPr>
          <p:cNvGrpSpPr/>
          <p:nvPr/>
        </p:nvGrpSpPr>
        <p:grpSpPr>
          <a:xfrm>
            <a:off x="6493894" y="3349991"/>
            <a:ext cx="616479" cy="254274"/>
            <a:chOff x="3291659" y="4145531"/>
            <a:chExt cx="616479" cy="254274"/>
          </a:xfrm>
        </p:grpSpPr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2610B8D4-898A-49F1-BC6D-FFE8C6802954}"/>
                </a:ext>
              </a:extLst>
            </p:cNvPr>
            <p:cNvCxnSpPr>
              <a:cxnSpLocks/>
            </p:cNvCxnSpPr>
            <p:nvPr/>
          </p:nvCxnSpPr>
          <p:spPr>
            <a:xfrm>
              <a:off x="3291659" y="4145532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95B3C6E6-51C5-40EA-A00F-33FAAE309E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4662" y="4145531"/>
              <a:ext cx="293476" cy="2542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692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95AA2-6F7E-4A29-9099-CBADC168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01"/>
            <a:ext cx="10515600" cy="813974"/>
          </a:xfrm>
        </p:spPr>
        <p:txBody>
          <a:bodyPr/>
          <a:lstStyle/>
          <a:p>
            <a:r>
              <a:rPr lang="en-US" dirty="0"/>
              <a:t>Allocating memory in the kernel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B64E7-7740-4308-B2ED-F506714B3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" y="902359"/>
            <a:ext cx="7134728" cy="5751099"/>
          </a:xfrm>
        </p:spPr>
        <p:txBody>
          <a:bodyPr>
            <a:normAutofit/>
          </a:bodyPr>
          <a:lstStyle/>
          <a:p>
            <a:r>
              <a:rPr lang="en-US" dirty="0"/>
              <a:t>Kernels often need to dynamically allocate memory</a:t>
            </a:r>
          </a:p>
          <a:p>
            <a:pPr lvl="1"/>
            <a:r>
              <a:rPr lang="en-US" dirty="0"/>
              <a:t>Ex: Creating a new address space during </a:t>
            </a:r>
            <a:r>
              <a:rPr lang="en-US" dirty="0">
                <a:latin typeface="Consolas" panose="020B0609020204030204" pitchFamily="49" charset="0"/>
              </a:rPr>
              <a:t>fork()</a:t>
            </a:r>
          </a:p>
          <a:p>
            <a:pPr lvl="2"/>
            <a:r>
              <a:rPr lang="en-US" sz="2400" dirty="0"/>
              <a:t>Page table</a:t>
            </a:r>
          </a:p>
          <a:p>
            <a:pPr lvl="2"/>
            <a:r>
              <a:rPr lang="en-US" sz="2400" dirty="0">
                <a:latin typeface="Consolas" panose="020B0609020204030204" pitchFamily="49" charset="0"/>
              </a:rPr>
              <a:t>struct proc</a:t>
            </a:r>
          </a:p>
          <a:p>
            <a:pPr lvl="2"/>
            <a:r>
              <a:rPr lang="en-US" sz="2400" dirty="0"/>
              <a:t>Copies of user-mode pages from the parent process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643DF9-33C6-4277-8C77-C7524DE72DF7}"/>
              </a:ext>
            </a:extLst>
          </p:cNvPr>
          <p:cNvSpPr/>
          <p:nvPr/>
        </p:nvSpPr>
        <p:spPr>
          <a:xfrm>
            <a:off x="7206911" y="6459527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EFB130-95FB-4118-A625-B63944B5CF5A}"/>
              </a:ext>
            </a:extLst>
          </p:cNvPr>
          <p:cNvSpPr/>
          <p:nvPr/>
        </p:nvSpPr>
        <p:spPr>
          <a:xfrm>
            <a:off x="7206911" y="6279058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6F68EA-52FA-4B6B-900E-0E9F4EF9F74B}"/>
              </a:ext>
            </a:extLst>
          </p:cNvPr>
          <p:cNvSpPr/>
          <p:nvPr/>
        </p:nvSpPr>
        <p:spPr>
          <a:xfrm>
            <a:off x="7206910" y="6098589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9B640-C64C-4714-A679-45F387E3CA6F}"/>
              </a:ext>
            </a:extLst>
          </p:cNvPr>
          <p:cNvSpPr/>
          <p:nvPr/>
        </p:nvSpPr>
        <p:spPr>
          <a:xfrm>
            <a:off x="7206910" y="5918120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6EE157-B215-4D69-9AAC-5D4D783BA80F}"/>
              </a:ext>
            </a:extLst>
          </p:cNvPr>
          <p:cNvSpPr/>
          <p:nvPr/>
        </p:nvSpPr>
        <p:spPr>
          <a:xfrm>
            <a:off x="7206913" y="5745099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3E9E8E-3D89-4306-8705-545DFC0DC8A0}"/>
              </a:ext>
            </a:extLst>
          </p:cNvPr>
          <p:cNvSpPr/>
          <p:nvPr/>
        </p:nvSpPr>
        <p:spPr>
          <a:xfrm>
            <a:off x="7206913" y="5564630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354939-F1E6-4609-A351-3299828C96BB}"/>
              </a:ext>
            </a:extLst>
          </p:cNvPr>
          <p:cNvSpPr/>
          <p:nvPr/>
        </p:nvSpPr>
        <p:spPr>
          <a:xfrm>
            <a:off x="7206912" y="5384161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1FA6F9-A7A0-4802-BF35-7C00B10560BD}"/>
              </a:ext>
            </a:extLst>
          </p:cNvPr>
          <p:cNvSpPr/>
          <p:nvPr/>
        </p:nvSpPr>
        <p:spPr>
          <a:xfrm>
            <a:off x="7206912" y="5203692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4A1293-F388-4338-BCEC-2E49DE8868CC}"/>
              </a:ext>
            </a:extLst>
          </p:cNvPr>
          <p:cNvSpPr/>
          <p:nvPr/>
        </p:nvSpPr>
        <p:spPr>
          <a:xfrm>
            <a:off x="7206912" y="5026230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2FD2E2-4101-45D7-BADA-14475E96928C}"/>
              </a:ext>
            </a:extLst>
          </p:cNvPr>
          <p:cNvSpPr/>
          <p:nvPr/>
        </p:nvSpPr>
        <p:spPr>
          <a:xfrm>
            <a:off x="7206912" y="4845761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B4875E-03C6-49EE-A3E3-C635748B1E7F}"/>
              </a:ext>
            </a:extLst>
          </p:cNvPr>
          <p:cNvSpPr/>
          <p:nvPr/>
        </p:nvSpPr>
        <p:spPr>
          <a:xfrm>
            <a:off x="7206911" y="4665292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0CD57A-FDDC-4150-86A3-AC365713A3D5}"/>
              </a:ext>
            </a:extLst>
          </p:cNvPr>
          <p:cNvSpPr/>
          <p:nvPr/>
        </p:nvSpPr>
        <p:spPr>
          <a:xfrm>
            <a:off x="7206912" y="4322452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66BABFA-A868-4C9E-A8BC-8E92A1DCD7AE}"/>
              </a:ext>
            </a:extLst>
          </p:cNvPr>
          <p:cNvSpPr/>
          <p:nvPr/>
        </p:nvSpPr>
        <p:spPr>
          <a:xfrm>
            <a:off x="7206911" y="3961514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CEFBAC-BE8C-48F5-A569-E0CD210E027B}"/>
              </a:ext>
            </a:extLst>
          </p:cNvPr>
          <p:cNvSpPr/>
          <p:nvPr/>
        </p:nvSpPr>
        <p:spPr>
          <a:xfrm>
            <a:off x="7206911" y="4484823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074EFF-CB72-4862-BD09-D81FB1342B88}"/>
              </a:ext>
            </a:extLst>
          </p:cNvPr>
          <p:cNvSpPr/>
          <p:nvPr/>
        </p:nvSpPr>
        <p:spPr>
          <a:xfrm>
            <a:off x="7206912" y="4141983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B994B4-8973-447F-9233-0BC81E11037E}"/>
              </a:ext>
            </a:extLst>
          </p:cNvPr>
          <p:cNvSpPr/>
          <p:nvPr/>
        </p:nvSpPr>
        <p:spPr>
          <a:xfrm>
            <a:off x="7206911" y="3781045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5EBF64-9A8F-4ABC-9427-B520EA64F920}"/>
              </a:ext>
            </a:extLst>
          </p:cNvPr>
          <p:cNvSpPr/>
          <p:nvPr/>
        </p:nvSpPr>
        <p:spPr>
          <a:xfrm>
            <a:off x="7206911" y="3605635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9B80AF-9715-4BC1-9372-6052845FEB97}"/>
              </a:ext>
            </a:extLst>
          </p:cNvPr>
          <p:cNvSpPr/>
          <p:nvPr/>
        </p:nvSpPr>
        <p:spPr>
          <a:xfrm>
            <a:off x="7206911" y="3425166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ADF17C-8821-4857-9351-021C7A80F596}"/>
              </a:ext>
            </a:extLst>
          </p:cNvPr>
          <p:cNvSpPr/>
          <p:nvPr/>
        </p:nvSpPr>
        <p:spPr>
          <a:xfrm>
            <a:off x="7206910" y="3244697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A16C952-921D-44D9-A3DC-D68D540D5BCA}"/>
              </a:ext>
            </a:extLst>
          </p:cNvPr>
          <p:cNvSpPr/>
          <p:nvPr/>
        </p:nvSpPr>
        <p:spPr>
          <a:xfrm>
            <a:off x="7206910" y="3064228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791DED-D35E-4E29-AB9E-5864F5CBED96}"/>
              </a:ext>
            </a:extLst>
          </p:cNvPr>
          <p:cNvSpPr/>
          <p:nvPr/>
        </p:nvSpPr>
        <p:spPr>
          <a:xfrm>
            <a:off x="7206911" y="2892782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00B760-3567-4B38-930B-735354445CAA}"/>
              </a:ext>
            </a:extLst>
          </p:cNvPr>
          <p:cNvSpPr/>
          <p:nvPr/>
        </p:nvSpPr>
        <p:spPr>
          <a:xfrm>
            <a:off x="7206911" y="2712313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A93F4-F191-471F-917E-7CE69912C992}"/>
              </a:ext>
            </a:extLst>
          </p:cNvPr>
          <p:cNvSpPr/>
          <p:nvPr/>
        </p:nvSpPr>
        <p:spPr>
          <a:xfrm>
            <a:off x="7206910" y="2178354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77305A-7675-46A0-A131-1B147554BCD0}"/>
              </a:ext>
            </a:extLst>
          </p:cNvPr>
          <p:cNvSpPr/>
          <p:nvPr/>
        </p:nvSpPr>
        <p:spPr>
          <a:xfrm>
            <a:off x="7206910" y="2531844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FF0039-59B6-4927-BF56-84B9A22B19EA}"/>
              </a:ext>
            </a:extLst>
          </p:cNvPr>
          <p:cNvSpPr/>
          <p:nvPr/>
        </p:nvSpPr>
        <p:spPr>
          <a:xfrm>
            <a:off x="7206910" y="2351375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738CC9-47A6-41DA-A470-2BE8BD4B49E2}"/>
              </a:ext>
            </a:extLst>
          </p:cNvPr>
          <p:cNvSpPr/>
          <p:nvPr/>
        </p:nvSpPr>
        <p:spPr>
          <a:xfrm>
            <a:off x="7206910" y="1997885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9A29D77-93A5-4484-ABA9-7D75382679C7}"/>
              </a:ext>
            </a:extLst>
          </p:cNvPr>
          <p:cNvSpPr/>
          <p:nvPr/>
        </p:nvSpPr>
        <p:spPr>
          <a:xfrm>
            <a:off x="7206909" y="1636947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F5BD8C-D999-4447-88FD-6E303591C4E3}"/>
              </a:ext>
            </a:extLst>
          </p:cNvPr>
          <p:cNvSpPr/>
          <p:nvPr/>
        </p:nvSpPr>
        <p:spPr>
          <a:xfrm>
            <a:off x="7206909" y="1817416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0E0F0BC-DFFC-4BD2-91DA-EAAE12DC4EAA}"/>
              </a:ext>
            </a:extLst>
          </p:cNvPr>
          <p:cNvSpPr/>
          <p:nvPr/>
        </p:nvSpPr>
        <p:spPr>
          <a:xfrm>
            <a:off x="7206909" y="1458477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AB2B16-0DA0-43A1-8D54-C880309533F7}"/>
              </a:ext>
            </a:extLst>
          </p:cNvPr>
          <p:cNvSpPr/>
          <p:nvPr/>
        </p:nvSpPr>
        <p:spPr>
          <a:xfrm>
            <a:off x="7206909" y="1278008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4EF7A8-74D4-4ED4-AFF4-E0495B573443}"/>
              </a:ext>
            </a:extLst>
          </p:cNvPr>
          <p:cNvSpPr txBox="1"/>
          <p:nvPr/>
        </p:nvSpPr>
        <p:spPr>
          <a:xfrm>
            <a:off x="6996354" y="778337"/>
            <a:ext cx="2201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Physical RAM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1AC1254-32C8-40F6-B9F1-835D4A54A681}"/>
              </a:ext>
            </a:extLst>
          </p:cNvPr>
          <p:cNvGrpSpPr/>
          <p:nvPr/>
        </p:nvGrpSpPr>
        <p:grpSpPr>
          <a:xfrm>
            <a:off x="9059777" y="5564630"/>
            <a:ext cx="3112905" cy="1081238"/>
            <a:chOff x="9059775" y="5564630"/>
            <a:chExt cx="1469614" cy="1081238"/>
          </a:xfrm>
        </p:grpSpPr>
        <p:sp>
          <p:nvSpPr>
            <p:cNvPr id="35" name="Right Bracket 34">
              <a:extLst>
                <a:ext uri="{FF2B5EF4-FFF2-40B4-BE49-F238E27FC236}">
                  <a16:creationId xmlns:a16="http://schemas.microsoft.com/office/drawing/2014/main" id="{5B41F542-C430-42DD-B0B4-1B621D231B54}"/>
                </a:ext>
              </a:extLst>
            </p:cNvPr>
            <p:cNvSpPr/>
            <p:nvPr/>
          </p:nvSpPr>
          <p:spPr>
            <a:xfrm>
              <a:off x="9059775" y="5564630"/>
              <a:ext cx="138366" cy="1081238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A6D2002-3166-4936-848D-5C530637FE8E}"/>
                </a:ext>
              </a:extLst>
            </p:cNvPr>
            <p:cNvSpPr txBox="1"/>
            <p:nvPr/>
          </p:nvSpPr>
          <p:spPr>
            <a:xfrm>
              <a:off x="9152770" y="5799247"/>
              <a:ext cx="137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Kernel text (includes page table entries for high canonical addresses + kernel text)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24EDD02-6FD0-4303-B64F-0A63ADACBF0C}"/>
              </a:ext>
            </a:extLst>
          </p:cNvPr>
          <p:cNvGrpSpPr/>
          <p:nvPr/>
        </p:nvGrpSpPr>
        <p:grpSpPr>
          <a:xfrm>
            <a:off x="9008203" y="5124398"/>
            <a:ext cx="2450397" cy="307777"/>
            <a:chOff x="9008203" y="5124398"/>
            <a:chExt cx="2450397" cy="307777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826945-FAED-4AD7-BF98-B10FCB4831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8203" y="5291206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9D174E-ED44-4655-9085-6ABA0A184F54}"/>
                </a:ext>
              </a:extLst>
            </p:cNvPr>
            <p:cNvSpPr txBox="1"/>
            <p:nvPr/>
          </p:nvSpPr>
          <p:spPr>
            <a:xfrm>
              <a:off x="9470161" y="5124398"/>
              <a:ext cx="19884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Parent </a:t>
              </a:r>
              <a:r>
                <a:rPr lang="en-US" sz="1400" dirty="0">
                  <a:latin typeface="Consolas" panose="020B0609020204030204" pitchFamily="49" charset="0"/>
                  <a:cs typeface="Segoe UI" panose="020B0502040204020203" pitchFamily="34" charset="0"/>
                </a:rPr>
                <a:t>struct proc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4598A7A-32D4-446F-B12C-761129AEF25E}"/>
              </a:ext>
            </a:extLst>
          </p:cNvPr>
          <p:cNvGrpSpPr/>
          <p:nvPr/>
        </p:nvGrpSpPr>
        <p:grpSpPr>
          <a:xfrm>
            <a:off x="9000130" y="3871279"/>
            <a:ext cx="2968030" cy="717927"/>
            <a:chOff x="9000130" y="3871279"/>
            <a:chExt cx="2968030" cy="717927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82869A4-A9CA-48D3-A3EC-F6AAFCD586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0130" y="4589206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C9A1B87-F79A-4201-8CDB-C468309270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8203" y="4232217"/>
              <a:ext cx="60097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B513338-CE8F-46EE-8EA5-AF9472AF8C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0130" y="3871279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5040B3D-605D-43EE-B731-4A9D336827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99330" y="3876042"/>
              <a:ext cx="1" cy="7037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1568CE-BC48-4102-8F2B-5ED528C4C6E5}"/>
                </a:ext>
              </a:extLst>
            </p:cNvPr>
            <p:cNvSpPr txBox="1"/>
            <p:nvPr/>
          </p:nvSpPr>
          <p:spPr>
            <a:xfrm>
              <a:off x="9484420" y="3970055"/>
              <a:ext cx="24837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Parent page table entries</a:t>
              </a:r>
            </a:p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for low canonical addresses</a:t>
              </a:r>
              <a:endParaRPr lang="en-US" sz="1400" dirty="0">
                <a:latin typeface="Consolas" panose="020B0609020204030204" pitchFamily="49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C84658F-2625-4331-8ED8-D6CD237293A3}"/>
              </a:ext>
            </a:extLst>
          </p:cNvPr>
          <p:cNvGrpSpPr/>
          <p:nvPr/>
        </p:nvGrpSpPr>
        <p:grpSpPr>
          <a:xfrm>
            <a:off x="8987584" y="2080779"/>
            <a:ext cx="3276787" cy="548778"/>
            <a:chOff x="8987584" y="2080779"/>
            <a:chExt cx="3276787" cy="548778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8023BF5-8EAD-4C0B-B290-983E68F928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95672" y="2625374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91CB112-007E-4FAA-AA4B-29807EC9E1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585" y="2441609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544D4E32-A9B7-4E59-B394-BCE332F2D3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584" y="2088119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F84C84A-A7C5-44AE-80FB-B0CF2E2192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94567" y="2080779"/>
              <a:ext cx="0" cy="54877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C954309-9027-42A4-8C1E-F74ABDF79788}"/>
                </a:ext>
              </a:extLst>
            </p:cNvPr>
            <p:cNvSpPr txBox="1"/>
            <p:nvPr/>
          </p:nvSpPr>
          <p:spPr>
            <a:xfrm>
              <a:off x="9536849" y="2271884"/>
              <a:ext cx="27275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Parent </a:t>
              </a:r>
              <a:r>
                <a:rPr lang="en-US" sz="1400" dirty="0" err="1">
                  <a:latin typeface="Segoe UI" panose="020B0502040204020203" pitchFamily="34" charset="0"/>
                  <a:cs typeface="Segoe UI" panose="020B0502040204020203" pitchFamily="34" charset="0"/>
                </a:rPr>
                <a:t>code+heap+stack</a:t>
              </a:r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 pages</a:t>
              </a:r>
              <a:endParaRPr lang="en-US" sz="1400" dirty="0">
                <a:latin typeface="Consolas" panose="020B0609020204030204" pitchFamily="49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FA498D7-494D-45D2-97C9-9BE9CAB25D95}"/>
              </a:ext>
            </a:extLst>
          </p:cNvPr>
          <p:cNvGrpSpPr/>
          <p:nvPr/>
        </p:nvGrpSpPr>
        <p:grpSpPr>
          <a:xfrm>
            <a:off x="9008203" y="4780328"/>
            <a:ext cx="2345597" cy="307777"/>
            <a:chOff x="9008203" y="5124398"/>
            <a:chExt cx="2345597" cy="307777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ABFE2D04-34A4-4337-9C3A-4946C68FA8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8203" y="5291206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F939D2C-779C-46C3-A5ED-CCEA5FF088DD}"/>
                </a:ext>
              </a:extLst>
            </p:cNvPr>
            <p:cNvSpPr txBox="1"/>
            <p:nvPr/>
          </p:nvSpPr>
          <p:spPr>
            <a:xfrm>
              <a:off x="9470161" y="5124398"/>
              <a:ext cx="18836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Child </a:t>
              </a:r>
              <a:r>
                <a:rPr lang="en-US" sz="1400" dirty="0">
                  <a:latin typeface="Consolas" panose="020B0609020204030204" pitchFamily="49" charset="0"/>
                  <a:cs typeface="Segoe UI" panose="020B0502040204020203" pitchFamily="34" charset="0"/>
                </a:rPr>
                <a:t>struct proc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B291BBA-3F42-46D1-9DCA-A1EF7847B0EE}"/>
              </a:ext>
            </a:extLst>
          </p:cNvPr>
          <p:cNvGrpSpPr/>
          <p:nvPr/>
        </p:nvGrpSpPr>
        <p:grpSpPr>
          <a:xfrm>
            <a:off x="8987584" y="1359222"/>
            <a:ext cx="3185098" cy="536620"/>
            <a:chOff x="8987584" y="1359222"/>
            <a:chExt cx="3185098" cy="536620"/>
          </a:xfrm>
        </p:grpSpPr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B5723E0D-750D-4413-A0F7-3A8EC6590D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9233" y="1359222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8D3E53F8-9801-4E08-A122-8F2A7BCE08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584" y="1537380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26A909FA-F6C7-4F31-8D4D-E494D54148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7584" y="1895842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F41127F8-3259-4DC6-A490-7365D32E5BA4}"/>
                </a:ext>
              </a:extLst>
            </p:cNvPr>
            <p:cNvCxnSpPr>
              <a:cxnSpLocks/>
            </p:cNvCxnSpPr>
            <p:nvPr/>
          </p:nvCxnSpPr>
          <p:spPr>
            <a:xfrm>
              <a:off x="9594567" y="1359222"/>
              <a:ext cx="0" cy="5366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E2B7D14-CCD5-4AFF-AF13-A4151E23501B}"/>
                </a:ext>
              </a:extLst>
            </p:cNvPr>
            <p:cNvSpPr txBox="1"/>
            <p:nvPr/>
          </p:nvSpPr>
          <p:spPr>
            <a:xfrm>
              <a:off x="9517532" y="1439826"/>
              <a:ext cx="2655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Child </a:t>
              </a:r>
              <a:r>
                <a:rPr lang="en-US" sz="1400" dirty="0" err="1">
                  <a:latin typeface="Segoe UI" panose="020B0502040204020203" pitchFamily="34" charset="0"/>
                  <a:cs typeface="Segoe UI" panose="020B0502040204020203" pitchFamily="34" charset="0"/>
                </a:rPr>
                <a:t>code+heap+stack</a:t>
              </a:r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 pages</a:t>
              </a:r>
              <a:endParaRPr lang="en-US" sz="1400" dirty="0">
                <a:latin typeface="Consolas" panose="020B0609020204030204" pitchFamily="49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1154F88-2A68-427C-97B9-42D385707E34}"/>
              </a:ext>
            </a:extLst>
          </p:cNvPr>
          <p:cNvGrpSpPr/>
          <p:nvPr/>
        </p:nvGrpSpPr>
        <p:grpSpPr>
          <a:xfrm>
            <a:off x="8995670" y="2712016"/>
            <a:ext cx="3010593" cy="523220"/>
            <a:chOff x="8995670" y="2712016"/>
            <a:chExt cx="3010593" cy="523220"/>
          </a:xfrm>
        </p:grpSpPr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96B295AB-9427-44CB-A1C2-D528D841C9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95672" y="2802547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BBEB1EC2-1451-43BE-9D72-4428301F25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95671" y="2982262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E4D0312A-F8AE-4518-9E05-DA33B6796D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95670" y="3154462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1FEFCFF0-8F66-4F00-B477-9A9E169AF0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94567" y="2794833"/>
              <a:ext cx="0" cy="36117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1F21095-79AB-4703-B70B-67C4001A531C}"/>
                </a:ext>
              </a:extLst>
            </p:cNvPr>
            <p:cNvSpPr txBox="1"/>
            <p:nvPr/>
          </p:nvSpPr>
          <p:spPr>
            <a:xfrm>
              <a:off x="9522523" y="2712016"/>
              <a:ext cx="24837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Child page table entries</a:t>
              </a:r>
            </a:p>
            <a:p>
              <a:pPr algn="ctr"/>
              <a:r>
                <a:rPr lang="en-US" sz="1400" dirty="0">
                  <a:latin typeface="Segoe UI" panose="020B0502040204020203" pitchFamily="34" charset="0"/>
                  <a:cs typeface="Segoe UI" panose="020B0502040204020203" pitchFamily="34" charset="0"/>
                </a:rPr>
                <a:t>for low canonical addresses</a:t>
              </a:r>
              <a:endParaRPr lang="en-US" sz="1400" dirty="0">
                <a:latin typeface="Consolas" panose="020B0609020204030204" pitchFamily="49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742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1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E6AF1E-D3D7-49FE-B393-F67EF8FFF4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171"/>
          <a:stretch/>
        </p:blipFill>
        <p:spPr>
          <a:xfrm>
            <a:off x="7056445" y="766118"/>
            <a:ext cx="5135555" cy="609188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F892D96-8C7E-465C-86CB-681308C2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01"/>
            <a:ext cx="10515600" cy="813974"/>
          </a:xfrm>
        </p:spPr>
        <p:txBody>
          <a:bodyPr/>
          <a:lstStyle/>
          <a:p>
            <a:r>
              <a:rPr lang="en-US" dirty="0"/>
              <a:t>Allocating memory in the kernel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DBFD88-4272-40F3-882C-DB6EDE58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" y="902359"/>
            <a:ext cx="7302505" cy="6091873"/>
          </a:xfrm>
        </p:spPr>
        <p:txBody>
          <a:bodyPr>
            <a:normAutofit/>
          </a:bodyPr>
          <a:lstStyle/>
          <a:p>
            <a:r>
              <a:rPr lang="en-US" dirty="0"/>
              <a:t>Kernels often need to dynamically allocate memory</a:t>
            </a:r>
          </a:p>
          <a:p>
            <a:pPr lvl="1"/>
            <a:r>
              <a:rPr lang="en-US" dirty="0"/>
              <a:t>Ex: Creating a new address space during </a:t>
            </a:r>
            <a:r>
              <a:rPr lang="en-US" dirty="0">
                <a:latin typeface="Consolas" panose="020B0609020204030204" pitchFamily="49" charset="0"/>
              </a:rPr>
              <a:t>fork()</a:t>
            </a:r>
          </a:p>
          <a:p>
            <a:pPr lvl="2"/>
            <a:r>
              <a:rPr lang="en-US" sz="2400" dirty="0"/>
              <a:t>Page table</a:t>
            </a:r>
          </a:p>
          <a:p>
            <a:pPr lvl="2"/>
            <a:r>
              <a:rPr lang="en-US" sz="2400" dirty="0">
                <a:latin typeface="Consolas" panose="020B0609020204030204" pitchFamily="49" charset="0"/>
              </a:rPr>
              <a:t>struct proc</a:t>
            </a:r>
          </a:p>
          <a:p>
            <a:pPr lvl="2"/>
            <a:r>
              <a:rPr lang="en-US" sz="2400" dirty="0"/>
              <a:t>Copies of user-mode pages from the parent process</a:t>
            </a:r>
          </a:p>
          <a:p>
            <a:pPr lvl="1"/>
            <a:r>
              <a:rPr lang="en-US" dirty="0"/>
              <a:t>Ex: Allocating buffers to hold incoming IO data</a:t>
            </a:r>
          </a:p>
          <a:p>
            <a:pPr lvl="2"/>
            <a:r>
              <a:rPr lang="en-US" sz="2400" dirty="0"/>
              <a:t>IO devices often unaware of virtual addressing</a:t>
            </a:r>
          </a:p>
          <a:p>
            <a:pPr lvl="2"/>
            <a:r>
              <a:rPr lang="en-US" sz="2400" dirty="0"/>
              <a:t>Consequently:</a:t>
            </a:r>
          </a:p>
          <a:p>
            <a:pPr lvl="3"/>
            <a:r>
              <a:rPr lang="en-US" sz="2400" dirty="0"/>
              <a:t>Kernel must specify a physical start  address for a device-to-RAM transfer</a:t>
            </a:r>
          </a:p>
          <a:p>
            <a:pPr lvl="3"/>
            <a:r>
              <a:rPr lang="en-US" sz="2400" dirty="0"/>
              <a:t>If destination memory buffer is multiple pages in size, those pages must be contiguous in physical memory!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F656BD5-813F-46B8-86F2-A99611B77585}"/>
              </a:ext>
            </a:extLst>
          </p:cNvPr>
          <p:cNvGrpSpPr/>
          <p:nvPr/>
        </p:nvGrpSpPr>
        <p:grpSpPr>
          <a:xfrm>
            <a:off x="6489117" y="3236743"/>
            <a:ext cx="3599298" cy="3518985"/>
            <a:chOff x="6489117" y="3236743"/>
            <a:chExt cx="3599298" cy="3518985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0436F0E-BF13-4AD1-BCB4-3045B998F211}"/>
                </a:ext>
              </a:extLst>
            </p:cNvPr>
            <p:cNvGrpSpPr/>
            <p:nvPr/>
          </p:nvGrpSpPr>
          <p:grpSpPr>
            <a:xfrm>
              <a:off x="6489117" y="4501833"/>
              <a:ext cx="2177716" cy="2253895"/>
              <a:chOff x="3874412" y="4271001"/>
              <a:chExt cx="2177716" cy="2253895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3C345714-F744-4D42-8665-4445FA42266D}"/>
                  </a:ext>
                </a:extLst>
              </p:cNvPr>
              <p:cNvGrpSpPr/>
              <p:nvPr/>
            </p:nvGrpSpPr>
            <p:grpSpPr>
              <a:xfrm>
                <a:off x="4253664" y="4271001"/>
                <a:ext cx="1428750" cy="1883252"/>
                <a:chOff x="4145380" y="4607885"/>
                <a:chExt cx="1428750" cy="1883252"/>
              </a:xfrm>
            </p:grpSpPr>
            <p:pic>
              <p:nvPicPr>
                <p:cNvPr id="43" name="Picture 2" descr="Image result for wireless network card icon">
                  <a:extLst>
                    <a:ext uri="{FF2B5EF4-FFF2-40B4-BE49-F238E27FC236}">
                      <a16:creationId xmlns:a16="http://schemas.microsoft.com/office/drawing/2014/main" id="{961A1F31-CF4F-45C4-BC68-C1BC1DBC390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45380" y="4607885"/>
                  <a:ext cx="1428750" cy="11811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4" name="Picture 43">
                  <a:extLst>
                    <a:ext uri="{FF2B5EF4-FFF2-40B4-BE49-F238E27FC236}">
                      <a16:creationId xmlns:a16="http://schemas.microsoft.com/office/drawing/2014/main" id="{2317CB6C-35B9-4A42-8B5D-9F74238E66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222955" y="5626664"/>
                  <a:ext cx="1264063" cy="864473"/>
                </a:xfrm>
                <a:prstGeom prst="rect">
                  <a:avLst/>
                </a:prstGeom>
              </p:spPr>
            </p:pic>
          </p:grp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AF9D52D-690E-4849-A1F2-5086F167AFBA}"/>
                  </a:ext>
                </a:extLst>
              </p:cNvPr>
              <p:cNvSpPr txBox="1"/>
              <p:nvPr/>
            </p:nvSpPr>
            <p:spPr>
              <a:xfrm>
                <a:off x="3874412" y="6063231"/>
                <a:ext cx="2177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Network card</a:t>
                </a:r>
              </a:p>
            </p:txBody>
          </p:sp>
        </p:grpSp>
        <p:sp>
          <p:nvSpPr>
            <p:cNvPr id="37" name="Right Bracket 36">
              <a:extLst>
                <a:ext uri="{FF2B5EF4-FFF2-40B4-BE49-F238E27FC236}">
                  <a16:creationId xmlns:a16="http://schemas.microsoft.com/office/drawing/2014/main" id="{A63F4E53-F8C6-4525-ADAA-C4FB3691B053}"/>
                </a:ext>
              </a:extLst>
            </p:cNvPr>
            <p:cNvSpPr/>
            <p:nvPr/>
          </p:nvSpPr>
          <p:spPr>
            <a:xfrm flipH="1">
              <a:off x="9767928" y="3236743"/>
              <a:ext cx="320487" cy="565780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348A1C6-B293-441A-945F-03F37E391A89}"/>
                </a:ext>
              </a:extLst>
            </p:cNvPr>
            <p:cNvCxnSpPr>
              <a:cxnSpLocks/>
            </p:cNvCxnSpPr>
            <p:nvPr/>
          </p:nvCxnSpPr>
          <p:spPr>
            <a:xfrm>
              <a:off x="9160945" y="3519633"/>
              <a:ext cx="606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AB9BDE8-5436-4C4D-95F9-6F99A2915B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60945" y="3519633"/>
              <a:ext cx="0" cy="23156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8C4D7DC-4D65-497A-86AB-96AC75E419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10074" y="5837718"/>
              <a:ext cx="762903" cy="963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9923F942-54A7-4B80-9375-BA8815130AA0}"/>
              </a:ext>
            </a:extLst>
          </p:cNvPr>
          <p:cNvSpPr/>
          <p:nvPr/>
        </p:nvSpPr>
        <p:spPr>
          <a:xfrm>
            <a:off x="10250898" y="3605635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0631C6F-A9BD-47A7-8A4C-E970CD5D15E9}"/>
              </a:ext>
            </a:extLst>
          </p:cNvPr>
          <p:cNvSpPr/>
          <p:nvPr/>
        </p:nvSpPr>
        <p:spPr>
          <a:xfrm>
            <a:off x="10250898" y="3425166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AC2255-AE53-432F-A980-0CF878D41FAA}"/>
              </a:ext>
            </a:extLst>
          </p:cNvPr>
          <p:cNvSpPr/>
          <p:nvPr/>
        </p:nvSpPr>
        <p:spPr>
          <a:xfrm>
            <a:off x="10250897" y="3244697"/>
            <a:ext cx="1780676" cy="180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7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95AA2-6F7E-4A29-9099-CBADC168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01"/>
            <a:ext cx="10515600" cy="813974"/>
          </a:xfrm>
        </p:spPr>
        <p:txBody>
          <a:bodyPr/>
          <a:lstStyle/>
          <a:p>
            <a:r>
              <a:rPr lang="en-US" dirty="0"/>
              <a:t>Allocating memory in the kernel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B64E7-7740-4308-B2ED-F506714B3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" y="902359"/>
            <a:ext cx="7134728" cy="5751099"/>
          </a:xfrm>
        </p:spPr>
        <p:txBody>
          <a:bodyPr>
            <a:normAutofit/>
          </a:bodyPr>
          <a:lstStyle/>
          <a:p>
            <a:r>
              <a:rPr lang="en-US" dirty="0"/>
              <a:t>Kernels often need to dynamically allocate memory</a:t>
            </a:r>
          </a:p>
          <a:p>
            <a:pPr lvl="1"/>
            <a:r>
              <a:rPr lang="en-US" dirty="0"/>
              <a:t>Ex: Creating a new address space during </a:t>
            </a:r>
            <a:r>
              <a:rPr lang="en-US" dirty="0">
                <a:latin typeface="Consolas" panose="020B0609020204030204" pitchFamily="49" charset="0"/>
              </a:rPr>
              <a:t>fork()</a:t>
            </a:r>
          </a:p>
          <a:p>
            <a:pPr lvl="2"/>
            <a:r>
              <a:rPr lang="en-US" sz="2400" dirty="0"/>
              <a:t>Page table</a:t>
            </a:r>
          </a:p>
          <a:p>
            <a:pPr lvl="2"/>
            <a:r>
              <a:rPr lang="en-US" sz="2400" dirty="0">
                <a:latin typeface="Consolas" panose="020B0609020204030204" pitchFamily="49" charset="0"/>
              </a:rPr>
              <a:t>struct proc</a:t>
            </a:r>
          </a:p>
          <a:p>
            <a:pPr lvl="2"/>
            <a:r>
              <a:rPr lang="en-US" sz="2400" dirty="0"/>
              <a:t>Copies of user-mode pages from the parent process</a:t>
            </a:r>
          </a:p>
          <a:p>
            <a:pPr lvl="1"/>
            <a:r>
              <a:rPr lang="en-US" dirty="0"/>
              <a:t>Ex: Allocating buffers to hold incoming IO data</a:t>
            </a:r>
          </a:p>
          <a:p>
            <a:pPr lvl="1"/>
            <a:r>
              <a:rPr lang="en-US" dirty="0"/>
              <a:t>Ex: Growing the user-level heap via the </a:t>
            </a:r>
            <a:r>
              <a:rPr lang="en-US" dirty="0" err="1">
                <a:latin typeface="Consolas" panose="020B0609020204030204" pitchFamily="49" charset="0"/>
              </a:rPr>
              <a:t>sbrk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size_t</a:t>
            </a:r>
            <a:r>
              <a:rPr lang="en-US" dirty="0">
                <a:latin typeface="Consolas" panose="020B0609020204030204" pitchFamily="49" charset="0"/>
              </a:rPr>
              <a:t> increment)</a:t>
            </a:r>
            <a:r>
              <a:rPr lang="en-US" dirty="0"/>
              <a:t> </a:t>
            </a:r>
            <a:r>
              <a:rPr lang="en-US" dirty="0" err="1"/>
              <a:t>syscall</a:t>
            </a:r>
            <a:r>
              <a:rPr lang="en-US" dirty="0"/>
              <a:t> (which is internally invoked by </a:t>
            </a:r>
            <a:r>
              <a:rPr lang="en-US" dirty="0">
                <a:latin typeface="Consolas" panose="020B0609020204030204" pitchFamily="49" charset="0"/>
              </a:rPr>
              <a:t>malloc()</a:t>
            </a:r>
            <a:r>
              <a:rPr lang="en-US" dirty="0"/>
              <a:t>)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Many (but not all) kernel allocations have a page-sized granularity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20B5115-FA97-4907-AFB7-00FBCA491449}"/>
              </a:ext>
            </a:extLst>
          </p:cNvPr>
          <p:cNvGrpSpPr/>
          <p:nvPr/>
        </p:nvGrpSpPr>
        <p:grpSpPr>
          <a:xfrm>
            <a:off x="7613975" y="778337"/>
            <a:ext cx="4357446" cy="5875121"/>
            <a:chOff x="7613975" y="778337"/>
            <a:chExt cx="4357446" cy="587512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F4EF7A8-74D4-4ED4-AFF4-E0495B573443}"/>
                </a:ext>
              </a:extLst>
            </p:cNvPr>
            <p:cNvSpPr txBox="1"/>
            <p:nvPr/>
          </p:nvSpPr>
          <p:spPr>
            <a:xfrm>
              <a:off x="7613975" y="778337"/>
              <a:ext cx="43574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Virtual address space</a:t>
              </a:r>
            </a:p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(low canonical)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6AE8A605-7B67-4ED3-BB14-CE304115A94C}"/>
                </a:ext>
              </a:extLst>
            </p:cNvPr>
            <p:cNvSpPr/>
            <p:nvPr/>
          </p:nvSpPr>
          <p:spPr>
            <a:xfrm>
              <a:off x="8013700" y="6210300"/>
              <a:ext cx="3581400" cy="443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Code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A1B4B9C-2054-448D-AB96-B70D8479C452}"/>
                </a:ext>
              </a:extLst>
            </p:cNvPr>
            <p:cNvSpPr/>
            <p:nvPr/>
          </p:nvSpPr>
          <p:spPr>
            <a:xfrm>
              <a:off x="8013700" y="5767142"/>
              <a:ext cx="3581400" cy="443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Static data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1DA2BA2-0863-49D9-9C95-77904BEC58FD}"/>
                </a:ext>
              </a:extLst>
            </p:cNvPr>
            <p:cNvSpPr/>
            <p:nvPr/>
          </p:nvSpPr>
          <p:spPr>
            <a:xfrm>
              <a:off x="8013700" y="5323984"/>
              <a:ext cx="3581400" cy="443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Heap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9C6C45B-4D6F-4C11-BB41-6DAB8E025BAD}"/>
                </a:ext>
              </a:extLst>
            </p:cNvPr>
            <p:cNvSpPr/>
            <p:nvPr/>
          </p:nvSpPr>
          <p:spPr>
            <a:xfrm>
              <a:off x="8013700" y="1679855"/>
              <a:ext cx="3581400" cy="443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Stack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7B9F5B0-06D7-46D5-B380-A617DB59A97B}"/>
                </a:ext>
              </a:extLst>
            </p:cNvPr>
            <p:cNvSpPr/>
            <p:nvPr/>
          </p:nvSpPr>
          <p:spPr>
            <a:xfrm>
              <a:off x="8013700" y="2123013"/>
              <a:ext cx="3581400" cy="32009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id="{7FCE4C87-FFF5-40E9-9DF8-CB3ADDD570E6}"/>
                </a:ext>
              </a:extLst>
            </p:cNvPr>
            <p:cNvSpPr/>
            <p:nvPr/>
          </p:nvSpPr>
          <p:spPr>
            <a:xfrm rot="10800000">
              <a:off x="9538728" y="4516301"/>
              <a:ext cx="531341" cy="729049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EEED9BD-45E7-48F8-BDF7-CBFBC8884C00}"/>
              </a:ext>
            </a:extLst>
          </p:cNvPr>
          <p:cNvGrpSpPr/>
          <p:nvPr/>
        </p:nvGrpSpPr>
        <p:grpSpPr>
          <a:xfrm>
            <a:off x="8013700" y="2239747"/>
            <a:ext cx="3581400" cy="356199"/>
            <a:chOff x="8013700" y="2201647"/>
            <a:chExt cx="3581400" cy="356199"/>
          </a:xfrm>
        </p:grpSpPr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FB6AC2FB-2275-49EF-8C23-B5940E1E1B1A}"/>
                </a:ext>
              </a:extLst>
            </p:cNvPr>
            <p:cNvSpPr/>
            <p:nvPr/>
          </p:nvSpPr>
          <p:spPr>
            <a:xfrm>
              <a:off x="9538729" y="2201647"/>
              <a:ext cx="531341" cy="32400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2D05DB8-5BA1-4925-906B-00448C85B26E}"/>
                </a:ext>
              </a:extLst>
            </p:cNvPr>
            <p:cNvCxnSpPr/>
            <p:nvPr/>
          </p:nvCxnSpPr>
          <p:spPr>
            <a:xfrm>
              <a:off x="8013700" y="2557846"/>
              <a:ext cx="358140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E4F9F3E-C6F6-4A76-9454-FFFE3754F0DB}"/>
              </a:ext>
            </a:extLst>
          </p:cNvPr>
          <p:cNvSpPr txBox="1"/>
          <p:nvPr/>
        </p:nvSpPr>
        <p:spPr>
          <a:xfrm>
            <a:off x="8013698" y="2548670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Linux stacks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Automatically grown by kernel after a page fault . .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. . . but only up to a limit (e.g., 8MB; run </a:t>
            </a:r>
            <a:r>
              <a:rPr lang="en-US" dirty="0" err="1">
                <a:latin typeface="Consolas" panose="020B0609020204030204" pitchFamily="49" charset="0"/>
                <a:cs typeface="Segoe UI" panose="020B0502040204020203" pitchFamily="34" charset="0"/>
              </a:rPr>
              <a:t>ulimit</a:t>
            </a:r>
            <a:r>
              <a:rPr lang="en-US" dirty="0">
                <a:latin typeface="Consolas" panose="020B0609020204030204" pitchFamily="49" charset="0"/>
                <a:cs typeface="Segoe UI" panose="020B0502040204020203" pitchFamily="34" charset="0"/>
              </a:rPr>
              <a:t> –s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735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5712-09E6-462E-A198-6C6D37593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0048"/>
            <a:ext cx="12192000" cy="826004"/>
          </a:xfrm>
        </p:spPr>
        <p:txBody>
          <a:bodyPr/>
          <a:lstStyle/>
          <a:p>
            <a:r>
              <a:rPr lang="en-US" dirty="0"/>
              <a:t>x86-64 Linux: void *</a:t>
            </a:r>
            <a:r>
              <a:rPr lang="en-US" dirty="0" err="1"/>
              <a:t>kmalloc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size,…)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695EC-EFE4-41A1-B57C-8BFBA9276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21" y="601574"/>
            <a:ext cx="5859379" cy="6667327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Returns a chunk of memory that is both virtually-contiguous and physically-contiguous</a:t>
            </a:r>
          </a:p>
          <a:p>
            <a:pPr lvl="1"/>
            <a:r>
              <a:rPr lang="en-US" sz="2800" dirty="0"/>
              <a:t>Returned virtual address resides in the physical memory map that uses direct mapping of virtual-to-physical addresses</a:t>
            </a:r>
          </a:p>
          <a:p>
            <a:pPr lvl="1"/>
            <a:r>
              <a:rPr lang="en-US" sz="2800" dirty="0"/>
              <a:t>So, </a:t>
            </a:r>
            <a:r>
              <a:rPr lang="en-US" sz="2800" dirty="0" err="1">
                <a:latin typeface="Consolas" panose="020B0609020204030204" pitchFamily="49" charset="0"/>
              </a:rPr>
              <a:t>kmalloc</a:t>
            </a:r>
            <a:r>
              <a:rPr lang="en-US" sz="2800" dirty="0">
                <a:latin typeface="Consolas" panose="020B0609020204030204" pitchFamily="49" charset="0"/>
              </a:rPr>
              <a:t>()</a:t>
            </a:r>
            <a:r>
              <a:rPr lang="en-US" sz="2800" dirty="0"/>
              <a:t> doesn’t need to manipulate page tables to satisfy a request!</a:t>
            </a:r>
          </a:p>
          <a:p>
            <a:r>
              <a:rPr lang="en-US" sz="3200" dirty="0"/>
              <a:t>Uses slab allocation</a:t>
            </a:r>
          </a:p>
          <a:p>
            <a:pPr lvl="1"/>
            <a:r>
              <a:rPr lang="en-US" sz="2800" dirty="0"/>
              <a:t>Maintains several memory pools</a:t>
            </a:r>
          </a:p>
          <a:p>
            <a:pPr lvl="1"/>
            <a:r>
              <a:rPr lang="en-US" sz="2800" dirty="0"/>
              <a:t>Each pool satisfies requests for a certain size (e.g., 64 bytes, 1 MB)</a:t>
            </a:r>
          </a:p>
          <a:p>
            <a:pPr lvl="1"/>
            <a:r>
              <a:rPr lang="en-US" sz="2800" dirty="0"/>
              <a:t>Requests satisfied by smallest possible slab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CDEBADE-6DCE-4D78-B20B-6DA3552FB9DF}"/>
              </a:ext>
            </a:extLst>
          </p:cNvPr>
          <p:cNvGrpSpPr/>
          <p:nvPr/>
        </p:nvGrpSpPr>
        <p:grpSpPr>
          <a:xfrm>
            <a:off x="7613975" y="778337"/>
            <a:ext cx="4357446" cy="5875121"/>
            <a:chOff x="7613975" y="778337"/>
            <a:chExt cx="4357446" cy="587512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D6CCACB-9A63-4E25-9630-05CAA7C0E993}"/>
                </a:ext>
              </a:extLst>
            </p:cNvPr>
            <p:cNvSpPr txBox="1"/>
            <p:nvPr/>
          </p:nvSpPr>
          <p:spPr>
            <a:xfrm>
              <a:off x="7613975" y="778337"/>
              <a:ext cx="43574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Virtual address space</a:t>
              </a:r>
            </a:p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(high canonical)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26C1C15-69A8-420A-B629-D6D066E06909}"/>
                </a:ext>
              </a:extLst>
            </p:cNvPr>
            <p:cNvGrpSpPr/>
            <p:nvPr/>
          </p:nvGrpSpPr>
          <p:grpSpPr>
            <a:xfrm>
              <a:off x="8013700" y="1679855"/>
              <a:ext cx="3581400" cy="4973603"/>
              <a:chOff x="8013700" y="1679855"/>
              <a:chExt cx="3581400" cy="49736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D93461E-6AF5-4FA8-91BF-0972E46CB30D}"/>
                  </a:ext>
                </a:extLst>
              </p:cNvPr>
              <p:cNvSpPr/>
              <p:nvPr/>
            </p:nvSpPr>
            <p:spPr>
              <a:xfrm>
                <a:off x="8013700" y="5323984"/>
                <a:ext cx="3581400" cy="132947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Direct map of all physical RAM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2B1A43E-1F28-4CEE-960C-5672A0A0D075}"/>
                  </a:ext>
                </a:extLst>
              </p:cNvPr>
              <p:cNvSpPr/>
              <p:nvPr/>
            </p:nvSpPr>
            <p:spPr>
              <a:xfrm>
                <a:off x="8013700" y="3559089"/>
                <a:ext cx="3581400" cy="17648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A9F916-BAE2-4516-86CE-7F9F0496AF15}"/>
                  </a:ext>
                </a:extLst>
              </p:cNvPr>
              <p:cNvSpPr/>
              <p:nvPr/>
            </p:nvSpPr>
            <p:spPr>
              <a:xfrm>
                <a:off x="8013700" y="1679855"/>
                <a:ext cx="3581400" cy="187923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Kernel text</a:t>
                </a: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(direct-mapped to</a:t>
                </a: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bottom of physical RAM)</a:t>
                </a:r>
              </a:p>
            </p:txBody>
          </p:sp>
        </p:grpSp>
      </p:grp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415E70B1-592E-4101-B892-25AD444A90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9" r="10455" b="6402"/>
          <a:stretch/>
        </p:blipFill>
        <p:spPr bwMode="auto">
          <a:xfrm>
            <a:off x="8013701" y="3569450"/>
            <a:ext cx="3581399" cy="174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15007AD4-BB53-416B-9411-7737E168EFDF}"/>
              </a:ext>
            </a:extLst>
          </p:cNvPr>
          <p:cNvGrpSpPr/>
          <p:nvPr/>
        </p:nvGrpSpPr>
        <p:grpSpPr>
          <a:xfrm>
            <a:off x="5770605" y="1915297"/>
            <a:ext cx="2090692" cy="4738161"/>
            <a:chOff x="5770605" y="1915297"/>
            <a:chExt cx="2090692" cy="4738161"/>
          </a:xfrm>
        </p:grpSpPr>
        <p:sp>
          <p:nvSpPr>
            <p:cNvPr id="18" name="Right Bracket 17">
              <a:extLst>
                <a:ext uri="{FF2B5EF4-FFF2-40B4-BE49-F238E27FC236}">
                  <a16:creationId xmlns:a16="http://schemas.microsoft.com/office/drawing/2014/main" id="{3E6B7B35-72A4-4773-8663-03DA136F5327}"/>
                </a:ext>
              </a:extLst>
            </p:cNvPr>
            <p:cNvSpPr/>
            <p:nvPr/>
          </p:nvSpPr>
          <p:spPr>
            <a:xfrm>
              <a:off x="5770605" y="1915297"/>
              <a:ext cx="325379" cy="1272746"/>
            </a:xfrm>
            <a:prstGeom prst="rightBracke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Bracket 20">
              <a:extLst>
                <a:ext uri="{FF2B5EF4-FFF2-40B4-BE49-F238E27FC236}">
                  <a16:creationId xmlns:a16="http://schemas.microsoft.com/office/drawing/2014/main" id="{CA74A291-1E6D-4389-B866-A582602F3285}"/>
                </a:ext>
              </a:extLst>
            </p:cNvPr>
            <p:cNvSpPr/>
            <p:nvPr/>
          </p:nvSpPr>
          <p:spPr>
            <a:xfrm flipH="1">
              <a:off x="7613974" y="5323984"/>
              <a:ext cx="247323" cy="1329474"/>
            </a:xfrm>
            <a:prstGeom prst="rightBracket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8F775DD-30FF-4211-95B6-249C85472A3A}"/>
                </a:ext>
              </a:extLst>
            </p:cNvPr>
            <p:cNvCxnSpPr>
              <a:cxnSpLocks/>
            </p:cNvCxnSpPr>
            <p:nvPr/>
          </p:nvCxnSpPr>
          <p:spPr>
            <a:xfrm>
              <a:off x="6090326" y="2553661"/>
              <a:ext cx="645302" cy="119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2FD4875-50BF-4E81-A45F-B652C27D174E}"/>
                </a:ext>
              </a:extLst>
            </p:cNvPr>
            <p:cNvCxnSpPr>
              <a:cxnSpLocks/>
            </p:cNvCxnSpPr>
            <p:nvPr/>
          </p:nvCxnSpPr>
          <p:spPr>
            <a:xfrm>
              <a:off x="6721270" y="5990685"/>
              <a:ext cx="88505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77E0A52-9D2D-462C-85E4-CB0D95C47C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25652" y="2553421"/>
              <a:ext cx="0" cy="34372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9" name="Rectangle 2048">
            <a:extLst>
              <a:ext uri="{FF2B5EF4-FFF2-40B4-BE49-F238E27FC236}">
                <a16:creationId xmlns:a16="http://schemas.microsoft.com/office/drawing/2014/main" id="{C4B4036A-09E0-47D9-B1D6-FE066B10CDF7}"/>
              </a:ext>
            </a:extLst>
          </p:cNvPr>
          <p:cNvSpPr/>
          <p:nvPr/>
        </p:nvSpPr>
        <p:spPr>
          <a:xfrm>
            <a:off x="84221" y="4349578"/>
            <a:ext cx="6254783" cy="2468953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pset2.a is basically Linux </a:t>
            </a:r>
            <a:r>
              <a:rPr lang="en-US" sz="4000" dirty="0" err="1">
                <a:solidFill>
                  <a:schemeClr val="tx1"/>
                </a:solidFill>
                <a:latin typeface="Consolas" panose="020B0609020204030204" pitchFamily="49" charset="0"/>
                <a:cs typeface="Segoe UI" panose="020B0502040204020203" pitchFamily="34" charset="0"/>
              </a:rPr>
              <a:t>kmalloc</a:t>
            </a:r>
            <a:r>
              <a:rPr lang="en-US" sz="4000" dirty="0">
                <a:solidFill>
                  <a:schemeClr val="tx1"/>
                </a:solidFill>
                <a:latin typeface="Consolas" panose="020B0609020204030204" pitchFamily="49" charset="0"/>
                <a:cs typeface="Segoe UI" panose="020B0502040204020203" pitchFamily="34" charset="0"/>
              </a:rPr>
              <a:t>()</a:t>
            </a:r>
            <a:r>
              <a:rPr lang="en-US" sz="4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without slab allocation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67EF6C-CB2D-41A5-B021-20E2E53C6E8E}"/>
              </a:ext>
            </a:extLst>
          </p:cNvPr>
          <p:cNvSpPr/>
          <p:nvPr/>
        </p:nvSpPr>
        <p:spPr>
          <a:xfrm>
            <a:off x="8013698" y="6653458"/>
            <a:ext cx="3581400" cy="4431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1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5712-09E6-462E-A198-6C6D37593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208"/>
            <a:ext cx="12192000" cy="765845"/>
          </a:xfrm>
        </p:spPr>
        <p:txBody>
          <a:bodyPr>
            <a:normAutofit fontScale="90000"/>
          </a:bodyPr>
          <a:lstStyle/>
          <a:p>
            <a:r>
              <a:rPr lang="en-US" dirty="0"/>
              <a:t>x86-64 Linux: void *</a:t>
            </a:r>
            <a:r>
              <a:rPr lang="en-US" dirty="0" err="1"/>
              <a:t>vmalloc</a:t>
            </a:r>
            <a:r>
              <a:rPr lang="en-US" dirty="0"/>
              <a:t>(unsigned long size)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695EC-EFE4-41A1-B57C-8BFBA9276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1" y="820096"/>
            <a:ext cx="6071939" cy="59917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Returns a chunk of memory that is virtually-contiguous, but possibly not physically-contiguous</a:t>
            </a:r>
          </a:p>
          <a:p>
            <a:r>
              <a:rPr lang="en-US" dirty="0"/>
              <a:t>Allocates objects at a page-size granularity</a:t>
            </a:r>
          </a:p>
          <a:p>
            <a:r>
              <a:rPr lang="en-US" dirty="0"/>
              <a:t>Internally, </a:t>
            </a:r>
            <a:r>
              <a:rPr lang="en-US" dirty="0" err="1">
                <a:latin typeface="Consolas" panose="020B0609020204030204" pitchFamily="49" charset="0"/>
              </a:rPr>
              <a:t>vmalloc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 repeatedly:</a:t>
            </a:r>
          </a:p>
          <a:p>
            <a:pPr lvl="1"/>
            <a:r>
              <a:rPr lang="en-US" dirty="0"/>
              <a:t>Finds a free physical page</a:t>
            </a:r>
          </a:p>
          <a:p>
            <a:pPr lvl="1"/>
            <a:r>
              <a:rPr lang="en-US" dirty="0"/>
              <a:t>Modifies page table entries to map the physical page into the next contiguous virtual page</a:t>
            </a:r>
          </a:p>
          <a:p>
            <a:r>
              <a:rPr lang="en-US" dirty="0"/>
              <a:t>Disadvantage: Page table modifications take time</a:t>
            </a:r>
          </a:p>
          <a:p>
            <a:r>
              <a:rPr lang="en-US" dirty="0"/>
              <a:t>Advantage: More likely to succeed than </a:t>
            </a:r>
            <a:r>
              <a:rPr lang="en-US" dirty="0" err="1">
                <a:latin typeface="Consolas" panose="020B0609020204030204" pitchFamily="49" charset="0"/>
              </a:rPr>
              <a:t>kmalloc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 if memory pressure is high</a:t>
            </a:r>
          </a:p>
          <a:p>
            <a:r>
              <a:rPr lang="en-US" dirty="0"/>
              <a:t>Chickadee has no equivalent of </a:t>
            </a:r>
            <a:r>
              <a:rPr lang="en-US" dirty="0" err="1">
                <a:latin typeface="Consolas" panose="020B0609020204030204" pitchFamily="49" charset="0"/>
              </a:rPr>
              <a:t>vmalloc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AC9218-5D7A-4541-9B41-D7FF40DF4D9A}"/>
              </a:ext>
            </a:extLst>
          </p:cNvPr>
          <p:cNvGrpSpPr/>
          <p:nvPr/>
        </p:nvGrpSpPr>
        <p:grpSpPr>
          <a:xfrm>
            <a:off x="8046466" y="778337"/>
            <a:ext cx="4357446" cy="5875121"/>
            <a:chOff x="7613975" y="778337"/>
            <a:chExt cx="4357446" cy="587512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7362018-DD25-4452-9759-20D5D1E07CFD}"/>
                </a:ext>
              </a:extLst>
            </p:cNvPr>
            <p:cNvSpPr txBox="1"/>
            <p:nvPr/>
          </p:nvSpPr>
          <p:spPr>
            <a:xfrm>
              <a:off x="7613975" y="778337"/>
              <a:ext cx="43574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Virtual address space</a:t>
              </a:r>
            </a:p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(high canonical)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B7116E4-8F4A-4744-8DD6-9EFFFE96F7ED}"/>
                </a:ext>
              </a:extLst>
            </p:cNvPr>
            <p:cNvGrpSpPr/>
            <p:nvPr/>
          </p:nvGrpSpPr>
          <p:grpSpPr>
            <a:xfrm>
              <a:off x="8013700" y="1679855"/>
              <a:ext cx="3581400" cy="4973603"/>
              <a:chOff x="8013700" y="1679855"/>
              <a:chExt cx="3581400" cy="4973603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48C5704-92CB-4041-9236-2A471C6EFAB6}"/>
                  </a:ext>
                </a:extLst>
              </p:cNvPr>
              <p:cNvSpPr/>
              <p:nvPr/>
            </p:nvSpPr>
            <p:spPr>
              <a:xfrm>
                <a:off x="8013700" y="5323984"/>
                <a:ext cx="3581400" cy="132947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Direct map of all physical RAM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802E85B-7370-4973-9BB5-FA9286B7AED8}"/>
                  </a:ext>
                </a:extLst>
              </p:cNvPr>
              <p:cNvSpPr/>
              <p:nvPr/>
            </p:nvSpPr>
            <p:spPr>
              <a:xfrm>
                <a:off x="8013700" y="3559089"/>
                <a:ext cx="3581400" cy="17648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3D5F4C9-E9C6-4061-BC06-A0B6C035BDB8}"/>
                  </a:ext>
                </a:extLst>
              </p:cNvPr>
              <p:cNvSpPr/>
              <p:nvPr/>
            </p:nvSpPr>
            <p:spPr>
              <a:xfrm>
                <a:off x="8013700" y="1679855"/>
                <a:ext cx="3581400" cy="187923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Kernel text</a:t>
                </a: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(direct-mapped to</a:t>
                </a: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bottom of physical RAM)</a:t>
                </a:r>
              </a:p>
            </p:txBody>
          </p:sp>
        </p:grp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923E2EEF-40CC-4793-ACF4-C8C5D4265E3E}"/>
              </a:ext>
            </a:extLst>
          </p:cNvPr>
          <p:cNvSpPr/>
          <p:nvPr/>
        </p:nvSpPr>
        <p:spPr>
          <a:xfrm>
            <a:off x="8446191" y="4324864"/>
            <a:ext cx="3581400" cy="999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>
                <a:solidFill>
                  <a:schemeClr val="tx1"/>
                </a:solidFill>
                <a:latin typeface="Consolas" panose="020B0609020204030204" pitchFamily="49" charset="0"/>
                <a:cs typeface="Segoe UI" panose="020B0502040204020203" pitchFamily="34" charset="0"/>
              </a:rPr>
              <a:t>vmalloc</a:t>
            </a:r>
            <a:r>
              <a:rPr lang="en-US" sz="2700" dirty="0">
                <a:solidFill>
                  <a:schemeClr val="tx1"/>
                </a:solidFill>
                <a:latin typeface="Consolas" panose="020B0609020204030204" pitchFamily="49" charset="0"/>
                <a:cs typeface="Segoe UI" panose="020B0502040204020203" pitchFamily="34" charset="0"/>
              </a:rPr>
              <a:t>()</a:t>
            </a:r>
            <a:r>
              <a:rPr lang="en-US" sz="27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area (uses arbitrary mappings)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CB5FB71-AD98-4B12-9143-830172F16287}"/>
              </a:ext>
            </a:extLst>
          </p:cNvPr>
          <p:cNvGrpSpPr/>
          <p:nvPr/>
        </p:nvGrpSpPr>
        <p:grpSpPr>
          <a:xfrm>
            <a:off x="5787809" y="1887964"/>
            <a:ext cx="1757321" cy="4765493"/>
            <a:chOff x="5787809" y="1887964"/>
            <a:chExt cx="1757321" cy="476549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09F514-FDAC-4999-B653-7466244B934B}"/>
                </a:ext>
              </a:extLst>
            </p:cNvPr>
            <p:cNvSpPr/>
            <p:nvPr/>
          </p:nvSpPr>
          <p:spPr>
            <a:xfrm>
              <a:off x="5968314" y="2693772"/>
              <a:ext cx="1396313" cy="39596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E079B6-A617-4B4B-8B3F-F1C2203342A6}"/>
                </a:ext>
              </a:extLst>
            </p:cNvPr>
            <p:cNvSpPr txBox="1"/>
            <p:nvPr/>
          </p:nvSpPr>
          <p:spPr>
            <a:xfrm>
              <a:off x="5787809" y="1887964"/>
              <a:ext cx="17573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Physical RAM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A676282-32B7-4563-B361-FA1632977F1B}"/>
              </a:ext>
            </a:extLst>
          </p:cNvPr>
          <p:cNvCxnSpPr/>
          <p:nvPr/>
        </p:nvCxnSpPr>
        <p:spPr>
          <a:xfrm flipH="1">
            <a:off x="7364627" y="1679855"/>
            <a:ext cx="1081564" cy="4127821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4B4F083-F4F5-4989-ACDF-7810111ED670}"/>
              </a:ext>
            </a:extLst>
          </p:cNvPr>
          <p:cNvCxnSpPr>
            <a:cxnSpLocks/>
          </p:cNvCxnSpPr>
          <p:nvPr/>
        </p:nvCxnSpPr>
        <p:spPr>
          <a:xfrm flipH="1">
            <a:off x="7394015" y="3559089"/>
            <a:ext cx="1052176" cy="3088715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4F626E-9940-475B-92A1-4D86B932D439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2693773"/>
            <a:ext cx="1081564" cy="2605022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277895-D2AA-4CE9-A6F8-184876669661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6647804"/>
            <a:ext cx="1081564" cy="25189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F9D7CA2-9254-4278-8588-B90A5EA67873}"/>
              </a:ext>
            </a:extLst>
          </p:cNvPr>
          <p:cNvCxnSpPr>
            <a:cxnSpLocks/>
          </p:cNvCxnSpPr>
          <p:nvPr/>
        </p:nvCxnSpPr>
        <p:spPr>
          <a:xfrm flipH="1">
            <a:off x="7364627" y="4424406"/>
            <a:ext cx="1081564" cy="43179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CFCBA90-1CD6-4FF3-9F15-E1DB5B9A13BD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3109897"/>
            <a:ext cx="1081564" cy="146310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B3CF430-B482-408B-A2DA-2831493DFE2B}"/>
              </a:ext>
            </a:extLst>
          </p:cNvPr>
          <p:cNvCxnSpPr>
            <a:cxnSpLocks/>
          </p:cNvCxnSpPr>
          <p:nvPr/>
        </p:nvCxnSpPr>
        <p:spPr>
          <a:xfrm flipH="1" flipV="1">
            <a:off x="7366782" y="4224997"/>
            <a:ext cx="1079409" cy="47374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8DE54E-A4E1-446A-B663-DD27F79B24F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7364627" y="4824424"/>
            <a:ext cx="1081564" cy="58871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ACDFD6C-6D02-4B55-9087-A498489E2BF6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3670612"/>
            <a:ext cx="1081564" cy="131582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5373DB0-F1AE-4473-A466-EBEC76DE3F00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5007857"/>
            <a:ext cx="1081564" cy="10258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4E3873F-F45F-4ADF-A172-04F51BF58327}"/>
              </a:ext>
            </a:extLst>
          </p:cNvPr>
          <p:cNvCxnSpPr>
            <a:cxnSpLocks/>
          </p:cNvCxnSpPr>
          <p:nvPr/>
        </p:nvCxnSpPr>
        <p:spPr>
          <a:xfrm flipH="1" flipV="1">
            <a:off x="7364627" y="4507694"/>
            <a:ext cx="1081564" cy="73995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AAA6C-6BFC-4767-8187-BDCF4D402319}"/>
              </a:ext>
            </a:extLst>
          </p:cNvPr>
          <p:cNvSpPr/>
          <p:nvPr/>
        </p:nvSpPr>
        <p:spPr>
          <a:xfrm>
            <a:off x="8446191" y="6655714"/>
            <a:ext cx="3581400" cy="4431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4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E398-CF09-491E-A4F1-45C99F08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6141"/>
            <a:ext cx="10515600" cy="874126"/>
          </a:xfrm>
        </p:spPr>
        <p:txBody>
          <a:bodyPr/>
          <a:lstStyle/>
          <a:p>
            <a:r>
              <a:rPr lang="en-US" dirty="0"/>
              <a:t>Buddy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9612D-3C74-4F08-891C-588F859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601575"/>
            <a:ext cx="11915273" cy="2707109"/>
          </a:xfrm>
        </p:spPr>
        <p:txBody>
          <a:bodyPr>
            <a:normAutofit/>
          </a:bodyPr>
          <a:lstStyle/>
          <a:p>
            <a:r>
              <a:rPr lang="en-US" sz="3200" dirty="0"/>
              <a:t>Memory is allocated in units of </a:t>
            </a:r>
            <a:r>
              <a:rPr lang="en-US" sz="3200" dirty="0">
                <a:latin typeface="Consolas" panose="020B0609020204030204" pitchFamily="49" charset="0"/>
              </a:rPr>
              <a:t>2</a:t>
            </a:r>
            <a:r>
              <a:rPr lang="en-US" sz="3600" baseline="30000" dirty="0">
                <a:latin typeface="Consolas" panose="020B0609020204030204" pitchFamily="49" charset="0"/>
              </a:rPr>
              <a:t>o</a:t>
            </a:r>
            <a:r>
              <a:rPr lang="en-US" sz="3200" dirty="0"/>
              <a:t> bytes</a:t>
            </a:r>
          </a:p>
          <a:p>
            <a:pPr lvl="1"/>
            <a:r>
              <a:rPr lang="en-US" sz="2800" dirty="0"/>
              <a:t>A request of size </a:t>
            </a:r>
            <a:r>
              <a:rPr lang="en-US" sz="2800" dirty="0">
                <a:latin typeface="Consolas" panose="020B0609020204030204" pitchFamily="49" charset="0"/>
              </a:rPr>
              <a:t>s</a:t>
            </a:r>
            <a:r>
              <a:rPr lang="en-US" sz="2800" dirty="0"/>
              <a:t> bytes receives a block of </a:t>
            </a:r>
            <a:r>
              <a:rPr lang="en-US" sz="2800" dirty="0">
                <a:latin typeface="Consolas" panose="020B0609020204030204" pitchFamily="49" charset="0"/>
              </a:rPr>
              <a:t>2</a:t>
            </a:r>
            <a:r>
              <a:rPr lang="en-US" sz="3200" baseline="30000" dirty="0">
                <a:latin typeface="Consolas" panose="020B0609020204030204" pitchFamily="49" charset="0"/>
              </a:rPr>
              <a:t>o</a:t>
            </a:r>
            <a:r>
              <a:rPr lang="en-US" sz="2800" dirty="0"/>
              <a:t> bytes, where </a:t>
            </a:r>
            <a:r>
              <a:rPr lang="en-US" sz="2800" dirty="0">
                <a:latin typeface="Consolas" panose="020B0609020204030204" pitchFamily="49" charset="0"/>
              </a:rPr>
              <a:t>o = ⌈log</a:t>
            </a:r>
            <a:r>
              <a:rPr lang="en-US" sz="2800" baseline="-25000" dirty="0">
                <a:latin typeface="Consolas" panose="020B0609020204030204" pitchFamily="49" charset="0"/>
              </a:rPr>
              <a:t>2</a:t>
            </a:r>
            <a:r>
              <a:rPr lang="en-US" sz="2800" dirty="0">
                <a:latin typeface="Consolas" panose="020B0609020204030204" pitchFamily="49" charset="0"/>
              </a:rPr>
              <a:t>s⌉</a:t>
            </a:r>
          </a:p>
          <a:p>
            <a:pPr lvl="1"/>
            <a:r>
              <a:rPr lang="en-US" sz="2800" dirty="0"/>
              <a:t>Allocator has a min order and a max order (e.g., 12 and 21)</a:t>
            </a:r>
          </a:p>
          <a:p>
            <a:r>
              <a:rPr lang="en-US" sz="3200" dirty="0"/>
              <a:t>Allocation splits large free blocks until one of size </a:t>
            </a:r>
            <a:r>
              <a:rPr lang="en-US" sz="3200" dirty="0">
                <a:latin typeface="Consolas" panose="020B0609020204030204" pitchFamily="49" charset="0"/>
              </a:rPr>
              <a:t>o</a:t>
            </a:r>
            <a:r>
              <a:rPr lang="en-US" sz="3200" dirty="0"/>
              <a:t> is created</a:t>
            </a:r>
          </a:p>
          <a:p>
            <a:r>
              <a:rPr lang="en-US" sz="3200" dirty="0"/>
              <a:t>Freeing combines buddies to create large blocks</a:t>
            </a:r>
          </a:p>
        </p:txBody>
      </p:sp>
    </p:spTree>
    <p:extLst>
      <p:ext uri="{BB962C8B-B14F-4D97-AF65-F5344CB8AC3E}">
        <p14:creationId xmlns:p14="http://schemas.microsoft.com/office/powerpoint/2010/main" val="241797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E398-CF09-491E-A4F1-45C99F08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6141"/>
            <a:ext cx="10515600" cy="874126"/>
          </a:xfrm>
        </p:spPr>
        <p:txBody>
          <a:bodyPr/>
          <a:lstStyle/>
          <a:p>
            <a:r>
              <a:rPr lang="en-US" dirty="0"/>
              <a:t>Buddy allocation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9AD4DD-0E59-438A-AFEF-D8010D902690}"/>
              </a:ext>
            </a:extLst>
          </p:cNvPr>
          <p:cNvSpPr txBox="1"/>
          <p:nvPr/>
        </p:nvSpPr>
        <p:spPr>
          <a:xfrm>
            <a:off x="1395662" y="2105526"/>
            <a:ext cx="99581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def allocate(o):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while True: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if </a:t>
            </a:r>
            <a:r>
              <a:rPr lang="en-US" sz="2400" dirty="0" err="1">
                <a:latin typeface="Consolas" panose="020B0609020204030204" pitchFamily="49" charset="0"/>
              </a:rPr>
              <a:t>isFreeBlockOfOrder</a:t>
            </a:r>
            <a:r>
              <a:rPr lang="en-US" sz="2400" dirty="0">
                <a:latin typeface="Consolas" panose="020B0609020204030204" pitchFamily="49" charset="0"/>
              </a:rPr>
              <a:t>(o):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return </a:t>
            </a:r>
            <a:r>
              <a:rPr lang="en-US" sz="2400" dirty="0" err="1">
                <a:latin typeface="Consolas" panose="020B0609020204030204" pitchFamily="49" charset="0"/>
              </a:rPr>
              <a:t>getFreeBlockOfOrder</a:t>
            </a:r>
            <a:r>
              <a:rPr lang="en-US" sz="2400" dirty="0">
                <a:latin typeface="Consolas" panose="020B0609020204030204" pitchFamily="49" charset="0"/>
              </a:rPr>
              <a:t>(o)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else: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block, x = </a:t>
            </a:r>
            <a:r>
              <a:rPr lang="en-US" sz="2400" dirty="0" err="1">
                <a:latin typeface="Consolas" panose="020B0609020204030204" pitchFamily="49" charset="0"/>
              </a:rPr>
              <a:t>getSmallestFreeBlock</a:t>
            </a:r>
            <a:r>
              <a:rPr lang="en-US" sz="2400" dirty="0">
                <a:latin typeface="Consolas" panose="020B0609020204030204" pitchFamily="49" charset="0"/>
              </a:rPr>
              <a:t>() #x &gt; o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if block != None: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   </a:t>
            </a:r>
            <a:r>
              <a:rPr lang="en-US" sz="2400" dirty="0" err="1">
                <a:latin typeface="Consolas" panose="020B0609020204030204" pitchFamily="49" charset="0"/>
              </a:rPr>
              <a:t>splitIntoBuddies</a:t>
            </a:r>
            <a:r>
              <a:rPr lang="en-US" sz="2400" dirty="0">
                <a:latin typeface="Consolas" panose="020B0609020204030204" pitchFamily="49" charset="0"/>
              </a:rPr>
              <a:t>(block) #Buddies of order x-1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   continue #Hopefully </a:t>
            </a:r>
            <a:r>
              <a:rPr lang="en-US" sz="2400" dirty="0" err="1">
                <a:latin typeface="Consolas" panose="020B0609020204030204" pitchFamily="49" charset="0"/>
              </a:rPr>
              <a:t>isFreeBlockOfOrder</a:t>
            </a:r>
            <a:r>
              <a:rPr lang="en-US" sz="2400" dirty="0">
                <a:latin typeface="Consolas" panose="020B0609020204030204" pitchFamily="49" charset="0"/>
              </a:rPr>
              <a:t>(o) is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            #now True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else: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   return None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E87501-BC89-4647-BC6E-0AAA09FF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601575"/>
            <a:ext cx="11915273" cy="1503951"/>
          </a:xfrm>
        </p:spPr>
        <p:txBody>
          <a:bodyPr>
            <a:normAutofit/>
          </a:bodyPr>
          <a:lstStyle/>
          <a:p>
            <a:r>
              <a:rPr lang="en-US" sz="3200" dirty="0"/>
              <a:t>Memory is allocated in units of </a:t>
            </a:r>
            <a:r>
              <a:rPr lang="en-US" sz="3200" dirty="0">
                <a:latin typeface="Consolas" panose="020B0609020204030204" pitchFamily="49" charset="0"/>
              </a:rPr>
              <a:t>2</a:t>
            </a:r>
            <a:r>
              <a:rPr lang="en-US" sz="3600" baseline="30000" dirty="0">
                <a:latin typeface="Consolas" panose="020B0609020204030204" pitchFamily="49" charset="0"/>
              </a:rPr>
              <a:t>o</a:t>
            </a:r>
            <a:r>
              <a:rPr lang="en-US" sz="3200" dirty="0"/>
              <a:t> bytes</a:t>
            </a:r>
          </a:p>
          <a:p>
            <a:pPr lvl="1"/>
            <a:r>
              <a:rPr lang="en-US" sz="2800" dirty="0"/>
              <a:t>A request of size </a:t>
            </a:r>
            <a:r>
              <a:rPr lang="en-US" sz="2800" dirty="0">
                <a:latin typeface="Consolas" panose="020B0609020204030204" pitchFamily="49" charset="0"/>
              </a:rPr>
              <a:t>s</a:t>
            </a:r>
            <a:r>
              <a:rPr lang="en-US" sz="2800" dirty="0"/>
              <a:t> bytes receives a block of </a:t>
            </a:r>
            <a:r>
              <a:rPr lang="en-US" sz="2800" dirty="0">
                <a:latin typeface="Consolas" panose="020B0609020204030204" pitchFamily="49" charset="0"/>
              </a:rPr>
              <a:t>2</a:t>
            </a:r>
            <a:r>
              <a:rPr lang="en-US" sz="3200" baseline="30000" dirty="0">
                <a:latin typeface="Consolas" panose="020B0609020204030204" pitchFamily="49" charset="0"/>
              </a:rPr>
              <a:t>o</a:t>
            </a:r>
            <a:r>
              <a:rPr lang="en-US" sz="2800" dirty="0"/>
              <a:t> bytes, where </a:t>
            </a:r>
            <a:r>
              <a:rPr lang="en-US" sz="2800" dirty="0">
                <a:latin typeface="Consolas" panose="020B0609020204030204" pitchFamily="49" charset="0"/>
              </a:rPr>
              <a:t>o = ⌈log</a:t>
            </a:r>
            <a:r>
              <a:rPr lang="en-US" sz="2800" baseline="-25000" dirty="0">
                <a:latin typeface="Consolas" panose="020B0609020204030204" pitchFamily="49" charset="0"/>
              </a:rPr>
              <a:t>2</a:t>
            </a:r>
            <a:r>
              <a:rPr lang="en-US" sz="2800" dirty="0">
                <a:latin typeface="Consolas" panose="020B0609020204030204" pitchFamily="49" charset="0"/>
              </a:rPr>
              <a:t>s⌉</a:t>
            </a:r>
          </a:p>
          <a:p>
            <a:pPr lvl="1"/>
            <a:r>
              <a:rPr lang="en-US" sz="2800" dirty="0"/>
              <a:t>Allocator has a min order and a max order (e.g., 12 and 21)</a:t>
            </a:r>
          </a:p>
        </p:txBody>
      </p:sp>
    </p:spTree>
    <p:extLst>
      <p:ext uri="{BB962C8B-B14F-4D97-AF65-F5344CB8AC3E}">
        <p14:creationId xmlns:p14="http://schemas.microsoft.com/office/powerpoint/2010/main" val="307978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E398-CF09-491E-A4F1-45C99F08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6141"/>
            <a:ext cx="10515600" cy="874126"/>
          </a:xfrm>
        </p:spPr>
        <p:txBody>
          <a:bodyPr/>
          <a:lstStyle/>
          <a:p>
            <a:r>
              <a:rPr lang="en-US" dirty="0"/>
              <a:t>Buddy allocation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1B026-280C-4F2B-A8F9-F61DF235DF12}"/>
              </a:ext>
            </a:extLst>
          </p:cNvPr>
          <p:cNvSpPr txBox="1"/>
          <p:nvPr/>
        </p:nvSpPr>
        <p:spPr>
          <a:xfrm>
            <a:off x="1469857" y="2275708"/>
            <a:ext cx="95290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def free(</a:t>
            </a:r>
            <a:r>
              <a:rPr lang="en-US" sz="2400" dirty="0" err="1">
                <a:latin typeface="Consolas" panose="020B0609020204030204" pitchFamily="49" charset="0"/>
              </a:rPr>
              <a:t>freedBlock</a:t>
            </a:r>
            <a:r>
              <a:rPr lang="en-US" sz="2400" dirty="0">
                <a:latin typeface="Consolas" panose="020B0609020204030204" pitchFamily="49" charset="0"/>
              </a:rPr>
              <a:t>, o):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</a:t>
            </a:r>
            <a:r>
              <a:rPr lang="en-US" sz="2400" dirty="0" err="1">
                <a:latin typeface="Consolas" panose="020B0609020204030204" pitchFamily="49" charset="0"/>
              </a:rPr>
              <a:t>freedBlock.free</a:t>
            </a:r>
            <a:r>
              <a:rPr lang="en-US" sz="2400" dirty="0">
                <a:latin typeface="Consolas" panose="020B0609020204030204" pitchFamily="49" charset="0"/>
              </a:rPr>
              <a:t> = True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while </a:t>
            </a:r>
            <a:r>
              <a:rPr lang="en-US" sz="2400" dirty="0" err="1">
                <a:latin typeface="Consolas" panose="020B0609020204030204" pitchFamily="49" charset="0"/>
              </a:rPr>
              <a:t>freedBlock.buddyOfOrder</a:t>
            </a:r>
            <a:r>
              <a:rPr lang="en-US" sz="2400" dirty="0">
                <a:latin typeface="Consolas" panose="020B0609020204030204" pitchFamily="49" charset="0"/>
              </a:rPr>
              <a:t>(o).free: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latin typeface="Consolas" panose="020B0609020204030204" pitchFamily="49" charset="0"/>
              </a:rPr>
              <a:t>freedBlock</a:t>
            </a:r>
            <a:r>
              <a:rPr lang="en-US" sz="2400" dirty="0">
                <a:latin typeface="Consolas" panose="020B0609020204030204" pitchFamily="49" charset="0"/>
              </a:rPr>
              <a:t> = coalesce(</a:t>
            </a:r>
            <a:r>
              <a:rPr lang="en-US" sz="2400" dirty="0" err="1">
                <a:latin typeface="Consolas" panose="020B0609020204030204" pitchFamily="49" charset="0"/>
              </a:rPr>
              <a:t>freedBlock</a:t>
            </a:r>
            <a:r>
              <a:rPr lang="en-US" sz="2400" dirty="0">
                <a:latin typeface="Consolas" panose="020B0609020204030204" pitchFamily="49" charset="0"/>
              </a:rPr>
              <a:t>,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                      </a:t>
            </a:r>
            <a:r>
              <a:rPr lang="en-US" sz="2400" dirty="0" err="1">
                <a:latin typeface="Consolas" panose="020B0609020204030204" pitchFamily="49" charset="0"/>
              </a:rPr>
              <a:t>freedBlock.buddyOfOrder</a:t>
            </a:r>
            <a:r>
              <a:rPr lang="en-US" sz="2400" dirty="0">
                <a:latin typeface="Consolas" panose="020B0609020204030204" pitchFamily="49" charset="0"/>
              </a:rPr>
              <a:t>(o))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o += 1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latin typeface="Consolas" panose="020B0609020204030204" pitchFamily="49" charset="0"/>
              </a:rPr>
              <a:t>freedBlock.free</a:t>
            </a:r>
            <a:r>
              <a:rPr lang="en-US" sz="2400" dirty="0">
                <a:latin typeface="Consolas" panose="020B0609020204030204" pitchFamily="49" charset="0"/>
              </a:rPr>
              <a:t> = True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5F6BF1-7C9A-4B92-A835-8AD4C669D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601575"/>
            <a:ext cx="11915273" cy="1503951"/>
          </a:xfrm>
        </p:spPr>
        <p:txBody>
          <a:bodyPr>
            <a:normAutofit/>
          </a:bodyPr>
          <a:lstStyle/>
          <a:p>
            <a:r>
              <a:rPr lang="en-US" sz="3200" dirty="0"/>
              <a:t>Memory is allocated in units of </a:t>
            </a:r>
            <a:r>
              <a:rPr lang="en-US" sz="3200" dirty="0">
                <a:latin typeface="Consolas" panose="020B0609020204030204" pitchFamily="49" charset="0"/>
              </a:rPr>
              <a:t>2</a:t>
            </a:r>
            <a:r>
              <a:rPr lang="en-US" sz="3600" baseline="30000" dirty="0">
                <a:latin typeface="Consolas" panose="020B0609020204030204" pitchFamily="49" charset="0"/>
              </a:rPr>
              <a:t>o</a:t>
            </a:r>
            <a:r>
              <a:rPr lang="en-US" sz="3200" dirty="0"/>
              <a:t> bytes</a:t>
            </a:r>
          </a:p>
          <a:p>
            <a:pPr lvl="1"/>
            <a:r>
              <a:rPr lang="en-US" sz="2800" dirty="0"/>
              <a:t>A request of size </a:t>
            </a:r>
            <a:r>
              <a:rPr lang="en-US" sz="2800" dirty="0">
                <a:latin typeface="Consolas" panose="020B0609020204030204" pitchFamily="49" charset="0"/>
              </a:rPr>
              <a:t>s</a:t>
            </a:r>
            <a:r>
              <a:rPr lang="en-US" sz="2800" dirty="0"/>
              <a:t> bytes receives a block of </a:t>
            </a:r>
            <a:r>
              <a:rPr lang="en-US" sz="2800" dirty="0">
                <a:latin typeface="Consolas" panose="020B0609020204030204" pitchFamily="49" charset="0"/>
              </a:rPr>
              <a:t>2</a:t>
            </a:r>
            <a:r>
              <a:rPr lang="en-US" sz="3200" baseline="30000" dirty="0">
                <a:latin typeface="Consolas" panose="020B0609020204030204" pitchFamily="49" charset="0"/>
              </a:rPr>
              <a:t>o</a:t>
            </a:r>
            <a:r>
              <a:rPr lang="en-US" sz="2800" dirty="0"/>
              <a:t> bytes, where </a:t>
            </a:r>
            <a:r>
              <a:rPr lang="en-US" sz="2800" dirty="0">
                <a:latin typeface="Consolas" panose="020B0609020204030204" pitchFamily="49" charset="0"/>
              </a:rPr>
              <a:t>o = ⌈log</a:t>
            </a:r>
            <a:r>
              <a:rPr lang="en-US" sz="2800" baseline="-25000" dirty="0">
                <a:latin typeface="Consolas" panose="020B0609020204030204" pitchFamily="49" charset="0"/>
              </a:rPr>
              <a:t>2</a:t>
            </a:r>
            <a:r>
              <a:rPr lang="en-US" sz="2800" dirty="0">
                <a:latin typeface="Consolas" panose="020B0609020204030204" pitchFamily="49" charset="0"/>
              </a:rPr>
              <a:t>s⌉</a:t>
            </a:r>
          </a:p>
          <a:p>
            <a:pPr lvl="1"/>
            <a:r>
              <a:rPr lang="en-US" sz="2800" dirty="0"/>
              <a:t>Allocator has a min order and a max order (e.g., 12 and 21)</a:t>
            </a:r>
          </a:p>
        </p:txBody>
      </p:sp>
    </p:spTree>
    <p:extLst>
      <p:ext uri="{BB962C8B-B14F-4D97-AF65-F5344CB8AC3E}">
        <p14:creationId xmlns:p14="http://schemas.microsoft.com/office/powerpoint/2010/main" val="254011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14023</TotalTime>
  <Words>1327</Words>
  <Application>Microsoft Office PowerPoint</Application>
  <PresentationFormat>Widescreen</PresentationFormat>
  <Paragraphs>221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Segoe UI</vt:lpstr>
      <vt:lpstr>Segoe UI Light</vt:lpstr>
      <vt:lpstr>Office Theme</vt:lpstr>
      <vt:lpstr>Buddy Allocation</vt:lpstr>
      <vt:lpstr>Allocating memory in the kernel</vt:lpstr>
      <vt:lpstr>Allocating memory in the kernel</vt:lpstr>
      <vt:lpstr>Allocating memory in the kernel</vt:lpstr>
      <vt:lpstr>x86-64 Linux: void *kmalloc(size_t size,…)</vt:lpstr>
      <vt:lpstr>x86-64 Linux: void *vmalloc(unsigned long size)</vt:lpstr>
      <vt:lpstr>Buddy allocation</vt:lpstr>
      <vt:lpstr>Buddy allocation</vt:lpstr>
      <vt:lpstr>Buddy allocation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161</dc:title>
  <dc:creator>James Mickens</dc:creator>
  <cp:lastModifiedBy>James Mickens</cp:lastModifiedBy>
  <cp:revision>6012</cp:revision>
  <dcterms:created xsi:type="dcterms:W3CDTF">2017-01-17T01:11:39Z</dcterms:created>
  <dcterms:modified xsi:type="dcterms:W3CDTF">2019-02-11T22:14:24Z</dcterms:modified>
</cp:coreProperties>
</file>