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1" r:id="rId3"/>
    <p:sldId id="283" r:id="rId4"/>
    <p:sldId id="284" r:id="rId5"/>
    <p:sldId id="285" r:id="rId6"/>
    <p:sldId id="286" r:id="rId7"/>
    <p:sldId id="288" r:id="rId8"/>
    <p:sldId id="289" r:id="rId9"/>
    <p:sldId id="290" r:id="rId10"/>
    <p:sldId id="287" r:id="rId11"/>
    <p:sldId id="306" r:id="rId12"/>
    <p:sldId id="308" r:id="rId13"/>
    <p:sldId id="313" r:id="rId14"/>
    <p:sldId id="312" r:id="rId15"/>
    <p:sldId id="310" r:id="rId16"/>
    <p:sldId id="31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FF66"/>
    <a:srgbClr val="66FF99"/>
    <a:srgbClr val="FFCCCC"/>
    <a:srgbClr val="00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96" autoAdjust="0"/>
    <p:restoredTop sz="86267" autoAdjust="0"/>
  </p:normalViewPr>
  <p:slideViewPr>
    <p:cSldViewPr snapToGrid="0">
      <p:cViewPr varScale="1">
        <p:scale>
          <a:sx n="52" d="100"/>
          <a:sy n="52" d="100"/>
        </p:scale>
        <p:origin x="6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95D4E-0080-48D8-8D56-50D2584104C6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9842A-5CF9-4F0B-9230-CA0D438F5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38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9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 we want to check for blocking system calls when we employ user-level threads? Well, the reason is that all of the threads share a single kernel-level stack. So, if a user-level thread makes a system call and the kernel needs to make the associated kernel task sleep; *ALL* of the user-level threads are prevented from doing anything. However, if a user-level thread only uses non-blocking IO, then the thread can say, “Ah, if performing this IO would put me to sleep, let me willingly yield to a different thread; I’ll try to perform the IO attempt later, and hopefully, the IO will be ready.”</a:t>
            </a:r>
          </a:p>
          <a:p>
            <a:endParaRPr lang="en-US" dirty="0"/>
          </a:p>
          <a:p>
            <a:r>
              <a:rPr lang="en-US" dirty="0"/>
              <a:t>[Note that, to get a non-blocking read(), the file must be open()’ed with the O_NONBLOCK flag.]</a:t>
            </a:r>
          </a:p>
          <a:p>
            <a:endParaRPr lang="en-US" dirty="0"/>
          </a:p>
          <a:p>
            <a:r>
              <a:rPr lang="en-US" dirty="0"/>
              <a:t>Implementing preemptive user-level threads using SIGALRM requires some subtle reasoning. For example, what happens if a thread is in the middle of voluntarily calling </a:t>
            </a:r>
            <a:r>
              <a:rPr lang="en-US" dirty="0" err="1"/>
              <a:t>user_level_thread_switch</a:t>
            </a:r>
            <a:r>
              <a:rPr lang="en-US" dirty="0"/>
              <a:t>() when a SIGALRM arrives and tries to forcibly kick off the currently executing thread? The user-level threading library should treat signals the same way that a kernel treats “real” interrupts: when the threading library is invoked, it should disable signals, do its work, and then reenable signals.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[Ref: https://linux.die.net/man/3/swapcontext]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3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5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11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32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15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06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99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[Ref:  http://man7.org/linux/man-pages/man2/clone.2.html</a:t>
            </a:r>
          </a:p>
          <a:p>
            <a:r>
              <a:rPr lang="en-US" dirty="0"/>
              <a:t>         http://man7.org/linux/man-pages/man7/pthreads.7.html</a:t>
            </a:r>
          </a:p>
          <a:p>
            <a:r>
              <a:rPr lang="en-US" dirty="0"/>
              <a:t>         http://man7.org/linux/man-pages/man3/pthread_create.3.html]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6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6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7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6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3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8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6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74FEE-3217-43D0-AFC4-9E46ADFE2F91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9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cromasolutions.com.br/blog/wp-content/uploads/2014/07/psico-lid-11.jpg">
            <a:extLst>
              <a:ext uri="{FF2B5EF4-FFF2-40B4-BE49-F238E27FC236}">
                <a16:creationId xmlns:a16="http://schemas.microsoft.com/office/drawing/2014/main" id="{48D86BC4-47B0-43C1-958D-33DBC4A3D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7819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7262" y="5590572"/>
            <a:ext cx="6184738" cy="126742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CS 161: Lecture 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2/13/19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7261" y="4905490"/>
            <a:ext cx="6184739" cy="78925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400" b="1" dirty="0"/>
              <a:t>Processes and Threads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3A8480-0679-413E-9F7F-A5D2BEEDA356}"/>
              </a:ext>
            </a:extLst>
          </p:cNvPr>
          <p:cNvSpPr/>
          <p:nvPr/>
        </p:nvSpPr>
        <p:spPr>
          <a:xfrm>
            <a:off x="6007259" y="4905490"/>
            <a:ext cx="6296629" cy="2201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2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5879" y="732200"/>
            <a:ext cx="11190984" cy="1835148"/>
          </a:xfrm>
        </p:spPr>
        <p:txBody>
          <a:bodyPr>
            <a:normAutofit/>
          </a:bodyPr>
          <a:lstStyle/>
          <a:p>
            <a:r>
              <a:rPr lang="en-US" sz="3200" dirty="0"/>
              <a:t>. . . or some pipelines may be executing instructions from the </a:t>
            </a: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same address space</a:t>
            </a:r>
            <a:r>
              <a:rPr lang="en-US" sz="3200" dirty="0"/>
              <a:t>, but </a:t>
            </a: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different execution contexts </a:t>
            </a:r>
            <a:r>
              <a:rPr lang="en-US" sz="3200" dirty="0"/>
              <a:t>(i.e., values of </a:t>
            </a:r>
            <a:r>
              <a:rPr lang="en-US" sz="3200" dirty="0">
                <a:latin typeface="Consolas" panose="020B0609020204030204" pitchFamily="49" charset="0"/>
              </a:rPr>
              <a:t>IP</a:t>
            </a:r>
            <a:r>
              <a:rPr lang="en-US" sz="3200" dirty="0"/>
              <a:t> and other registers)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3762335" y="2478985"/>
            <a:ext cx="8305424" cy="4253948"/>
            <a:chOff x="2093555" y="2398975"/>
            <a:chExt cx="8305424" cy="4253948"/>
          </a:xfrm>
        </p:grpSpPr>
        <p:grpSp>
          <p:nvGrpSpPr>
            <p:cNvPr id="8" name="Group 7"/>
            <p:cNvGrpSpPr/>
            <p:nvPr/>
          </p:nvGrpSpPr>
          <p:grpSpPr>
            <a:xfrm>
              <a:off x="2093555" y="2398975"/>
              <a:ext cx="8305424" cy="4253948"/>
              <a:chOff x="2093555" y="1335985"/>
              <a:chExt cx="8305424" cy="425394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026253" y="3549097"/>
                <a:ext cx="2441122" cy="1661948"/>
                <a:chOff x="6706463" y="4692097"/>
                <a:chExt cx="2441122" cy="1661948"/>
              </a:xfrm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7239621" y="4692097"/>
                  <a:ext cx="1373134" cy="166194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0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RAM</a:t>
                  </a:r>
                </a:p>
              </p:txBody>
            </p:sp>
            <p:cxnSp>
              <p:nvCxnSpPr>
                <p:cNvPr id="67" name="Straight Arrow Connector 66"/>
                <p:cNvCxnSpPr>
                  <a:cxnSpLocks/>
                </p:cNvCxnSpPr>
                <p:nvPr/>
              </p:nvCxnSpPr>
              <p:spPr>
                <a:xfrm>
                  <a:off x="8605937" y="5473287"/>
                  <a:ext cx="541648" cy="69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Arrow Connector 67"/>
                <p:cNvCxnSpPr>
                  <a:cxnSpLocks/>
                </p:cNvCxnSpPr>
                <p:nvPr/>
              </p:nvCxnSpPr>
              <p:spPr>
                <a:xfrm>
                  <a:off x="6706463" y="5473287"/>
                  <a:ext cx="541648" cy="69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>
                <a:off x="7209803" y="1335985"/>
                <a:ext cx="3189176" cy="4253948"/>
                <a:chOff x="7632713" y="1736035"/>
                <a:chExt cx="3189176" cy="4253948"/>
              </a:xfrm>
            </p:grpSpPr>
            <p:grpSp>
              <p:nvGrpSpPr>
                <p:cNvPr id="40" name="Group 39"/>
                <p:cNvGrpSpPr/>
                <p:nvPr/>
              </p:nvGrpSpPr>
              <p:grpSpPr>
                <a:xfrm>
                  <a:off x="7879906" y="1978737"/>
                  <a:ext cx="1291591" cy="3850421"/>
                  <a:chOff x="3288029" y="2080260"/>
                  <a:chExt cx="1291591" cy="3850421"/>
                </a:xfrm>
              </p:grpSpPr>
              <p:sp>
                <p:nvSpPr>
                  <p:cNvPr id="55" name="Rectangle 54"/>
                  <p:cNvSpPr/>
                  <p:nvPr/>
                </p:nvSpPr>
                <p:spPr>
                  <a:xfrm>
                    <a:off x="3303270" y="2080260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IF</a:t>
                    </a: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3303270" y="2884170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ID</a:t>
                    </a:r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>
                    <a:off x="3288029" y="4505265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MEM</a:t>
                    </a:r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>
                    <a:off x="3303270" y="5313461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WB</a:t>
                    </a:r>
                  </a:p>
                </p:txBody>
              </p:sp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3303270" y="3688080"/>
                    <a:ext cx="1276350" cy="646331"/>
                    <a:chOff x="8176260" y="3488115"/>
                    <a:chExt cx="1276350" cy="646331"/>
                  </a:xfrm>
                </p:grpSpPr>
                <p:sp>
                  <p:nvSpPr>
                    <p:cNvPr id="64" name="Trapezoid 63"/>
                    <p:cNvSpPr/>
                    <p:nvPr/>
                  </p:nvSpPr>
                  <p:spPr>
                    <a:xfrm rot="10800000">
                      <a:off x="8176260" y="3501390"/>
                      <a:ext cx="1276350" cy="617220"/>
                    </a:xfrm>
                    <a:prstGeom prst="trapezoid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sp>
                  <p:nvSpPr>
                    <p:cNvPr id="65" name="TextBox 64"/>
                    <p:cNvSpPr txBox="1"/>
                    <p:nvPr/>
                  </p:nvSpPr>
                  <p:spPr>
                    <a:xfrm>
                      <a:off x="8334375" y="3488115"/>
                      <a:ext cx="960120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3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</a:t>
                      </a:r>
                      <a:endParaRPr lang="en-US" sz="3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</p:grpSp>
              <p:cxnSp>
                <p:nvCxnSpPr>
                  <p:cNvPr id="60" name="Straight Arrow Connector 59"/>
                  <p:cNvCxnSpPr>
                    <a:cxnSpLocks/>
                    <a:stCxn id="55" idx="2"/>
                    <a:endCxn id="56" idx="0"/>
                  </p:cNvCxnSpPr>
                  <p:nvPr/>
                </p:nvCxnSpPr>
                <p:spPr>
                  <a:xfrm>
                    <a:off x="3941445" y="2697480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Arrow Connector 60"/>
                  <p:cNvCxnSpPr>
                    <a:cxnSpLocks/>
                  </p:cNvCxnSpPr>
                  <p:nvPr/>
                </p:nvCxnSpPr>
                <p:spPr>
                  <a:xfrm>
                    <a:off x="3948072" y="3499239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Arrow Connector 61"/>
                  <p:cNvCxnSpPr>
                    <a:cxnSpLocks/>
                  </p:cNvCxnSpPr>
                  <p:nvPr/>
                </p:nvCxnSpPr>
                <p:spPr>
                  <a:xfrm>
                    <a:off x="3954698" y="4327497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Arrow Connector 62"/>
                  <p:cNvCxnSpPr>
                    <a:cxnSpLocks/>
                  </p:cNvCxnSpPr>
                  <p:nvPr/>
                </p:nvCxnSpPr>
                <p:spPr>
                  <a:xfrm>
                    <a:off x="3948071" y="5129251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Group 40"/>
                <p:cNvGrpSpPr/>
                <p:nvPr/>
              </p:nvGrpSpPr>
              <p:grpSpPr>
                <a:xfrm>
                  <a:off x="9129752" y="2398993"/>
                  <a:ext cx="1678885" cy="915707"/>
                  <a:chOff x="9129752" y="2398993"/>
                  <a:chExt cx="1678885" cy="915707"/>
                </a:xfrm>
              </p:grpSpPr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9434718" y="2887268"/>
                    <a:ext cx="981075" cy="427432"/>
                    <a:chOff x="9315450" y="2887268"/>
                    <a:chExt cx="981075" cy="427432"/>
                  </a:xfrm>
                </p:grpSpPr>
                <p:grpSp>
                  <p:nvGrpSpPr>
                    <p:cNvPr id="45" name="Group 44"/>
                    <p:cNvGrpSpPr/>
                    <p:nvPr/>
                  </p:nvGrpSpPr>
                  <p:grpSpPr>
                    <a:xfrm>
                      <a:off x="9315450" y="2887268"/>
                      <a:ext cx="981075" cy="194464"/>
                      <a:chOff x="9315450" y="2887268"/>
                      <a:chExt cx="981075" cy="194464"/>
                    </a:xfrm>
                  </p:grpSpPr>
                  <p:sp>
                    <p:nvSpPr>
                      <p:cNvPr id="51" name="Rectangle 5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545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" name="Rectangle 5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7268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3" name="Rectangle 5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4" name="Rectangle 5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6025" y="2891232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46" name="Group 45"/>
                    <p:cNvGrpSpPr/>
                    <p:nvPr/>
                  </p:nvGrpSpPr>
                  <p:grpSpPr>
                    <a:xfrm>
                      <a:off x="9315450" y="3122218"/>
                      <a:ext cx="981075" cy="192482"/>
                      <a:chOff x="9312275" y="2887268"/>
                      <a:chExt cx="981075" cy="192482"/>
                    </a:xfrm>
                  </p:grpSpPr>
                  <p:sp>
                    <p:nvSpPr>
                      <p:cNvPr id="47" name="Rectangle 4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2275" y="2887268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8" name="Rectangle 4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9" name="Rectangle 4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0" name="Rectangle 4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2850" y="2887268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9129752" y="2398993"/>
                    <a:ext cx="1678885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800" dirty="0"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Registers</a:t>
                    </a:r>
                  </a:p>
                </p:txBody>
              </p:sp>
            </p:grpSp>
            <p:sp>
              <p:nvSpPr>
                <p:cNvPr id="42" name="Rectangle 41"/>
                <p:cNvSpPr/>
                <p:nvPr/>
              </p:nvSpPr>
              <p:spPr>
                <a:xfrm>
                  <a:off x="7632713" y="1736035"/>
                  <a:ext cx="3189176" cy="425394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2093555" y="1335985"/>
                <a:ext cx="3189176" cy="4253948"/>
                <a:chOff x="1544915" y="1736035"/>
                <a:chExt cx="3189176" cy="4253948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3195263" y="1978737"/>
                  <a:ext cx="1291591" cy="3850421"/>
                  <a:chOff x="3288029" y="2080260"/>
                  <a:chExt cx="1291591" cy="3850421"/>
                </a:xfrm>
              </p:grpSpPr>
              <p:sp>
                <p:nvSpPr>
                  <p:cNvPr id="29" name="Rectangle 28"/>
                  <p:cNvSpPr/>
                  <p:nvPr/>
                </p:nvSpPr>
                <p:spPr>
                  <a:xfrm>
                    <a:off x="3303270" y="2080260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IF</a:t>
                    </a: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303270" y="2884170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ID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3288029" y="4505265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MEM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3303270" y="5313461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WB</a:t>
                    </a:r>
                  </a:p>
                </p:txBody>
              </p:sp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3303270" y="3688080"/>
                    <a:ext cx="1276350" cy="646331"/>
                    <a:chOff x="8176260" y="3488115"/>
                    <a:chExt cx="1276350" cy="646331"/>
                  </a:xfrm>
                </p:grpSpPr>
                <p:sp>
                  <p:nvSpPr>
                    <p:cNvPr id="38" name="Trapezoid 37"/>
                    <p:cNvSpPr/>
                    <p:nvPr/>
                  </p:nvSpPr>
                  <p:spPr>
                    <a:xfrm rot="10800000">
                      <a:off x="8176260" y="3501390"/>
                      <a:ext cx="1276350" cy="617220"/>
                    </a:xfrm>
                    <a:prstGeom prst="trapezoid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sp>
                  <p:nvSpPr>
                    <p:cNvPr id="39" name="TextBox 38"/>
                    <p:cNvSpPr txBox="1"/>
                    <p:nvPr/>
                  </p:nvSpPr>
                  <p:spPr>
                    <a:xfrm>
                      <a:off x="8334375" y="3488115"/>
                      <a:ext cx="960120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3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</a:t>
                      </a:r>
                      <a:endParaRPr lang="en-US" sz="3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</p:grpSp>
              <p:cxnSp>
                <p:nvCxnSpPr>
                  <p:cNvPr id="34" name="Straight Arrow Connector 33"/>
                  <p:cNvCxnSpPr>
                    <a:cxnSpLocks/>
                    <a:stCxn id="29" idx="2"/>
                    <a:endCxn id="30" idx="0"/>
                  </p:cNvCxnSpPr>
                  <p:nvPr/>
                </p:nvCxnSpPr>
                <p:spPr>
                  <a:xfrm>
                    <a:off x="3941445" y="2697480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Arrow Connector 34"/>
                  <p:cNvCxnSpPr>
                    <a:cxnSpLocks/>
                  </p:cNvCxnSpPr>
                  <p:nvPr/>
                </p:nvCxnSpPr>
                <p:spPr>
                  <a:xfrm>
                    <a:off x="3948072" y="3499239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Arrow Connector 35"/>
                  <p:cNvCxnSpPr>
                    <a:cxnSpLocks/>
                  </p:cNvCxnSpPr>
                  <p:nvPr/>
                </p:nvCxnSpPr>
                <p:spPr>
                  <a:xfrm>
                    <a:off x="3954698" y="4327497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Arrow Connector 36"/>
                  <p:cNvCxnSpPr>
                    <a:cxnSpLocks/>
                  </p:cNvCxnSpPr>
                  <p:nvPr/>
                </p:nvCxnSpPr>
                <p:spPr>
                  <a:xfrm>
                    <a:off x="3948071" y="5129251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" name="Group 14"/>
                <p:cNvGrpSpPr/>
                <p:nvPr/>
              </p:nvGrpSpPr>
              <p:grpSpPr>
                <a:xfrm>
                  <a:off x="1586865" y="2396106"/>
                  <a:ext cx="1678885" cy="918594"/>
                  <a:chOff x="9075809" y="2398088"/>
                  <a:chExt cx="1678885" cy="918594"/>
                </a:xfrm>
              </p:grpSpPr>
              <p:grpSp>
                <p:nvGrpSpPr>
                  <p:cNvPr id="17" name="Group 16"/>
                  <p:cNvGrpSpPr/>
                  <p:nvPr/>
                </p:nvGrpSpPr>
                <p:grpSpPr>
                  <a:xfrm>
                    <a:off x="9434718" y="2889250"/>
                    <a:ext cx="984250" cy="427432"/>
                    <a:chOff x="9315450" y="2889250"/>
                    <a:chExt cx="984250" cy="427432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9315450" y="2889250"/>
                      <a:ext cx="981075" cy="192482"/>
                      <a:chOff x="9315450" y="2889250"/>
                      <a:chExt cx="981075" cy="192482"/>
                    </a:xfrm>
                  </p:grpSpPr>
                  <p:sp>
                    <p:nvSpPr>
                      <p:cNvPr id="25" name="Rectangle 2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545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6" name="Rectangle 2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" name="Rectangle 2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" name="Rectangle 2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6025" y="2891232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0" name="Group 19"/>
                    <p:cNvGrpSpPr/>
                    <p:nvPr/>
                  </p:nvGrpSpPr>
                  <p:grpSpPr>
                    <a:xfrm>
                      <a:off x="9318625" y="3124200"/>
                      <a:ext cx="981075" cy="192482"/>
                      <a:chOff x="9315450" y="2889250"/>
                      <a:chExt cx="981075" cy="192482"/>
                    </a:xfrm>
                  </p:grpSpPr>
                  <p:sp>
                    <p:nvSpPr>
                      <p:cNvPr id="21" name="Rectangle 2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545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2" name="Rectangle 2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" name="Rectangle 2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" name="Rectangle 2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6025" y="2891232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9075809" y="2398088"/>
                    <a:ext cx="1678885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800" dirty="0"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Registers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1544915" y="1736035"/>
                  <a:ext cx="3189176" cy="425394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" name="Rectangle 11"/>
              <p:cNvSpPr>
                <a:spLocks noChangeAspect="1"/>
              </p:cNvSpPr>
              <p:nvPr/>
            </p:nvSpPr>
            <p:spPr>
              <a:xfrm rot="10800000" flipV="1">
                <a:off x="8340327" y="1424349"/>
                <a:ext cx="628176" cy="331362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IP</a:t>
                </a:r>
              </a:p>
            </p:txBody>
          </p:sp>
          <p:sp>
            <p:nvSpPr>
              <p:cNvPr id="13" name="Rectangle 12"/>
              <p:cNvSpPr>
                <a:spLocks noChangeAspect="1"/>
              </p:cNvSpPr>
              <p:nvPr/>
            </p:nvSpPr>
            <p:spPr>
              <a:xfrm rot="10800000" flipV="1">
                <a:off x="3578077" y="1424349"/>
                <a:ext cx="628176" cy="331362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IP</a:t>
                </a: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5663536" y="4705080"/>
              <a:ext cx="1199298" cy="1513752"/>
              <a:chOff x="5663536" y="4727940"/>
              <a:chExt cx="1199298" cy="1513752"/>
            </a:xfrm>
          </p:grpSpPr>
          <p:sp>
            <p:nvSpPr>
              <p:cNvPr id="70" name="Rectangle 69"/>
              <p:cNvSpPr>
                <a:spLocks/>
              </p:cNvSpPr>
              <p:nvPr/>
            </p:nvSpPr>
            <p:spPr>
              <a:xfrm>
                <a:off x="5663536" y="4727940"/>
                <a:ext cx="503829" cy="199422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>
                <a:spLocks/>
              </p:cNvSpPr>
              <p:nvPr/>
            </p:nvSpPr>
            <p:spPr>
              <a:xfrm>
                <a:off x="6606242" y="6057476"/>
                <a:ext cx="256592" cy="175748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>
                <a:spLocks/>
              </p:cNvSpPr>
              <p:nvPr/>
            </p:nvSpPr>
            <p:spPr>
              <a:xfrm>
                <a:off x="6075598" y="5820979"/>
                <a:ext cx="374504" cy="175748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>
                <a:spLocks/>
              </p:cNvSpPr>
              <p:nvPr/>
            </p:nvSpPr>
            <p:spPr>
              <a:xfrm>
                <a:off x="6220258" y="4729409"/>
                <a:ext cx="341783" cy="199422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>
                <a:spLocks/>
              </p:cNvSpPr>
              <p:nvPr/>
            </p:nvSpPr>
            <p:spPr>
              <a:xfrm>
                <a:off x="5833154" y="4985528"/>
                <a:ext cx="529530" cy="199422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>
                <a:spLocks/>
              </p:cNvSpPr>
              <p:nvPr/>
            </p:nvSpPr>
            <p:spPr>
              <a:xfrm>
                <a:off x="6505542" y="5817965"/>
                <a:ext cx="352140" cy="17723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>
                <a:spLocks/>
              </p:cNvSpPr>
              <p:nvPr/>
            </p:nvSpPr>
            <p:spPr>
              <a:xfrm>
                <a:off x="5884077" y="6064459"/>
                <a:ext cx="672361" cy="17723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1" name="TextBox 80"/>
          <p:cNvSpPr txBox="1"/>
          <p:nvPr/>
        </p:nvSpPr>
        <p:spPr>
          <a:xfrm>
            <a:off x="124249" y="2700946"/>
            <a:ext cx="3441392" cy="341632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//Application code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//in red address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//space</a:t>
            </a:r>
          </a:p>
          <a:p>
            <a:r>
              <a:rPr lang="en-US" sz="2400" dirty="0" err="1">
                <a:latin typeface="Consolas" panose="020B0609020204030204" pitchFamily="49" charset="0"/>
                <a:cs typeface="Segoe UI Light" panose="020B0502040204020203" pitchFamily="34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 square(</a:t>
            </a:r>
            <a:r>
              <a:rPr lang="en-US" sz="2400" dirty="0" err="1">
                <a:latin typeface="Consolas" panose="020B0609020204030204" pitchFamily="49" charset="0"/>
                <a:cs typeface="Segoe UI Light" panose="020B0502040204020203" pitchFamily="34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 x){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    return x*x;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}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bool </a:t>
            </a:r>
            <a:r>
              <a:rPr lang="en-US" sz="2400" dirty="0" err="1">
                <a:latin typeface="Consolas" panose="020B0609020204030204" pitchFamily="49" charset="0"/>
                <a:cs typeface="Segoe UI Light" panose="020B0502040204020203" pitchFamily="34" charset="0"/>
              </a:rPr>
              <a:t>isZero</a:t>
            </a:r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(int x){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    return x==0;</a:t>
            </a:r>
          </a:p>
          <a:p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}</a:t>
            </a:r>
          </a:p>
        </p:txBody>
      </p:sp>
      <p:sp>
        <p:nvSpPr>
          <p:cNvPr id="82" name="Oval 81"/>
          <p:cNvSpPr/>
          <p:nvPr/>
        </p:nvSpPr>
        <p:spPr>
          <a:xfrm rot="19518048">
            <a:off x="3547447" y="2745791"/>
            <a:ext cx="2614607" cy="13414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>
          <a:xfrm flipH="1">
            <a:off x="4250749" y="4345839"/>
            <a:ext cx="88707" cy="540431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 rot="2081952" flipH="1">
            <a:off x="9679819" y="2739167"/>
            <a:ext cx="2614607" cy="13414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cxnSpLocks/>
          </p:cNvCxnSpPr>
          <p:nvPr/>
        </p:nvCxnSpPr>
        <p:spPr>
          <a:xfrm flipH="1">
            <a:off x="11661663" y="4324684"/>
            <a:ext cx="41628" cy="74557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710042" y="5053267"/>
            <a:ext cx="1790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Register state for execution of </a:t>
            </a:r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square()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0334291" y="5070261"/>
            <a:ext cx="183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Register state for execution of </a:t>
            </a:r>
            <a:r>
              <a:rPr lang="en-US" sz="2400" dirty="0" err="1">
                <a:latin typeface="Consolas" panose="020B0609020204030204" pitchFamily="49" charset="0"/>
                <a:cs typeface="Segoe UI Light" panose="020B0502040204020203" pitchFamily="34" charset="0"/>
              </a:rPr>
              <a:t>isZero</a:t>
            </a:r>
            <a:r>
              <a:rPr lang="en-US" sz="2400" dirty="0">
                <a:latin typeface="Consolas" panose="020B0609020204030204" pitchFamily="49" charset="0"/>
                <a:cs typeface="Segoe UI Light" panose="020B0502040204020203" pitchFamily="34" charset="0"/>
              </a:rPr>
              <a:t>()</a:t>
            </a:r>
          </a:p>
        </p:txBody>
      </p:sp>
      <p:sp>
        <p:nvSpPr>
          <p:cNvPr id="83" name="Title 1">
            <a:extLst>
              <a:ext uri="{FF2B5EF4-FFF2-40B4-BE49-F238E27FC236}">
                <a16:creationId xmlns:a16="http://schemas.microsoft.com/office/drawing/2014/main" id="{00FBA195-3119-4DA8-8F83-92F634EA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832"/>
            <a:ext cx="12192000" cy="837206"/>
          </a:xfrm>
        </p:spPr>
        <p:txBody>
          <a:bodyPr>
            <a:normAutofit/>
          </a:bodyPr>
          <a:lstStyle/>
          <a:p>
            <a:r>
              <a:rPr lang="en-US" sz="3900" dirty="0"/>
              <a:t>Concurrency on a Multi-core Machine</a:t>
            </a:r>
          </a:p>
        </p:txBody>
      </p:sp>
    </p:spTree>
    <p:extLst>
      <p:ext uri="{BB962C8B-B14F-4D97-AF65-F5344CB8AC3E}">
        <p14:creationId xmlns:p14="http://schemas.microsoft.com/office/powerpoint/2010/main" val="397838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E8C6-8BDE-467D-B898-DDAA76F3F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62" y="17881"/>
            <a:ext cx="7979940" cy="850217"/>
          </a:xfrm>
        </p:spPr>
        <p:txBody>
          <a:bodyPr/>
          <a:lstStyle/>
          <a:p>
            <a:r>
              <a:rPr lang="en-US" dirty="0"/>
              <a:t>Kernel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BEDFA-EEA5-4A03-8A68-621D4EE29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96" y="729205"/>
            <a:ext cx="8044405" cy="635291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Many OSes allow a single address space to contain multiple threads of execution</a:t>
            </a:r>
          </a:p>
          <a:p>
            <a:pPr lvl="1"/>
            <a:r>
              <a:rPr lang="en-US" sz="2800" dirty="0"/>
              <a:t>Each thread has a separate user-level stack (but shares user-level code, static data, and heap)</a:t>
            </a:r>
          </a:p>
          <a:p>
            <a:pPr lvl="1"/>
            <a:r>
              <a:rPr lang="en-US" sz="2800" dirty="0"/>
              <a:t>OS associates each thread with:</a:t>
            </a:r>
          </a:p>
          <a:p>
            <a:pPr lvl="2"/>
            <a:r>
              <a:rPr lang="en-US" sz="2400" dirty="0"/>
              <a:t>An address space (shared with other threads)</a:t>
            </a:r>
          </a:p>
          <a:p>
            <a:pPr lvl="2"/>
            <a:r>
              <a:rPr lang="en-US" sz="2400" dirty="0"/>
              <a:t>Register state, including an </a:t>
            </a:r>
            <a:r>
              <a:rPr lang="en-US" sz="2400" dirty="0">
                <a:latin typeface="Consolas" panose="020B0609020204030204" pitchFamily="49" charset="0"/>
              </a:rPr>
              <a:t>%</a:t>
            </a:r>
            <a:r>
              <a:rPr lang="en-US" sz="2400" dirty="0" err="1">
                <a:latin typeface="Consolas" panose="020B0609020204030204" pitchFamily="49" charset="0"/>
              </a:rPr>
              <a:t>rsp</a:t>
            </a:r>
            <a:r>
              <a:rPr lang="en-US" sz="2400" dirty="0"/>
              <a:t>  (unique per thread, and saved/restored during </a:t>
            </a:r>
            <a:r>
              <a:rPr lang="en-US" sz="2400" dirty="0" err="1"/>
              <a:t>syscalls</a:t>
            </a:r>
            <a:r>
              <a:rPr lang="en-US" sz="2400" dirty="0"/>
              <a:t> etc.)</a:t>
            </a:r>
          </a:p>
          <a:p>
            <a:pPr lvl="2"/>
            <a:r>
              <a:rPr lang="en-US" sz="2400" dirty="0"/>
              <a:t>A kernel stack (unique per thread)</a:t>
            </a:r>
          </a:p>
          <a:p>
            <a:r>
              <a:rPr lang="en-US" sz="3200" dirty="0"/>
              <a:t>A multi-threaded address space can be simultaneously active on multiple cores!</a:t>
            </a:r>
          </a:p>
          <a:p>
            <a:pPr lvl="1"/>
            <a:r>
              <a:rPr lang="en-US" sz="2800" dirty="0"/>
              <a:t>Ex: A web server that spawns a new thread to handle each connection</a:t>
            </a:r>
          </a:p>
          <a:p>
            <a:pPr lvl="1"/>
            <a:r>
              <a:rPr lang="en-US" sz="2800" dirty="0"/>
              <a:t>Ex: A database that uses multiple threads to wait for parallel IO requests to complete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55B6DA-E4BA-4E6E-8E3E-A24126EDBE49}"/>
              </a:ext>
            </a:extLst>
          </p:cNvPr>
          <p:cNvGrpSpPr/>
          <p:nvPr/>
        </p:nvGrpSpPr>
        <p:grpSpPr>
          <a:xfrm>
            <a:off x="8407237" y="801483"/>
            <a:ext cx="3581402" cy="5882771"/>
            <a:chOff x="8407237" y="801483"/>
            <a:chExt cx="3581402" cy="588277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5588CA0-8C7C-44A9-B6A0-6A783850A0D7}"/>
                </a:ext>
              </a:extLst>
            </p:cNvPr>
            <p:cNvSpPr/>
            <p:nvPr/>
          </p:nvSpPr>
          <p:spPr>
            <a:xfrm>
              <a:off x="8407239" y="6157732"/>
              <a:ext cx="3581400" cy="5265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Code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8756F90-A7FB-4B44-9A3B-D20270D0AB8F}"/>
                </a:ext>
              </a:extLst>
            </p:cNvPr>
            <p:cNvSpPr/>
            <p:nvPr/>
          </p:nvSpPr>
          <p:spPr>
            <a:xfrm>
              <a:off x="8407239" y="5631210"/>
              <a:ext cx="3581400" cy="5265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Static data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205BCF7-FCFB-4EE2-9E98-FA31DD6C4314}"/>
                </a:ext>
              </a:extLst>
            </p:cNvPr>
            <p:cNvSpPr/>
            <p:nvPr/>
          </p:nvSpPr>
          <p:spPr>
            <a:xfrm>
              <a:off x="8407239" y="5104688"/>
              <a:ext cx="3581400" cy="5265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Heap</a:t>
              </a:r>
            </a:p>
          </p:txBody>
        </p:sp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F3951183-2D30-4E0F-A8AD-D4DEB479B15E}"/>
                </a:ext>
              </a:extLst>
            </p:cNvPr>
            <p:cNvSpPr/>
            <p:nvPr/>
          </p:nvSpPr>
          <p:spPr>
            <a:xfrm rot="10800000">
              <a:off x="9932267" y="4664596"/>
              <a:ext cx="531341" cy="440091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55487A0-3F2E-4F1A-BD27-66A9EC4912AC}"/>
                </a:ext>
              </a:extLst>
            </p:cNvPr>
            <p:cNvGrpSpPr/>
            <p:nvPr/>
          </p:nvGrpSpPr>
          <p:grpSpPr>
            <a:xfrm>
              <a:off x="8407239" y="801483"/>
              <a:ext cx="3581400" cy="1047239"/>
              <a:chOff x="8175745" y="801483"/>
              <a:chExt cx="3581400" cy="1047239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4F4DC94-A8BD-497A-BF90-DCD2B0C1E372}"/>
                  </a:ext>
                </a:extLst>
              </p:cNvPr>
              <p:cNvSpPr/>
              <p:nvPr/>
            </p:nvSpPr>
            <p:spPr>
              <a:xfrm>
                <a:off x="8175745" y="801483"/>
                <a:ext cx="3581400" cy="610628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Thread</a:t>
                </a:r>
                <a:r>
                  <a:rPr lang="en-US" sz="4000" baseline="-250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</a:t>
                </a:r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 stack</a:t>
                </a:r>
              </a:p>
            </p:txBody>
          </p:sp>
          <p:sp>
            <p:nvSpPr>
              <p:cNvPr id="11" name="Arrow: Down 10">
                <a:extLst>
                  <a:ext uri="{FF2B5EF4-FFF2-40B4-BE49-F238E27FC236}">
                    <a16:creationId xmlns:a16="http://schemas.microsoft.com/office/drawing/2014/main" id="{42169A2A-9E2F-4F22-BA2A-4D8D49B65D8F}"/>
                  </a:ext>
                </a:extLst>
              </p:cNvPr>
              <p:cNvSpPr/>
              <p:nvPr/>
            </p:nvSpPr>
            <p:spPr>
              <a:xfrm>
                <a:off x="9700773" y="1408631"/>
                <a:ext cx="531341" cy="440091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89411A8-8EEA-436F-A681-CFE87D86B648}"/>
                </a:ext>
              </a:extLst>
            </p:cNvPr>
            <p:cNvGrpSpPr/>
            <p:nvPr/>
          </p:nvGrpSpPr>
          <p:grpSpPr>
            <a:xfrm>
              <a:off x="8407239" y="2043321"/>
              <a:ext cx="3581400" cy="1047239"/>
              <a:chOff x="8175745" y="801483"/>
              <a:chExt cx="3581400" cy="104723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060CC95-B6BF-4BFE-9484-EAFE0BB8400A}"/>
                  </a:ext>
                </a:extLst>
              </p:cNvPr>
              <p:cNvSpPr/>
              <p:nvPr/>
            </p:nvSpPr>
            <p:spPr>
              <a:xfrm>
                <a:off x="8175745" y="801483"/>
                <a:ext cx="3581400" cy="610628"/>
              </a:xfrm>
              <a:prstGeom prst="rect">
                <a:avLst/>
              </a:prstGeom>
              <a:solidFill>
                <a:srgbClr val="66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Thread</a:t>
                </a:r>
                <a:r>
                  <a:rPr lang="en-US" sz="4000" baseline="-250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1</a:t>
                </a:r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 stack</a:t>
                </a:r>
              </a:p>
            </p:txBody>
          </p:sp>
          <p:sp>
            <p:nvSpPr>
              <p:cNvPr id="15" name="Arrow: Down 14">
                <a:extLst>
                  <a:ext uri="{FF2B5EF4-FFF2-40B4-BE49-F238E27FC236}">
                    <a16:creationId xmlns:a16="http://schemas.microsoft.com/office/drawing/2014/main" id="{2736B2FA-F6B1-4338-AA70-4552129DAEE5}"/>
                  </a:ext>
                </a:extLst>
              </p:cNvPr>
              <p:cNvSpPr/>
              <p:nvPr/>
            </p:nvSpPr>
            <p:spPr>
              <a:xfrm>
                <a:off x="9700773" y="1408631"/>
                <a:ext cx="531341" cy="440091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1037176-C2C5-45B5-8858-6B3E1CD837DA}"/>
                </a:ext>
              </a:extLst>
            </p:cNvPr>
            <p:cNvGrpSpPr/>
            <p:nvPr/>
          </p:nvGrpSpPr>
          <p:grpSpPr>
            <a:xfrm>
              <a:off x="8407239" y="3285159"/>
              <a:ext cx="3581400" cy="1047239"/>
              <a:chOff x="8175745" y="801483"/>
              <a:chExt cx="3581400" cy="104723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B8F24A6-61CE-4E96-A500-8126D5C33772}"/>
                  </a:ext>
                </a:extLst>
              </p:cNvPr>
              <p:cNvSpPr/>
              <p:nvPr/>
            </p:nvSpPr>
            <p:spPr>
              <a:xfrm>
                <a:off x="8175745" y="801483"/>
                <a:ext cx="3581400" cy="610628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Thread</a:t>
                </a:r>
                <a:r>
                  <a:rPr lang="en-US" sz="4000" baseline="-250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 stack</a:t>
                </a:r>
              </a:p>
            </p:txBody>
          </p:sp>
          <p:sp>
            <p:nvSpPr>
              <p:cNvPr id="18" name="Arrow: Down 17">
                <a:extLst>
                  <a:ext uri="{FF2B5EF4-FFF2-40B4-BE49-F238E27FC236}">
                    <a16:creationId xmlns:a16="http://schemas.microsoft.com/office/drawing/2014/main" id="{3DE39F0A-6E53-4A02-A491-CC091A6EE4CC}"/>
                  </a:ext>
                </a:extLst>
              </p:cNvPr>
              <p:cNvSpPr/>
              <p:nvPr/>
            </p:nvSpPr>
            <p:spPr>
              <a:xfrm>
                <a:off x="9700773" y="1408631"/>
                <a:ext cx="531341" cy="440091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F122488-CB20-476E-ABD2-BF348A883C58}"/>
                </a:ext>
              </a:extLst>
            </p:cNvPr>
            <p:cNvSpPr/>
            <p:nvPr/>
          </p:nvSpPr>
          <p:spPr>
            <a:xfrm>
              <a:off x="8407237" y="3898868"/>
              <a:ext cx="3581400" cy="12058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6071EBB-6317-448D-AED2-B25EB06C1461}"/>
                </a:ext>
              </a:extLst>
            </p:cNvPr>
            <p:cNvSpPr/>
            <p:nvPr/>
          </p:nvSpPr>
          <p:spPr>
            <a:xfrm>
              <a:off x="8407237" y="2650711"/>
              <a:ext cx="3581400" cy="6313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52A52D6-32C5-42BC-A5E1-9B8BDA37A112}"/>
                </a:ext>
              </a:extLst>
            </p:cNvPr>
            <p:cNvSpPr/>
            <p:nvPr/>
          </p:nvSpPr>
          <p:spPr>
            <a:xfrm>
              <a:off x="8407237" y="1416041"/>
              <a:ext cx="3581400" cy="6313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68F4A4C-3B36-4FE9-B0A7-FFBE7832A527}"/>
              </a:ext>
            </a:extLst>
          </p:cNvPr>
          <p:cNvSpPr txBox="1"/>
          <p:nvPr/>
        </p:nvSpPr>
        <p:spPr>
          <a:xfrm>
            <a:off x="8019214" y="5903"/>
            <a:ext cx="4357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Virtual address space</a:t>
            </a:r>
          </a:p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(low canonical)</a:t>
            </a:r>
          </a:p>
        </p:txBody>
      </p:sp>
    </p:spTree>
    <p:extLst>
      <p:ext uri="{BB962C8B-B14F-4D97-AF65-F5344CB8AC3E}">
        <p14:creationId xmlns:p14="http://schemas.microsoft.com/office/powerpoint/2010/main" val="399488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635"/>
            <a:ext cx="12191991" cy="972185"/>
          </a:xfrm>
        </p:spPr>
        <p:txBody>
          <a:bodyPr>
            <a:normAutofit/>
          </a:bodyPr>
          <a:lstStyle/>
          <a:p>
            <a:r>
              <a:rPr lang="en-US" dirty="0"/>
              <a:t>Making Kernel Threads On Linux: clone()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819785"/>
            <a:ext cx="11457005" cy="304355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nsolas" panose="020B0609020204030204" pitchFamily="49" charset="0"/>
              </a:rPr>
              <a:t>fork()</a:t>
            </a:r>
            <a:r>
              <a:rPr lang="en-US" sz="3200" dirty="0"/>
              <a:t> creates a new child process from a parent process</a:t>
            </a:r>
          </a:p>
          <a:p>
            <a:pPr lvl="1"/>
            <a:r>
              <a:rPr lang="en-US" sz="2800" dirty="0"/>
              <a:t>The child has a copy of the memory space of the parent, and copies of a bunch of other state (e.g., open file descriptors, signal handlers, current working directory, etc.)</a:t>
            </a:r>
          </a:p>
          <a:p>
            <a:r>
              <a:rPr lang="en-US" sz="3200" dirty="0">
                <a:latin typeface="Consolas" panose="020B0609020204030204" pitchFamily="49" charset="0"/>
              </a:rPr>
              <a:t>clone()</a:t>
            </a:r>
            <a:r>
              <a:rPr lang="en-US" sz="3200" dirty="0"/>
              <a:t> creates a new thread that might only share *some* state with the original thread</a:t>
            </a:r>
          </a:p>
          <a:p>
            <a:pPr lvl="1"/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12420" y="3775819"/>
            <a:ext cx="56540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Consolas" panose="020B0609020204030204" pitchFamily="49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</a:rPr>
              <a:t> clone(</a:t>
            </a:r>
            <a:r>
              <a:rPr lang="en-US" sz="2800" dirty="0" err="1">
                <a:latin typeface="Consolas" panose="020B0609020204030204" pitchFamily="49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</a:rPr>
              <a:t> (*</a:t>
            </a:r>
            <a:r>
              <a:rPr lang="en-US" sz="2800" dirty="0" err="1">
                <a:latin typeface="Consolas" panose="020B0609020204030204" pitchFamily="49" charset="0"/>
              </a:rPr>
              <a:t>fn</a:t>
            </a:r>
            <a:r>
              <a:rPr lang="en-US" sz="2800" dirty="0">
                <a:latin typeface="Consolas" panose="020B0609020204030204" pitchFamily="49" charset="0"/>
              </a:rPr>
              <a:t>)(void *),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  void *</a:t>
            </a:r>
            <a:r>
              <a:rPr lang="en-US" sz="2800" dirty="0" err="1">
                <a:latin typeface="Consolas" panose="020B0609020204030204" pitchFamily="49" charset="0"/>
              </a:rPr>
              <a:t>child_stack</a:t>
            </a:r>
            <a:r>
              <a:rPr lang="en-US" sz="2800" dirty="0">
                <a:latin typeface="Consolas" panose="020B0609020204030204" pitchFamily="49" charset="0"/>
              </a:rPr>
              <a:t>,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  </a:t>
            </a:r>
            <a:r>
              <a:rPr lang="en-US" sz="2800" dirty="0" err="1">
                <a:latin typeface="Consolas" panose="020B0609020204030204" pitchFamily="49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</a:rPr>
              <a:t> flags,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  void *</a:t>
            </a:r>
            <a:r>
              <a:rPr lang="en-US" sz="2800" dirty="0" err="1">
                <a:latin typeface="Consolas" panose="020B0609020204030204" pitchFamily="49" charset="0"/>
              </a:rPr>
              <a:t>arg</a:t>
            </a:r>
            <a:r>
              <a:rPr lang="en-US" sz="2800" dirty="0">
                <a:latin typeface="Consolas" panose="020B0609020204030204" pitchFamily="49" charset="0"/>
              </a:rPr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966460" y="4091940"/>
            <a:ext cx="891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flipV="1">
            <a:off x="4415790" y="5349240"/>
            <a:ext cx="2442210" cy="1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V="1">
            <a:off x="6858000" y="3604493"/>
            <a:ext cx="0" cy="1744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895" y="3604493"/>
            <a:ext cx="1301231" cy="0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0048" y="4484370"/>
            <a:ext cx="15564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flipV="1">
            <a:off x="693420" y="4484370"/>
            <a:ext cx="0" cy="1257300"/>
          </a:xfrm>
          <a:prstGeom prst="line">
            <a:avLst/>
          </a:prstGeom>
          <a:ln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2077088" y="4895850"/>
            <a:ext cx="2445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2074196" y="4902037"/>
            <a:ext cx="0" cy="742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V="1">
            <a:off x="2079198" y="5638800"/>
            <a:ext cx="5573900" cy="7620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8088629" y="3355356"/>
            <a:ext cx="4178061" cy="892046"/>
            <a:chOff x="7795259" y="3494514"/>
            <a:chExt cx="4043537" cy="892046"/>
          </a:xfrm>
        </p:grpSpPr>
        <p:sp>
          <p:nvSpPr>
            <p:cNvPr id="21" name="Rectangle 20"/>
            <p:cNvSpPr/>
            <p:nvPr/>
          </p:nvSpPr>
          <p:spPr>
            <a:xfrm>
              <a:off x="7795259" y="3494514"/>
              <a:ext cx="40435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onsolas" panose="020B0609020204030204" pitchFamily="49" charset="0"/>
                </a:rPr>
                <a:t>The new thread will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795259" y="3863340"/>
              <a:ext cx="40435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onsolas" panose="020B0609020204030204" pitchFamily="49" charset="0"/>
                </a:rPr>
                <a:t>execute </a:t>
              </a:r>
              <a:r>
                <a:rPr lang="en-US" sz="2800" dirty="0" err="1">
                  <a:latin typeface="Consolas" panose="020B0609020204030204" pitchFamily="49" charset="0"/>
                </a:rPr>
                <a:t>fn</a:t>
              </a:r>
              <a:r>
                <a:rPr lang="en-US" sz="2800" dirty="0">
                  <a:latin typeface="Consolas" panose="020B0609020204030204" pitchFamily="49" charset="0"/>
                </a:rPr>
                <a:t>(</a:t>
              </a:r>
              <a:r>
                <a:rPr lang="en-US" sz="2800" dirty="0" err="1">
                  <a:latin typeface="Consolas" panose="020B0609020204030204" pitchFamily="49" charset="0"/>
                </a:rPr>
                <a:t>arg</a:t>
              </a:r>
              <a:r>
                <a:rPr lang="en-US" sz="2800" dirty="0">
                  <a:latin typeface="Consolas" panose="020B0609020204030204" pitchFamily="49" charset="0"/>
                </a:rPr>
                <a:t>)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2426" y="5597128"/>
            <a:ext cx="4043537" cy="1260872"/>
            <a:chOff x="8152273" y="5134928"/>
            <a:chExt cx="4043537" cy="1260872"/>
          </a:xfrm>
        </p:grpSpPr>
        <p:sp>
          <p:nvSpPr>
            <p:cNvPr id="25" name="Rectangle 24"/>
            <p:cNvSpPr/>
            <p:nvPr/>
          </p:nvSpPr>
          <p:spPr>
            <a:xfrm>
              <a:off x="8152273" y="5134928"/>
              <a:ext cx="40435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onsolas" panose="020B0609020204030204" pitchFamily="49" charset="0"/>
                </a:rPr>
                <a:t>Ex: A malloc()’d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152273" y="5503754"/>
              <a:ext cx="40435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onsolas" panose="020B0609020204030204" pitchFamily="49" charset="0"/>
                </a:rPr>
                <a:t>region in the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152273" y="5872580"/>
              <a:ext cx="40435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onsolas" panose="020B0609020204030204" pitchFamily="49" charset="0"/>
                </a:rPr>
                <a:t>calling process</a:t>
              </a:r>
            </a:p>
          </p:txBody>
        </p:sp>
      </p:grp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7653098" y="4818647"/>
            <a:ext cx="0" cy="827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651633" y="4812030"/>
            <a:ext cx="500614" cy="0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DAC1C9F4-6DAF-4FB5-869F-4D1EF2DE2133}"/>
              </a:ext>
            </a:extLst>
          </p:cNvPr>
          <p:cNvGrpSpPr/>
          <p:nvPr/>
        </p:nvGrpSpPr>
        <p:grpSpPr>
          <a:xfrm>
            <a:off x="8088629" y="4554721"/>
            <a:ext cx="4321668" cy="2299553"/>
            <a:chOff x="8088629" y="4554721"/>
            <a:chExt cx="4321668" cy="229955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D07D475-8BDD-4279-9989-B9B642612B4A}"/>
                </a:ext>
              </a:extLst>
            </p:cNvPr>
            <p:cNvSpPr/>
            <p:nvPr/>
          </p:nvSpPr>
          <p:spPr>
            <a:xfrm>
              <a:off x="8096039" y="5661199"/>
              <a:ext cx="404353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onsolas" panose="020B0609020204030204" pitchFamily="49" charset="0"/>
                </a:rPr>
                <a:t>or receive a new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36E4556-2F6D-4A0F-8465-85D9C8823399}"/>
                </a:ext>
              </a:extLst>
            </p:cNvPr>
            <p:cNvGrpSpPr/>
            <p:nvPr/>
          </p:nvGrpSpPr>
          <p:grpSpPr>
            <a:xfrm>
              <a:off x="8088629" y="4554721"/>
              <a:ext cx="4321668" cy="2299553"/>
              <a:chOff x="8088629" y="4554721"/>
              <a:chExt cx="4321668" cy="229955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8092441" y="4554721"/>
                <a:ext cx="4317856" cy="1260872"/>
                <a:chOff x="7795259" y="3494514"/>
                <a:chExt cx="4043537" cy="1260872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7795259" y="3494514"/>
                  <a:ext cx="4043537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800" dirty="0">
                      <a:latin typeface="Consolas" panose="020B0609020204030204" pitchFamily="49" charset="0"/>
                    </a:rPr>
                    <a:t>CLONE_VM: Should the</a:t>
                  </a: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7795259" y="3863340"/>
                  <a:ext cx="4043537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800" dirty="0">
                      <a:latin typeface="Consolas" panose="020B0609020204030204" pitchFamily="49" charset="0"/>
                    </a:rPr>
                    <a:t>new thread share the</a:t>
                  </a: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7795259" y="4232166"/>
                  <a:ext cx="4043537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800" dirty="0">
                      <a:latin typeface="Consolas" panose="020B0609020204030204" pitchFamily="49" charset="0"/>
                    </a:rPr>
                    <a:t>caller’s </a:t>
                  </a:r>
                  <a:r>
                    <a:rPr lang="en-US" sz="2800" dirty="0" err="1">
                      <a:latin typeface="Consolas" panose="020B0609020204030204" pitchFamily="49" charset="0"/>
                    </a:rPr>
                    <a:t>addr</a:t>
                  </a:r>
                  <a:r>
                    <a:rPr lang="en-US" sz="2800" dirty="0">
                      <a:latin typeface="Consolas" panose="020B0609020204030204" pitchFamily="49" charset="0"/>
                    </a:rPr>
                    <a:t> space,</a:t>
                  </a:r>
                </a:p>
              </p:txBody>
            </p:sp>
          </p:grp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9073245-45A5-45E8-A089-436034F1A5FB}"/>
                  </a:ext>
                </a:extLst>
              </p:cNvPr>
              <p:cNvSpPr/>
              <p:nvPr/>
            </p:nvSpPr>
            <p:spPr>
              <a:xfrm>
                <a:off x="8096039" y="5993501"/>
                <a:ext cx="40959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Consolas" panose="020B0609020204030204" pitchFamily="49" charset="0"/>
                  </a:rPr>
                  <a:t>copy of the caller’s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334DA01-C6B4-4AC5-A060-07ACD07D6329}"/>
                  </a:ext>
                </a:extLst>
              </p:cNvPr>
              <p:cNvSpPr/>
              <p:nvPr/>
            </p:nvSpPr>
            <p:spPr>
              <a:xfrm>
                <a:off x="8088629" y="6331054"/>
                <a:ext cx="40959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err="1">
                    <a:latin typeface="Consolas" panose="020B0609020204030204" pitchFamily="49" charset="0"/>
                  </a:rPr>
                  <a:t>addr</a:t>
                </a:r>
                <a:r>
                  <a:rPr lang="en-US" sz="2800" dirty="0">
                    <a:latin typeface="Consolas" panose="020B0609020204030204" pitchFamily="49" charset="0"/>
                  </a:rPr>
                  <a:t> space?</a:t>
                </a:r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7DB11D-C6BE-4E4D-B07B-79BBBD62218C}"/>
              </a:ext>
            </a:extLst>
          </p:cNvPr>
          <p:cNvGrpSpPr/>
          <p:nvPr/>
        </p:nvGrpSpPr>
        <p:grpSpPr>
          <a:xfrm>
            <a:off x="4255157" y="5669938"/>
            <a:ext cx="4581661" cy="1213899"/>
            <a:chOff x="8088629" y="4554721"/>
            <a:chExt cx="4581661" cy="1213899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D8D8123-73DA-4E39-8E67-3F6D851A1F91}"/>
                </a:ext>
              </a:extLst>
            </p:cNvPr>
            <p:cNvGrpSpPr/>
            <p:nvPr/>
          </p:nvGrpSpPr>
          <p:grpSpPr>
            <a:xfrm>
              <a:off x="8092441" y="4554721"/>
              <a:ext cx="4577849" cy="952564"/>
              <a:chOff x="7795258" y="3494514"/>
              <a:chExt cx="4287012" cy="952564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D3A9593-1AB5-4736-BC39-9DDDCEF15179}"/>
                  </a:ext>
                </a:extLst>
              </p:cNvPr>
              <p:cNvSpPr/>
              <p:nvPr/>
            </p:nvSpPr>
            <p:spPr>
              <a:xfrm>
                <a:off x="7795259" y="3494514"/>
                <a:ext cx="404353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Consolas" panose="020B0609020204030204" pitchFamily="49" charset="0"/>
                  </a:rPr>
                  <a:t>CLONE_PARENT: Should new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1CD3919-3791-4E1E-BA80-1D1AEE99D830}"/>
                  </a:ext>
                </a:extLst>
              </p:cNvPr>
              <p:cNvSpPr/>
              <p:nvPr/>
            </p:nvSpPr>
            <p:spPr>
              <a:xfrm>
                <a:off x="7795258" y="3782315"/>
                <a:ext cx="423097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Consolas" panose="020B0609020204030204" pitchFamily="49" charset="0"/>
                  </a:rPr>
                  <a:t>thread’s parent be the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DA79663-C183-4B58-BD6F-78B758329CB1}"/>
                  </a:ext>
                </a:extLst>
              </p:cNvPr>
              <p:cNvSpPr/>
              <p:nvPr/>
            </p:nvSpPr>
            <p:spPr>
              <a:xfrm>
                <a:off x="7795258" y="4046968"/>
                <a:ext cx="428701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Consolas" panose="020B0609020204030204" pitchFamily="49" charset="0"/>
                  </a:rPr>
                  <a:t>the parent or the parent’s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3DC9422-70B2-4183-8916-ECB1EA6D3BFD}"/>
                </a:ext>
              </a:extLst>
            </p:cNvPr>
            <p:cNvSpPr/>
            <p:nvPr/>
          </p:nvSpPr>
          <p:spPr>
            <a:xfrm>
              <a:off x="8088629" y="5368510"/>
              <a:ext cx="40959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parent?</a:t>
              </a: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57B8E96-F63D-4FFB-9B4C-6AC007F1BF21}"/>
              </a:ext>
            </a:extLst>
          </p:cNvPr>
          <p:cNvCxnSpPr>
            <a:cxnSpLocks/>
          </p:cNvCxnSpPr>
          <p:nvPr/>
        </p:nvCxnSpPr>
        <p:spPr>
          <a:xfrm flipV="1">
            <a:off x="3789083" y="5647839"/>
            <a:ext cx="0" cy="221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33E681B-0D2A-4C50-860C-818669FF8297}"/>
              </a:ext>
            </a:extLst>
          </p:cNvPr>
          <p:cNvCxnSpPr/>
          <p:nvPr/>
        </p:nvCxnSpPr>
        <p:spPr>
          <a:xfrm>
            <a:off x="3789083" y="5869203"/>
            <a:ext cx="500614" cy="0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396506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DCDC2-1EAD-4FA8-8825-6000A656C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64" y="145206"/>
            <a:ext cx="7564395" cy="931240"/>
          </a:xfrm>
        </p:spPr>
        <p:txBody>
          <a:bodyPr>
            <a:normAutofit fontScale="90000"/>
          </a:bodyPr>
          <a:lstStyle/>
          <a:p>
            <a:r>
              <a:rPr lang="en-US" dirty="0"/>
              <a:t>Linux: Processes and Kernel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C2B03-C8CD-4AA9-A860-20BDFD15A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19" y="1076446"/>
            <a:ext cx="7731887" cy="5428526"/>
          </a:xfrm>
        </p:spPr>
        <p:txBody>
          <a:bodyPr>
            <a:normAutofit/>
          </a:bodyPr>
          <a:lstStyle/>
          <a:p>
            <a:r>
              <a:rPr lang="en-US" sz="3600" dirty="0"/>
              <a:t>A process is a set of resources like:</a:t>
            </a:r>
          </a:p>
          <a:p>
            <a:pPr lvl="1"/>
            <a:r>
              <a:rPr lang="en-US" sz="3200" dirty="0"/>
              <a:t>An address space</a:t>
            </a:r>
          </a:p>
          <a:p>
            <a:pPr lvl="1"/>
            <a:r>
              <a:rPr lang="en-US" sz="3200" dirty="0"/>
              <a:t>A PID, UID, and GID</a:t>
            </a:r>
          </a:p>
          <a:p>
            <a:r>
              <a:rPr lang="en-US" sz="3600" dirty="0"/>
              <a:t>A kernel thread is an OS-schedulable entity</a:t>
            </a:r>
          </a:p>
          <a:p>
            <a:pPr lvl="1"/>
            <a:r>
              <a:rPr lang="en-US" sz="3200" dirty="0"/>
              <a:t>A user-mode stack and a kernel stack</a:t>
            </a:r>
          </a:p>
          <a:p>
            <a:pPr lvl="1"/>
            <a:r>
              <a:rPr lang="en-US" sz="3200" dirty="0"/>
              <a:t>A set of register values</a:t>
            </a:r>
          </a:p>
          <a:p>
            <a:pPr lvl="1"/>
            <a:r>
              <a:rPr lang="en-US" sz="3200" dirty="0"/>
              <a:t>Scheduler metadata (e.g., priority)</a:t>
            </a:r>
          </a:p>
          <a:p>
            <a:r>
              <a:rPr lang="en-US" sz="3600" dirty="0"/>
              <a:t>A newly-created process has a single thread that executes </a:t>
            </a:r>
            <a:r>
              <a:rPr lang="en-US" sz="3600" dirty="0">
                <a:latin typeface="Consolas" panose="020B0609020204030204" pitchFamily="49" charset="0"/>
              </a:rPr>
              <a:t>main()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18FA6F-1676-423C-BF8E-962DE0A99FA7}"/>
              </a:ext>
            </a:extLst>
          </p:cNvPr>
          <p:cNvSpPr/>
          <p:nvPr/>
        </p:nvSpPr>
        <p:spPr>
          <a:xfrm>
            <a:off x="8233615" y="6157732"/>
            <a:ext cx="3581400" cy="5265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79A71C-17C3-41D8-9683-55322C688E3E}"/>
              </a:ext>
            </a:extLst>
          </p:cNvPr>
          <p:cNvSpPr/>
          <p:nvPr/>
        </p:nvSpPr>
        <p:spPr>
          <a:xfrm>
            <a:off x="8233615" y="5631210"/>
            <a:ext cx="3581400" cy="5265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Static data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6FB4F9-5838-4D9A-BBC3-3467013558CE}"/>
              </a:ext>
            </a:extLst>
          </p:cNvPr>
          <p:cNvSpPr/>
          <p:nvPr/>
        </p:nvSpPr>
        <p:spPr>
          <a:xfrm>
            <a:off x="8233615" y="5104688"/>
            <a:ext cx="3581400" cy="5265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Heap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7CF81A8-5673-4DF4-933B-AE446795ACD5}"/>
              </a:ext>
            </a:extLst>
          </p:cNvPr>
          <p:cNvSpPr/>
          <p:nvPr/>
        </p:nvSpPr>
        <p:spPr>
          <a:xfrm rot="10800000">
            <a:off x="9758643" y="4664596"/>
            <a:ext cx="531341" cy="44009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F975234-A311-448B-84DD-8D592668DA12}"/>
              </a:ext>
            </a:extLst>
          </p:cNvPr>
          <p:cNvGrpSpPr/>
          <p:nvPr/>
        </p:nvGrpSpPr>
        <p:grpSpPr>
          <a:xfrm>
            <a:off x="8233615" y="801483"/>
            <a:ext cx="3581400" cy="1047239"/>
            <a:chOff x="8175745" y="801483"/>
            <a:chExt cx="3581400" cy="104723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8D3C2AC-B13C-4A9C-9F43-42F6F4C10F05}"/>
                </a:ext>
              </a:extLst>
            </p:cNvPr>
            <p:cNvSpPr/>
            <p:nvPr/>
          </p:nvSpPr>
          <p:spPr>
            <a:xfrm>
              <a:off x="8175745" y="801483"/>
              <a:ext cx="3581400" cy="610628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Thread</a:t>
              </a:r>
              <a:r>
                <a:rPr lang="en-US" sz="4000" baseline="-250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</a:t>
              </a:r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stack</a:t>
              </a:r>
            </a:p>
          </p:txBody>
        </p:sp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8D2D2E6E-24DB-4FE6-B459-2AE4E48500EC}"/>
                </a:ext>
              </a:extLst>
            </p:cNvPr>
            <p:cNvSpPr/>
            <p:nvPr/>
          </p:nvSpPr>
          <p:spPr>
            <a:xfrm>
              <a:off x="9700773" y="1408631"/>
              <a:ext cx="531341" cy="440091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7A397E6-7018-4F9E-B7E4-4E0684486C70}"/>
              </a:ext>
            </a:extLst>
          </p:cNvPr>
          <p:cNvGrpSpPr/>
          <p:nvPr/>
        </p:nvGrpSpPr>
        <p:grpSpPr>
          <a:xfrm>
            <a:off x="8233615" y="2043321"/>
            <a:ext cx="3581400" cy="1047239"/>
            <a:chOff x="8175745" y="801483"/>
            <a:chExt cx="3581400" cy="104723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C3F8EBD-3C0F-43CC-8731-26917611CD0F}"/>
                </a:ext>
              </a:extLst>
            </p:cNvPr>
            <p:cNvSpPr/>
            <p:nvPr/>
          </p:nvSpPr>
          <p:spPr>
            <a:xfrm>
              <a:off x="8175745" y="801483"/>
              <a:ext cx="3581400" cy="610628"/>
            </a:xfrm>
            <a:prstGeom prst="rect">
              <a:avLst/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Thread</a:t>
              </a:r>
              <a:r>
                <a:rPr lang="en-US" sz="4000" baseline="-250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</a:t>
              </a:r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stack</a:t>
              </a: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9EDA5937-BC33-42B7-88F4-49BF6AAD9A2C}"/>
                </a:ext>
              </a:extLst>
            </p:cNvPr>
            <p:cNvSpPr/>
            <p:nvPr/>
          </p:nvSpPr>
          <p:spPr>
            <a:xfrm>
              <a:off x="9700773" y="1408631"/>
              <a:ext cx="531341" cy="440091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395FDD-FA53-479F-BF76-112BD5C48157}"/>
              </a:ext>
            </a:extLst>
          </p:cNvPr>
          <p:cNvGrpSpPr/>
          <p:nvPr/>
        </p:nvGrpSpPr>
        <p:grpSpPr>
          <a:xfrm>
            <a:off x="8233615" y="3285159"/>
            <a:ext cx="3581400" cy="1047239"/>
            <a:chOff x="8175745" y="801483"/>
            <a:chExt cx="3581400" cy="104723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9539F53-2D58-411C-B0A1-1EF6BBEEE0E3}"/>
                </a:ext>
              </a:extLst>
            </p:cNvPr>
            <p:cNvSpPr/>
            <p:nvPr/>
          </p:nvSpPr>
          <p:spPr>
            <a:xfrm>
              <a:off x="8175745" y="801483"/>
              <a:ext cx="3581400" cy="610628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Thread</a:t>
              </a:r>
              <a:r>
                <a:rPr lang="en-US" sz="4000" baseline="-250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stack</a:t>
              </a: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4910885B-B1C0-49CA-B6B3-8B842FB235B8}"/>
                </a:ext>
              </a:extLst>
            </p:cNvPr>
            <p:cNvSpPr/>
            <p:nvPr/>
          </p:nvSpPr>
          <p:spPr>
            <a:xfrm>
              <a:off x="9700773" y="1408631"/>
              <a:ext cx="531341" cy="440091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028C6DA-E976-4ED6-A362-A21056D86A6C}"/>
              </a:ext>
            </a:extLst>
          </p:cNvPr>
          <p:cNvSpPr/>
          <p:nvPr/>
        </p:nvSpPr>
        <p:spPr>
          <a:xfrm>
            <a:off x="8233613" y="3898868"/>
            <a:ext cx="3581400" cy="1205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64A75F-D5BF-4934-BC02-96FDB676CBE7}"/>
              </a:ext>
            </a:extLst>
          </p:cNvPr>
          <p:cNvSpPr/>
          <p:nvPr/>
        </p:nvSpPr>
        <p:spPr>
          <a:xfrm>
            <a:off x="8233613" y="2650711"/>
            <a:ext cx="3581400" cy="631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24A3DA-AE83-4B6D-AC0C-BF4AC0545597}"/>
              </a:ext>
            </a:extLst>
          </p:cNvPr>
          <p:cNvSpPr/>
          <p:nvPr/>
        </p:nvSpPr>
        <p:spPr>
          <a:xfrm>
            <a:off x="8233613" y="1416041"/>
            <a:ext cx="3581400" cy="631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177796-BA72-4800-BE80-16EACEF9249B}"/>
              </a:ext>
            </a:extLst>
          </p:cNvPr>
          <p:cNvSpPr txBox="1"/>
          <p:nvPr/>
        </p:nvSpPr>
        <p:spPr>
          <a:xfrm>
            <a:off x="8019214" y="5903"/>
            <a:ext cx="4357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Virtual address space</a:t>
            </a:r>
          </a:p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(low canonical)</a:t>
            </a:r>
          </a:p>
        </p:txBody>
      </p:sp>
    </p:spTree>
    <p:extLst>
      <p:ext uri="{BB962C8B-B14F-4D97-AF65-F5344CB8AC3E}">
        <p14:creationId xmlns:p14="http://schemas.microsoft.com/office/powerpoint/2010/main" val="784339994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2A58-8899-4B48-A1B1-4CD4A7610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0"/>
            <a:ext cx="10515600" cy="780768"/>
          </a:xfrm>
        </p:spPr>
        <p:txBody>
          <a:bodyPr>
            <a:normAutofit fontScale="90000"/>
          </a:bodyPr>
          <a:lstStyle/>
          <a:p>
            <a:r>
              <a:rPr lang="en-US" dirty="0"/>
              <a:t>User-level Threads: No Kernel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E3260-9655-4C26-978F-7FB10A0CF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94" y="889692"/>
            <a:ext cx="11898776" cy="6042452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User-level code allocates multiple stacks in low canonical memory</a:t>
            </a:r>
          </a:p>
          <a:p>
            <a:pPr lvl="1"/>
            <a:r>
              <a:rPr lang="en-US" sz="2800" dirty="0"/>
              <a:t>However, the address space only has one kernel-level stack!</a:t>
            </a:r>
          </a:p>
          <a:p>
            <a:r>
              <a:rPr lang="en-US" sz="3200" dirty="0"/>
              <a:t>User-level code defines </a:t>
            </a:r>
            <a:r>
              <a:rPr lang="en-US" sz="3200" dirty="0" err="1">
                <a:latin typeface="Consolas" panose="020B0609020204030204" pitchFamily="49" charset="0"/>
              </a:rPr>
              <a:t>user_level_thread_switch</a:t>
            </a:r>
            <a:r>
              <a:rPr lang="en-US" sz="3200" dirty="0">
                <a:latin typeface="Consolas" panose="020B0609020204030204" pitchFamily="49" charset="0"/>
              </a:rPr>
              <a:t>()</a:t>
            </a:r>
            <a:endParaRPr lang="en-US" sz="3200" dirty="0"/>
          </a:p>
          <a:p>
            <a:pPr lvl="1"/>
            <a:r>
              <a:rPr lang="en-US" sz="2800" dirty="0"/>
              <a:t>Pushes </a:t>
            </a:r>
            <a:r>
              <a:rPr lang="en-US" sz="2800" dirty="0" err="1"/>
              <a:t>callee</a:t>
            </a:r>
            <a:r>
              <a:rPr lang="en-US" sz="2800" dirty="0"/>
              <a:t>-saved registers onto the stack</a:t>
            </a:r>
          </a:p>
          <a:p>
            <a:pPr lvl="1"/>
            <a:r>
              <a:rPr lang="en-US" sz="2800" dirty="0"/>
              <a:t>Stores current thread’s </a:t>
            </a:r>
            <a:r>
              <a:rPr lang="en-US" sz="2800" dirty="0">
                <a:latin typeface="Consolas" panose="020B0609020204030204" pitchFamily="49" charset="0"/>
              </a:rPr>
              <a:t>%rip</a:t>
            </a:r>
            <a:r>
              <a:rPr lang="en-US" sz="2800" dirty="0"/>
              <a:t>-to-resume-at in a per-thread structure</a:t>
            </a:r>
          </a:p>
          <a:p>
            <a:pPr lvl="1"/>
            <a:r>
              <a:rPr lang="en-US" sz="2800" dirty="0"/>
              <a:t>Sets </a:t>
            </a:r>
            <a:r>
              <a:rPr lang="en-US" sz="2800" dirty="0">
                <a:latin typeface="Consolas" panose="020B0609020204030204" pitchFamily="49" charset="0"/>
              </a:rPr>
              <a:t>%</a:t>
            </a:r>
            <a:r>
              <a:rPr lang="en-US" sz="2800" dirty="0" err="1">
                <a:latin typeface="Consolas" panose="020B0609020204030204" pitchFamily="49" charset="0"/>
              </a:rPr>
              <a:t>rsp</a:t>
            </a:r>
            <a:r>
              <a:rPr lang="en-US" sz="2800" dirty="0"/>
              <a:t> to the stack pointer of the thread to execute</a:t>
            </a:r>
          </a:p>
          <a:p>
            <a:pPr lvl="1"/>
            <a:r>
              <a:rPr lang="en-US" sz="2800" dirty="0"/>
              <a:t>Jumps to the </a:t>
            </a:r>
            <a:r>
              <a:rPr lang="en-US" sz="2800" dirty="0">
                <a:latin typeface="Consolas" panose="020B0609020204030204" pitchFamily="49" charset="0"/>
              </a:rPr>
              <a:t>%rip</a:t>
            </a:r>
            <a:r>
              <a:rPr lang="en-US" sz="2800" dirty="0"/>
              <a:t> for the new thread</a:t>
            </a:r>
          </a:p>
          <a:p>
            <a:r>
              <a:rPr lang="en-US" sz="3200" dirty="0"/>
              <a:t>A thread might invoke </a:t>
            </a:r>
            <a:r>
              <a:rPr lang="en-US" sz="3200" dirty="0" err="1">
                <a:latin typeface="Consolas" panose="020B0609020204030204" pitchFamily="49" charset="0"/>
              </a:rPr>
              <a:t>user_level_thread_switch</a:t>
            </a:r>
            <a:r>
              <a:rPr lang="en-US" sz="3200" dirty="0">
                <a:latin typeface="Consolas" panose="020B0609020204030204" pitchFamily="49" charset="0"/>
              </a:rPr>
              <a:t>()</a:t>
            </a:r>
            <a:r>
              <a:rPr lang="en-US" sz="3200" dirty="0"/>
              <a:t> when:</a:t>
            </a:r>
          </a:p>
          <a:p>
            <a:pPr lvl="1"/>
            <a:r>
              <a:rPr lang="en-US" sz="2800" dirty="0"/>
              <a:t>An IO call would block: </a:t>
            </a:r>
            <a:r>
              <a:rPr lang="en-US" sz="2800" dirty="0">
                <a:latin typeface="Consolas" panose="020B0609020204030204" pitchFamily="49" charset="0"/>
              </a:rPr>
              <a:t>if(read(</a:t>
            </a:r>
            <a:r>
              <a:rPr lang="en-US" sz="2800" dirty="0" err="1">
                <a:latin typeface="Consolas" panose="020B0609020204030204" pitchFamily="49" charset="0"/>
              </a:rPr>
              <a:t>fd</a:t>
            </a:r>
            <a:r>
              <a:rPr lang="en-US" sz="2800" dirty="0">
                <a:latin typeface="Consolas" panose="020B0609020204030204" pitchFamily="49" charset="0"/>
              </a:rPr>
              <a:t>, </a:t>
            </a:r>
            <a:r>
              <a:rPr lang="en-US" sz="2800" dirty="0" err="1">
                <a:latin typeface="Consolas" panose="020B0609020204030204" pitchFamily="49" charset="0"/>
              </a:rPr>
              <a:t>buf</a:t>
            </a:r>
            <a:r>
              <a:rPr lang="en-US" sz="2800" dirty="0">
                <a:latin typeface="Consolas" panose="020B0609020204030204" pitchFamily="49" charset="0"/>
              </a:rPr>
              <a:t>, 128) == EWOULDBLOCK){…}</a:t>
            </a:r>
          </a:p>
          <a:p>
            <a:pPr lvl="1"/>
            <a:r>
              <a:rPr lang="en-US" sz="2800" dirty="0"/>
              <a:t>The thread is polite and willingly yields</a:t>
            </a:r>
          </a:p>
          <a:p>
            <a:r>
              <a:rPr lang="en-US" sz="3200" dirty="0"/>
              <a:t>What if you want preemption?</a:t>
            </a:r>
          </a:p>
          <a:p>
            <a:pPr lvl="1"/>
            <a:r>
              <a:rPr lang="en-US" sz="2800" dirty="0"/>
              <a:t>Thread library could do stuff like this:</a:t>
            </a:r>
          </a:p>
          <a:p>
            <a:pPr marL="457200" lvl="1" indent="0">
              <a:buNone/>
            </a:pPr>
            <a:r>
              <a:rPr lang="en-US" sz="2800" dirty="0"/>
              <a:t>        </a:t>
            </a:r>
            <a:r>
              <a:rPr lang="en-US" sz="2800" dirty="0">
                <a:latin typeface="Consolas" panose="020B0609020204030204" pitchFamily="49" charset="0"/>
              </a:rPr>
              <a:t>signal(SIGALRM, </a:t>
            </a:r>
            <a:r>
              <a:rPr lang="en-US" sz="2800" dirty="0" err="1">
                <a:latin typeface="Consolas" panose="020B0609020204030204" pitchFamily="49" charset="0"/>
              </a:rPr>
              <a:t>force_thread_switch</a:t>
            </a:r>
            <a:r>
              <a:rPr lang="en-US" sz="2800" dirty="0">
                <a:latin typeface="Consolas" panose="020B06090202040302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  alarm(1); //Will call </a:t>
            </a:r>
            <a:r>
              <a:rPr lang="en-US" sz="2800" dirty="0" err="1">
                <a:latin typeface="Consolas" panose="020B0609020204030204" pitchFamily="49" charset="0"/>
              </a:rPr>
              <a:t>force_thread_switch</a:t>
            </a:r>
            <a:r>
              <a:rPr lang="en-US" sz="2800" dirty="0">
                <a:latin typeface="Consolas" panose="020B0609020204030204" pitchFamily="49" charset="0"/>
              </a:rPr>
              <a:t>() in 1 second...</a:t>
            </a:r>
            <a:endParaRPr lang="en-US" sz="2800" dirty="0"/>
          </a:p>
          <a:p>
            <a:pPr lvl="1"/>
            <a:r>
              <a:rPr lang="en-US" sz="2800" dirty="0"/>
              <a:t>. . . but the corner cases are tricky!</a:t>
            </a:r>
          </a:p>
          <a:p>
            <a:r>
              <a:rPr lang="en-US" sz="3200" dirty="0"/>
              <a:t>Linux: </a:t>
            </a:r>
            <a:r>
              <a:rPr lang="en-US" sz="3200" dirty="0" err="1">
                <a:latin typeface="Consolas" panose="020B0609020204030204" pitchFamily="49" charset="0"/>
              </a:rPr>
              <a:t>setcontext</a:t>
            </a:r>
            <a:r>
              <a:rPr lang="en-US" sz="3200" dirty="0">
                <a:latin typeface="Consolas" panose="020B0609020204030204" pitchFamily="49" charset="0"/>
              </a:rPr>
              <a:t>()</a:t>
            </a:r>
            <a:r>
              <a:rPr lang="en-US" sz="3200" dirty="0"/>
              <a:t>, </a:t>
            </a:r>
            <a:r>
              <a:rPr lang="en-US" sz="3200" dirty="0" err="1">
                <a:latin typeface="Consolas" panose="020B0609020204030204" pitchFamily="49" charset="0"/>
              </a:rPr>
              <a:t>getcontext</a:t>
            </a:r>
            <a:r>
              <a:rPr lang="en-US" sz="3200" dirty="0">
                <a:latin typeface="Consolas" panose="020B0609020204030204" pitchFamily="49" charset="0"/>
              </a:rPr>
              <a:t>()</a:t>
            </a:r>
            <a:r>
              <a:rPr lang="en-US" sz="3200" dirty="0"/>
              <a:t>, </a:t>
            </a:r>
            <a:r>
              <a:rPr lang="en-US" sz="3200" dirty="0" err="1">
                <a:latin typeface="Consolas" panose="020B0609020204030204" pitchFamily="49" charset="0"/>
              </a:rPr>
              <a:t>makecontext</a:t>
            </a:r>
            <a:r>
              <a:rPr lang="en-US" sz="3200" dirty="0">
                <a:latin typeface="Consolas" panose="020B0609020204030204" pitchFamily="49" charset="0"/>
              </a:rPr>
              <a:t>()</a:t>
            </a:r>
            <a:r>
              <a:rPr lang="en-US" sz="3200" dirty="0"/>
              <a:t>, </a:t>
            </a:r>
            <a:r>
              <a:rPr lang="en-US" sz="3200" dirty="0" err="1">
                <a:latin typeface="Consolas" panose="020B0609020204030204" pitchFamily="49" charset="0"/>
              </a:rPr>
              <a:t>swapcontext</a:t>
            </a:r>
            <a:r>
              <a:rPr lang="en-US" sz="3200" dirty="0">
                <a:latin typeface="Consolas" panose="020B0609020204030204" pitchFamily="49" charset="0"/>
              </a:rPr>
              <a:t>()</a:t>
            </a:r>
            <a:r>
              <a:rPr lang="en-US" sz="3200" dirty="0"/>
              <a:t> automate some of this</a:t>
            </a:r>
          </a:p>
          <a:p>
            <a:pPr lvl="1"/>
            <a:endParaRPr lang="en-US" sz="2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EC6AD0C-DEBF-42D3-92B6-14F7E222F8C8}"/>
              </a:ext>
            </a:extLst>
          </p:cNvPr>
          <p:cNvGrpSpPr/>
          <p:nvPr/>
        </p:nvGrpSpPr>
        <p:grpSpPr>
          <a:xfrm>
            <a:off x="9489987" y="1680520"/>
            <a:ext cx="2681414" cy="1495168"/>
            <a:chOff x="9489987" y="1680520"/>
            <a:chExt cx="2681414" cy="1495168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C105F9B2-D901-435C-827E-7929F1D7AA25}"/>
                </a:ext>
              </a:extLst>
            </p:cNvPr>
            <p:cNvSpPr/>
            <p:nvPr/>
          </p:nvSpPr>
          <p:spPr>
            <a:xfrm>
              <a:off x="9489987" y="1680520"/>
              <a:ext cx="185351" cy="1495168"/>
            </a:xfrm>
            <a:prstGeom prst="rightBracket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AEAD744-3C34-4022-8DD0-47674EF1F30C}"/>
                </a:ext>
              </a:extLst>
            </p:cNvPr>
            <p:cNvSpPr txBox="1"/>
            <p:nvPr/>
          </p:nvSpPr>
          <p:spPr>
            <a:xfrm>
              <a:off x="9675336" y="1927654"/>
              <a:ext cx="2496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Similar in spirit to </a:t>
              </a:r>
              <a:r>
                <a:rPr lang="en-US" sz="2400" dirty="0">
                  <a:latin typeface="Consolas" panose="020B0609020204030204" pitchFamily="49" charset="0"/>
                  <a:cs typeface="Segoe UI Light" panose="020B0502040204020203" pitchFamily="34" charset="0"/>
                </a:rPr>
                <a:t>proc::yield()</a:t>
              </a:r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8248026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527027"/>
            <a:ext cx="5516880" cy="2610812"/>
          </a:xfrm>
        </p:spPr>
        <p:txBody>
          <a:bodyPr>
            <a:noAutofit/>
          </a:bodyPr>
          <a:lstStyle/>
          <a:p>
            <a:r>
              <a:rPr lang="en-US" dirty="0"/>
              <a:t>Multiple threads from the same process can be run simultaneously on different cores</a:t>
            </a:r>
          </a:p>
          <a:p>
            <a:r>
              <a:rPr lang="en-US" dirty="0"/>
              <a:t>A thread in a process can block without forcing the entire process to block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6720" y="4647189"/>
            <a:ext cx="5802630" cy="2435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Thread creation, destruction, scheduling require a context switch into and out of the kernel (saving registers, polluting L1/L2/L3 caches, etc.—pure overhead!)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320" y="248236"/>
            <a:ext cx="4080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Segoe UI" panose="020B0502040204020203" pitchFamily="34" charset="0"/>
                <a:cs typeface="Segoe UI" panose="020B0502040204020203" pitchFamily="34" charset="0"/>
              </a:rPr>
              <a:t>Kernel threads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130" y="880696"/>
            <a:ext cx="40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Advantages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" y="4137839"/>
            <a:ext cx="40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Disadvantages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46570" y="248235"/>
            <a:ext cx="4884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Segoe UI" panose="020B0502040204020203" pitchFamily="34" charset="0"/>
                <a:cs typeface="Segoe UI" panose="020B0502040204020203" pitchFamily="34" charset="0"/>
              </a:rPr>
              <a:t>User-level threads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77050" y="880696"/>
            <a:ext cx="40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Advantages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014210" y="1527027"/>
            <a:ext cx="5044440" cy="2747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process can implement application-specific scheduling algorithms</a:t>
            </a:r>
          </a:p>
          <a:p>
            <a:r>
              <a:rPr lang="en-US" dirty="0"/>
              <a:t>Thread creation, destruction, scheduling don’t require context switches . . 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77050" y="4137839"/>
            <a:ext cx="40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Disadvantages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014210" y="4651405"/>
            <a:ext cx="4903470" cy="1872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. . . but polling for ready file descriptors (e.g., </a:t>
            </a:r>
            <a:r>
              <a:rPr lang="en-US" dirty="0">
                <a:latin typeface="Consolas" panose="020B0609020204030204" pitchFamily="49" charset="0"/>
              </a:rPr>
              <a:t>select()</a:t>
            </a:r>
            <a:r>
              <a:rPr lang="en-US" dirty="0"/>
              <a:t>) does</a:t>
            </a:r>
          </a:p>
          <a:p>
            <a:r>
              <a:rPr lang="en-US" dirty="0"/>
              <a:t>Can’t leverage multiple cores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6355080" y="248235"/>
            <a:ext cx="7620" cy="6381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4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515600" cy="983615"/>
          </a:xfrm>
        </p:spPr>
        <p:txBody>
          <a:bodyPr/>
          <a:lstStyle/>
          <a:p>
            <a:r>
              <a:rPr lang="en-US" dirty="0"/>
              <a:t>Hybrid Threading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370" y="1005841"/>
            <a:ext cx="9231630" cy="5772149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A single application can use multiple kernel threads, and place several user-level threads inside each kernel thread</a:t>
            </a:r>
          </a:p>
          <a:p>
            <a:r>
              <a:rPr lang="en-US" sz="3600" dirty="0"/>
              <a:t>Example: the goroutines in a single Go program</a:t>
            </a:r>
          </a:p>
          <a:p>
            <a:pPr lvl="1"/>
            <a:r>
              <a:rPr lang="en-US" sz="3200" dirty="0">
                <a:latin typeface="Consolas" panose="020B0609020204030204" pitchFamily="49" charset="0"/>
              </a:rPr>
              <a:t>GOMAXPROCS</a:t>
            </a:r>
            <a:r>
              <a:rPr lang="en-US" sz="3200" dirty="0"/>
              <a:t> environment variable sets the number of kernel threads to use for a single Go program</a:t>
            </a:r>
          </a:p>
          <a:p>
            <a:pPr lvl="1"/>
            <a:r>
              <a:rPr lang="en-US" sz="3200" dirty="0"/>
              <a:t>Calls to Go runtime allow goroutine scheduler to run</a:t>
            </a:r>
          </a:p>
          <a:p>
            <a:pPr lvl="1"/>
            <a:r>
              <a:rPr lang="en-US" sz="3200" dirty="0"/>
              <a:t>Each goroutine gets a 2 KB user-mode stack at first</a:t>
            </a:r>
          </a:p>
          <a:p>
            <a:pPr lvl="1"/>
            <a:r>
              <a:rPr lang="en-US" sz="3200" dirty="0"/>
              <a:t>Each function preamble checks whether there’s enough stack space to execute the function; if not, runtime doubles the size of the stack, copies old stack into new space, updates stack pointer</a:t>
            </a:r>
          </a:p>
        </p:txBody>
      </p:sp>
      <p:pic>
        <p:nvPicPr>
          <p:cNvPr id="1026" name="Picture 2" descr="http://www.unixstickers.com/image/cache/data/stickers/golang/golang.sh-600x60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7" t="5130" r="17562" b="5623"/>
          <a:stretch/>
        </p:blipFill>
        <p:spPr bwMode="auto">
          <a:xfrm>
            <a:off x="148590" y="1348740"/>
            <a:ext cx="2891790" cy="379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5040630"/>
            <a:ext cx="27317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Go bison or whatever</a:t>
            </a:r>
          </a:p>
        </p:txBody>
      </p:sp>
    </p:spTree>
    <p:extLst>
      <p:ext uri="{BB962C8B-B14F-4D97-AF65-F5344CB8AC3E}">
        <p14:creationId xmlns:p14="http://schemas.microsoft.com/office/powerpoint/2010/main" val="305184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Box 183"/>
          <p:cNvSpPr txBox="1"/>
          <p:nvPr/>
        </p:nvSpPr>
        <p:spPr>
          <a:xfrm>
            <a:off x="6583591" y="10583"/>
            <a:ext cx="560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A Simple Pipelined CPU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658C8E8-C553-4E19-9904-DCBF463499D2}"/>
              </a:ext>
            </a:extLst>
          </p:cNvPr>
          <p:cNvGrpSpPr/>
          <p:nvPr/>
        </p:nvGrpSpPr>
        <p:grpSpPr>
          <a:xfrm>
            <a:off x="151197" y="170603"/>
            <a:ext cx="12017887" cy="6536733"/>
            <a:chOff x="151197" y="170603"/>
            <a:chExt cx="12017887" cy="6536733"/>
          </a:xfrm>
        </p:grpSpPr>
        <p:grpSp>
          <p:nvGrpSpPr>
            <p:cNvPr id="3" name="Group 2"/>
            <p:cNvGrpSpPr/>
            <p:nvPr/>
          </p:nvGrpSpPr>
          <p:grpSpPr>
            <a:xfrm>
              <a:off x="151197" y="170603"/>
              <a:ext cx="12017887" cy="6536733"/>
              <a:chOff x="151197" y="170603"/>
              <a:chExt cx="12017887" cy="6536733"/>
            </a:xfrm>
          </p:grpSpPr>
          <p:cxnSp>
            <p:nvCxnSpPr>
              <p:cNvPr id="134" name="Straight Arrow Connector 133"/>
              <p:cNvCxnSpPr>
                <a:cxnSpLocks/>
              </p:cNvCxnSpPr>
              <p:nvPr/>
            </p:nvCxnSpPr>
            <p:spPr>
              <a:xfrm flipV="1">
                <a:off x="3065312" y="6342132"/>
                <a:ext cx="3141298" cy="151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>
                <a:cxnSpLocks/>
              </p:cNvCxnSpPr>
              <p:nvPr/>
            </p:nvCxnSpPr>
            <p:spPr>
              <a:xfrm>
                <a:off x="9308752" y="6355528"/>
                <a:ext cx="1810059" cy="1295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cxnSpLocks/>
              </p:cNvCxnSpPr>
              <p:nvPr/>
            </p:nvCxnSpPr>
            <p:spPr>
              <a:xfrm>
                <a:off x="5762946" y="4534256"/>
                <a:ext cx="44274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>
              <a:xfrm flipV="1">
                <a:off x="6012902" y="4528127"/>
                <a:ext cx="0" cy="93076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cxnSpLocks/>
              </p:cNvCxnSpPr>
              <p:nvPr/>
            </p:nvCxnSpPr>
            <p:spPr>
              <a:xfrm>
                <a:off x="5762946" y="4191423"/>
                <a:ext cx="44274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Arrow Connector 181"/>
              <p:cNvCxnSpPr>
                <a:cxnSpLocks/>
              </p:cNvCxnSpPr>
              <p:nvPr/>
            </p:nvCxnSpPr>
            <p:spPr>
              <a:xfrm flipV="1">
                <a:off x="11561897" y="4976571"/>
                <a:ext cx="149097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>
                <a:cxnSpLocks/>
              </p:cNvCxnSpPr>
              <p:nvPr/>
            </p:nvCxnSpPr>
            <p:spPr>
              <a:xfrm>
                <a:off x="2091690" y="2388870"/>
                <a:ext cx="250057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Arrow Connector 165"/>
              <p:cNvCxnSpPr>
                <a:cxnSpLocks/>
              </p:cNvCxnSpPr>
              <p:nvPr/>
            </p:nvCxnSpPr>
            <p:spPr>
              <a:xfrm flipV="1">
                <a:off x="10796225" y="4967618"/>
                <a:ext cx="298038" cy="229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Arrow Connector 164"/>
              <p:cNvCxnSpPr>
                <a:cxnSpLocks/>
              </p:cNvCxnSpPr>
              <p:nvPr/>
            </p:nvCxnSpPr>
            <p:spPr>
              <a:xfrm flipV="1">
                <a:off x="2184963" y="4553347"/>
                <a:ext cx="406167" cy="458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>
                <a:cxnSpLocks/>
              </p:cNvCxnSpPr>
              <p:nvPr/>
            </p:nvCxnSpPr>
            <p:spPr>
              <a:xfrm>
                <a:off x="3101292" y="2383380"/>
                <a:ext cx="3851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6"/>
              <p:cNvGrpSpPr/>
              <p:nvPr/>
            </p:nvGrpSpPr>
            <p:grpSpPr>
              <a:xfrm>
                <a:off x="6152228" y="1657349"/>
                <a:ext cx="584775" cy="4777740"/>
                <a:chOff x="3485228" y="1440180"/>
                <a:chExt cx="584775" cy="477774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531870" y="1440180"/>
                  <a:ext cx="491490" cy="477774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 rot="16200000">
                  <a:off x="2657476" y="3536662"/>
                  <a:ext cx="224028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ID/EX</a:t>
                  </a: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8785860" y="1657349"/>
                <a:ext cx="584775" cy="4777740"/>
                <a:chOff x="3496658" y="1440180"/>
                <a:chExt cx="584775" cy="4777740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3531870" y="1440180"/>
                  <a:ext cx="491490" cy="477774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 rot="16200000">
                  <a:off x="2668906" y="3536662"/>
                  <a:ext cx="224028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EX/MEM</a:t>
                  </a: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1034556" y="1668775"/>
                <a:ext cx="584775" cy="4777740"/>
                <a:chOff x="3473798" y="1440180"/>
                <a:chExt cx="584775" cy="4777740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3531870" y="1440180"/>
                  <a:ext cx="491490" cy="477774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 rot="16200000">
                  <a:off x="2646046" y="3536662"/>
                  <a:ext cx="224028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MEM/WB</a:t>
                  </a:r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1097280" y="1794510"/>
                <a:ext cx="1131570" cy="1188720"/>
                <a:chOff x="1737360" y="3120390"/>
                <a:chExt cx="1131570" cy="1188720"/>
              </a:xfrm>
            </p:grpSpPr>
            <p:sp>
              <p:nvSpPr>
                <p:cNvPr id="16" name="Arrow: Chevron 15"/>
                <p:cNvSpPr/>
                <p:nvPr/>
              </p:nvSpPr>
              <p:spPr>
                <a:xfrm>
                  <a:off x="1737360" y="3120390"/>
                  <a:ext cx="1131570" cy="1188720"/>
                </a:xfrm>
                <a:prstGeom prst="chevr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2243228" y="3264961"/>
                  <a:ext cx="593317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+</a:t>
                  </a:r>
                </a:p>
              </p:txBody>
            </p:sp>
          </p:grpSp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>
                <a:off x="852518" y="2046742"/>
                <a:ext cx="48491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cxnSpLocks/>
              </p:cNvCxnSpPr>
              <p:nvPr/>
            </p:nvCxnSpPr>
            <p:spPr>
              <a:xfrm>
                <a:off x="620419" y="2727641"/>
                <a:ext cx="714583" cy="1272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cxnSpLocks/>
                <a:stCxn id="29" idx="0"/>
              </p:cNvCxnSpPr>
              <p:nvPr/>
            </p:nvCxnSpPr>
            <p:spPr>
              <a:xfrm flipH="1" flipV="1">
                <a:off x="620419" y="2727641"/>
                <a:ext cx="8013" cy="5756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Group 33"/>
              <p:cNvGrpSpPr/>
              <p:nvPr/>
            </p:nvGrpSpPr>
            <p:grpSpPr>
              <a:xfrm>
                <a:off x="842835" y="3314693"/>
                <a:ext cx="1756102" cy="1485897"/>
                <a:chOff x="3452108" y="1440180"/>
                <a:chExt cx="696736" cy="477774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3554730" y="1440180"/>
                  <a:ext cx="491490" cy="477774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3452108" y="3146173"/>
                  <a:ext cx="696736" cy="14844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Memory</a:t>
                  </a:r>
                </a:p>
              </p:txBody>
            </p:sp>
          </p:grpSp>
          <p:cxnSp>
            <p:nvCxnSpPr>
              <p:cNvPr id="37" name="Straight Arrow Connector 36"/>
              <p:cNvCxnSpPr>
                <a:cxnSpLocks/>
              </p:cNvCxnSpPr>
              <p:nvPr/>
            </p:nvCxnSpPr>
            <p:spPr>
              <a:xfrm flipV="1">
                <a:off x="695324" y="3623310"/>
                <a:ext cx="406167" cy="458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Group 27"/>
              <p:cNvGrpSpPr/>
              <p:nvPr/>
            </p:nvGrpSpPr>
            <p:grpSpPr>
              <a:xfrm>
                <a:off x="280065" y="3303268"/>
                <a:ext cx="696736" cy="1485897"/>
                <a:chOff x="3452108" y="1440180"/>
                <a:chExt cx="696736" cy="4777740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3554730" y="1440180"/>
                  <a:ext cx="491490" cy="477774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3452108" y="2888910"/>
                  <a:ext cx="696736" cy="18802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IP</a:t>
                  </a: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877404" y="3423255"/>
                <a:ext cx="10877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Addr</a:t>
                </a:r>
                <a:endPara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55851" y="4280920"/>
                <a:ext cx="7696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Instr</a:t>
                </a:r>
                <a:endPara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3365090" y="1668790"/>
                <a:ext cx="2639931" cy="3583564"/>
                <a:chOff x="4348070" y="720100"/>
                <a:chExt cx="2639931" cy="3583564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4454323" y="720100"/>
                  <a:ext cx="2394212" cy="3583564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4767199" y="3801667"/>
                  <a:ext cx="175610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Registers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4412840" y="770064"/>
                  <a:ext cx="195367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Read reg0 </a:t>
                  </a:r>
                  <a:r>
                    <a:rPr lang="en-US" sz="24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idx</a:t>
                  </a:r>
                  <a:endParaRPr lang="en-US" sz="2400" b="1" dirty="0">
                    <a:latin typeface="Segoe UI Light" panose="020B0502040204020203" pitchFamily="34" charset="0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4393790" y="1208214"/>
                  <a:ext cx="195367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Read reg1 </a:t>
                  </a:r>
                  <a:r>
                    <a:rPr lang="en-US" sz="24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idx</a:t>
                  </a:r>
                  <a:endParaRPr lang="en-US" sz="2400" b="1" dirty="0">
                    <a:latin typeface="Segoe UI Light" panose="020B0502040204020203" pitchFamily="34" charset="0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4348070" y="1929436"/>
                  <a:ext cx="195367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Write </a:t>
                  </a:r>
                  <a:r>
                    <a:rPr lang="en-US" sz="24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reg</a:t>
                  </a:r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 </a:t>
                  </a:r>
                  <a:r>
                    <a:rPr lang="en-US" sz="24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idx</a:t>
                  </a:r>
                  <a:endParaRPr lang="en-US" sz="2400" b="1" dirty="0">
                    <a:latin typeface="Segoe UI Light" panose="020B0502040204020203" pitchFamily="34" charset="0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4351879" y="2321866"/>
                  <a:ext cx="215941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Write </a:t>
                  </a:r>
                  <a:r>
                    <a:rPr lang="en-US" sz="24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reg</a:t>
                  </a:r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 data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5034331" y="3008024"/>
                  <a:ext cx="195367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Read data 0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5015281" y="3389024"/>
                  <a:ext cx="195367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Read data 1</a:t>
                  </a:r>
                </a:p>
              </p:txBody>
            </p:sp>
          </p:grpSp>
          <p:sp>
            <p:nvSpPr>
              <p:cNvPr id="56" name="Oval 55"/>
              <p:cNvSpPr/>
              <p:nvPr/>
            </p:nvSpPr>
            <p:spPr>
              <a:xfrm>
                <a:off x="3682114" y="5302002"/>
                <a:ext cx="1997213" cy="7262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3593718" y="5302807"/>
                <a:ext cx="21633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Sign extend</a:t>
                </a:r>
              </a:p>
              <a:p>
                <a:pPr algn="ctr"/>
                <a:r>
                  <a:rPr lang="en-US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imm</a:t>
                </a:r>
                <a:r>
                  <a:rPr lang="en-US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 to 64-bit</a:t>
                </a:r>
              </a:p>
            </p:txBody>
          </p:sp>
          <p:cxnSp>
            <p:nvCxnSpPr>
              <p:cNvPr id="58" name="Straight Arrow Connector 57"/>
              <p:cNvCxnSpPr>
                <a:cxnSpLocks/>
              </p:cNvCxnSpPr>
              <p:nvPr/>
            </p:nvCxnSpPr>
            <p:spPr>
              <a:xfrm>
                <a:off x="3028573" y="5604340"/>
                <a:ext cx="653541" cy="627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cxnSpLocks/>
              </p:cNvCxnSpPr>
              <p:nvPr/>
            </p:nvCxnSpPr>
            <p:spPr>
              <a:xfrm>
                <a:off x="5679327" y="5610612"/>
                <a:ext cx="51954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cxnSpLocks/>
              </p:cNvCxnSpPr>
              <p:nvPr/>
            </p:nvCxnSpPr>
            <p:spPr>
              <a:xfrm>
                <a:off x="3093611" y="1945230"/>
                <a:ext cx="39291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oup 5"/>
              <p:cNvGrpSpPr/>
              <p:nvPr/>
            </p:nvGrpSpPr>
            <p:grpSpPr>
              <a:xfrm>
                <a:off x="2513678" y="1657348"/>
                <a:ext cx="584775" cy="4777742"/>
                <a:chOff x="3462368" y="1440178"/>
                <a:chExt cx="584775" cy="4777742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3531870" y="1440180"/>
                  <a:ext cx="491490" cy="477774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 rot="16200000">
                  <a:off x="1365886" y="3536660"/>
                  <a:ext cx="477774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Current instruction register</a:t>
                  </a:r>
                </a:p>
              </p:txBody>
            </p:sp>
          </p:grpSp>
          <p:cxnSp>
            <p:nvCxnSpPr>
              <p:cNvPr id="68" name="Straight Arrow Connector 67"/>
              <p:cNvCxnSpPr>
                <a:cxnSpLocks/>
              </p:cNvCxnSpPr>
              <p:nvPr/>
            </p:nvCxnSpPr>
            <p:spPr>
              <a:xfrm>
                <a:off x="2330717" y="1307602"/>
                <a:ext cx="28069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cxnSpLocks/>
              </p:cNvCxnSpPr>
              <p:nvPr/>
            </p:nvCxnSpPr>
            <p:spPr>
              <a:xfrm flipH="1" flipV="1">
                <a:off x="2342155" y="1307602"/>
                <a:ext cx="1432" cy="108126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187923" y="750180"/>
                <a:ext cx="26716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Next sequential IP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583180" y="981069"/>
                <a:ext cx="491490" cy="68770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2" name="Group 81"/>
              <p:cNvGrpSpPr/>
              <p:nvPr/>
            </p:nvGrpSpPr>
            <p:grpSpPr>
              <a:xfrm>
                <a:off x="7461391" y="4217968"/>
                <a:ext cx="1131570" cy="1283526"/>
                <a:chOff x="2024057" y="2916507"/>
                <a:chExt cx="1131570" cy="1283526"/>
              </a:xfrm>
            </p:grpSpPr>
            <p:sp>
              <p:nvSpPr>
                <p:cNvPr id="83" name="Arrow: Chevron 82"/>
                <p:cNvSpPr/>
                <p:nvPr/>
              </p:nvSpPr>
              <p:spPr>
                <a:xfrm>
                  <a:off x="2024057" y="2916507"/>
                  <a:ext cx="1131570" cy="1283526"/>
                </a:xfrm>
                <a:prstGeom prst="chevr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 rot="16200000">
                  <a:off x="2243228" y="3264961"/>
                  <a:ext cx="100947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ALU</a:t>
                  </a:r>
                </a:p>
              </p:txBody>
            </p:sp>
          </p:grpSp>
          <p:cxnSp>
            <p:nvCxnSpPr>
              <p:cNvPr id="86" name="Straight Arrow Connector 85"/>
              <p:cNvCxnSpPr>
                <a:cxnSpLocks/>
              </p:cNvCxnSpPr>
              <p:nvPr/>
            </p:nvCxnSpPr>
            <p:spPr>
              <a:xfrm flipV="1">
                <a:off x="3303118" y="638612"/>
                <a:ext cx="344279" cy="146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cxnSpLocks/>
              </p:cNvCxnSpPr>
              <p:nvPr/>
            </p:nvCxnSpPr>
            <p:spPr>
              <a:xfrm>
                <a:off x="7129502" y="4557116"/>
                <a:ext cx="0" cy="2533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cxnSpLocks/>
              </p:cNvCxnSpPr>
              <p:nvPr/>
            </p:nvCxnSpPr>
            <p:spPr>
              <a:xfrm>
                <a:off x="6687287" y="4557116"/>
                <a:ext cx="44247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>
                <a:cxnSpLocks/>
              </p:cNvCxnSpPr>
              <p:nvPr/>
            </p:nvCxnSpPr>
            <p:spPr>
              <a:xfrm>
                <a:off x="7426183" y="5120582"/>
                <a:ext cx="404815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2" name="Group 91"/>
              <p:cNvGrpSpPr>
                <a:grpSpLocks noChangeAspect="1"/>
              </p:cNvGrpSpPr>
              <p:nvPr/>
            </p:nvGrpSpPr>
            <p:grpSpPr>
              <a:xfrm>
                <a:off x="6854190" y="4788659"/>
                <a:ext cx="564227" cy="630594"/>
                <a:chOff x="8037253" y="2752620"/>
                <a:chExt cx="633384" cy="707886"/>
              </a:xfrm>
            </p:grpSpPr>
            <p:sp>
              <p:nvSpPr>
                <p:cNvPr id="90" name="Oval 89"/>
                <p:cNvSpPr>
                  <a:spLocks noChangeAspect="1"/>
                </p:cNvSpPr>
                <p:nvPr/>
              </p:nvSpPr>
              <p:spPr>
                <a:xfrm>
                  <a:off x="8037253" y="2789871"/>
                  <a:ext cx="633384" cy="633384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8083897" y="2752620"/>
                  <a:ext cx="549465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?</a:t>
                  </a:r>
                </a:p>
              </p:txBody>
            </p:sp>
          </p:grpSp>
          <p:cxnSp>
            <p:nvCxnSpPr>
              <p:cNvPr id="106" name="Straight Arrow Connector 105"/>
              <p:cNvCxnSpPr>
                <a:cxnSpLocks/>
              </p:cNvCxnSpPr>
              <p:nvPr/>
            </p:nvCxnSpPr>
            <p:spPr>
              <a:xfrm flipV="1">
                <a:off x="7372611" y="4617233"/>
                <a:ext cx="449614" cy="423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>
                <a:cxnSpLocks/>
              </p:cNvCxnSpPr>
              <p:nvPr/>
            </p:nvCxnSpPr>
            <p:spPr>
              <a:xfrm flipV="1">
                <a:off x="6687803" y="4217968"/>
                <a:ext cx="671468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>
                <a:cxnSpLocks/>
              </p:cNvCxnSpPr>
              <p:nvPr/>
            </p:nvCxnSpPr>
            <p:spPr>
              <a:xfrm flipV="1">
                <a:off x="7372611" y="4217968"/>
                <a:ext cx="0" cy="40350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cxnSpLocks/>
              </p:cNvCxnSpPr>
              <p:nvPr/>
            </p:nvCxnSpPr>
            <p:spPr>
              <a:xfrm flipV="1">
                <a:off x="151197" y="4013385"/>
                <a:ext cx="229152" cy="458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>
                <a:cxnSpLocks/>
              </p:cNvCxnSpPr>
              <p:nvPr/>
            </p:nvCxnSpPr>
            <p:spPr>
              <a:xfrm flipV="1">
                <a:off x="158145" y="182880"/>
                <a:ext cx="990" cy="385190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>
                <a:cxnSpLocks/>
              </p:cNvCxnSpPr>
              <p:nvPr/>
            </p:nvCxnSpPr>
            <p:spPr>
              <a:xfrm flipV="1">
                <a:off x="8592961" y="4861636"/>
                <a:ext cx="230999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7" name="Group 136"/>
              <p:cNvGrpSpPr/>
              <p:nvPr/>
            </p:nvGrpSpPr>
            <p:grpSpPr>
              <a:xfrm>
                <a:off x="9362709" y="4754393"/>
                <a:ext cx="1756102" cy="1506750"/>
                <a:chOff x="9888489" y="4937273"/>
                <a:chExt cx="1756102" cy="1506750"/>
              </a:xfrm>
            </p:grpSpPr>
            <p:grpSp>
              <p:nvGrpSpPr>
                <p:cNvPr id="120" name="Group 119"/>
                <p:cNvGrpSpPr/>
                <p:nvPr/>
              </p:nvGrpSpPr>
              <p:grpSpPr>
                <a:xfrm>
                  <a:off x="9888489" y="4956209"/>
                  <a:ext cx="1756102" cy="1485897"/>
                  <a:chOff x="3452108" y="1528899"/>
                  <a:chExt cx="696736" cy="4777740"/>
                </a:xfrm>
              </p:grpSpPr>
              <p:sp>
                <p:nvSpPr>
                  <p:cNvPr id="121" name="Rectangle 120"/>
                  <p:cNvSpPr/>
                  <p:nvPr/>
                </p:nvSpPr>
                <p:spPr>
                  <a:xfrm>
                    <a:off x="3554731" y="1528899"/>
                    <a:ext cx="491490" cy="477774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3452108" y="2662967"/>
                    <a:ext cx="696736" cy="14844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rPr>
                      <a:t>Memory</a:t>
                    </a:r>
                  </a:p>
                </p:txBody>
              </p:sp>
            </p:grpSp>
            <p:sp>
              <p:nvSpPr>
                <p:cNvPr id="123" name="TextBox 122"/>
                <p:cNvSpPr txBox="1"/>
                <p:nvPr/>
              </p:nvSpPr>
              <p:spPr>
                <a:xfrm>
                  <a:off x="10100501" y="5710588"/>
                  <a:ext cx="7394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Addr</a:t>
                  </a:r>
                  <a:endPara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10087041" y="6043913"/>
                  <a:ext cx="10277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WrData</a:t>
                  </a:r>
                  <a:endPara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endParaRPr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10416106" y="4937273"/>
                  <a:ext cx="10277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err="1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RdData</a:t>
                  </a:r>
                  <a:endPara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endParaRPr>
                </a:p>
              </p:txBody>
            </p:sp>
          </p:grpSp>
          <p:cxnSp>
            <p:nvCxnSpPr>
              <p:cNvPr id="138" name="Straight Arrow Connector 137"/>
              <p:cNvCxnSpPr>
                <a:cxnSpLocks/>
              </p:cNvCxnSpPr>
              <p:nvPr/>
            </p:nvCxnSpPr>
            <p:spPr>
              <a:xfrm flipV="1">
                <a:off x="9317945" y="6125223"/>
                <a:ext cx="298038" cy="229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Arrow Connector 139"/>
              <p:cNvCxnSpPr>
                <a:cxnSpLocks/>
              </p:cNvCxnSpPr>
              <p:nvPr/>
            </p:nvCxnSpPr>
            <p:spPr>
              <a:xfrm flipV="1">
                <a:off x="6697127" y="6128772"/>
                <a:ext cx="2123945" cy="89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Arrow Connector 146"/>
              <p:cNvCxnSpPr>
                <a:cxnSpLocks/>
              </p:cNvCxnSpPr>
              <p:nvPr/>
            </p:nvCxnSpPr>
            <p:spPr>
              <a:xfrm>
                <a:off x="5995496" y="6140202"/>
                <a:ext cx="21080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Left Bracket 149"/>
              <p:cNvSpPr/>
              <p:nvPr/>
            </p:nvSpPr>
            <p:spPr>
              <a:xfrm>
                <a:off x="5921928" y="5459948"/>
                <a:ext cx="101219" cy="322114"/>
              </a:xfrm>
              <a:prstGeom prst="leftBracket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1" name="Straight Arrow Connector 150"/>
              <p:cNvCxnSpPr>
                <a:cxnSpLocks/>
              </p:cNvCxnSpPr>
              <p:nvPr/>
            </p:nvCxnSpPr>
            <p:spPr>
              <a:xfrm flipV="1">
                <a:off x="6007271" y="5783168"/>
                <a:ext cx="0" cy="3561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/>
              <p:cNvCxnSpPr>
                <a:cxnSpLocks/>
              </p:cNvCxnSpPr>
              <p:nvPr/>
            </p:nvCxnSpPr>
            <p:spPr>
              <a:xfrm flipV="1">
                <a:off x="9390368" y="5759833"/>
                <a:ext cx="230999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Arrow Connector 158"/>
              <p:cNvCxnSpPr>
                <a:cxnSpLocks/>
              </p:cNvCxnSpPr>
              <p:nvPr/>
            </p:nvCxnSpPr>
            <p:spPr>
              <a:xfrm flipV="1">
                <a:off x="9401342" y="3763023"/>
                <a:ext cx="5144" cy="199681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Arrow Connector 160"/>
              <p:cNvCxnSpPr>
                <a:cxnSpLocks/>
              </p:cNvCxnSpPr>
              <p:nvPr/>
            </p:nvCxnSpPr>
            <p:spPr>
              <a:xfrm flipV="1">
                <a:off x="9312877" y="4865903"/>
                <a:ext cx="101143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Arrow Connector 166"/>
              <p:cNvCxnSpPr>
                <a:cxnSpLocks/>
              </p:cNvCxnSpPr>
              <p:nvPr/>
            </p:nvCxnSpPr>
            <p:spPr>
              <a:xfrm>
                <a:off x="9399269" y="3763023"/>
                <a:ext cx="169903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>
                <a:cxnSpLocks/>
              </p:cNvCxnSpPr>
              <p:nvPr/>
            </p:nvCxnSpPr>
            <p:spPr>
              <a:xfrm flipV="1">
                <a:off x="3214985" y="3485435"/>
                <a:ext cx="268182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>
                <a:cxnSpLocks/>
              </p:cNvCxnSpPr>
              <p:nvPr/>
            </p:nvCxnSpPr>
            <p:spPr>
              <a:xfrm flipV="1">
                <a:off x="3289051" y="3109904"/>
                <a:ext cx="197000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Arrow Connector 179"/>
              <p:cNvCxnSpPr>
                <a:cxnSpLocks/>
              </p:cNvCxnSpPr>
              <p:nvPr/>
            </p:nvCxnSpPr>
            <p:spPr>
              <a:xfrm flipV="1">
                <a:off x="11914562" y="3778216"/>
                <a:ext cx="3816" cy="166936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Arrow Connector 180"/>
              <p:cNvCxnSpPr>
                <a:cxnSpLocks/>
              </p:cNvCxnSpPr>
              <p:nvPr/>
            </p:nvCxnSpPr>
            <p:spPr>
              <a:xfrm flipV="1">
                <a:off x="11702422" y="4977645"/>
                <a:ext cx="3816" cy="51087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Arrow Connector 182"/>
              <p:cNvCxnSpPr>
                <a:cxnSpLocks/>
              </p:cNvCxnSpPr>
              <p:nvPr/>
            </p:nvCxnSpPr>
            <p:spPr>
              <a:xfrm flipV="1">
                <a:off x="11584663" y="3767468"/>
                <a:ext cx="346178" cy="57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Arrow Connector 185"/>
              <p:cNvCxnSpPr>
                <a:cxnSpLocks/>
              </p:cNvCxnSpPr>
              <p:nvPr/>
            </p:nvCxnSpPr>
            <p:spPr>
              <a:xfrm flipV="1">
                <a:off x="3204167" y="3478896"/>
                <a:ext cx="1092" cy="200551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Left Bracket 187"/>
              <p:cNvSpPr/>
              <p:nvPr/>
            </p:nvSpPr>
            <p:spPr>
              <a:xfrm flipH="1">
                <a:off x="3200992" y="5471699"/>
                <a:ext cx="101219" cy="322114"/>
              </a:xfrm>
              <a:prstGeom prst="leftBracket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2" name="Straight Arrow Connector 191"/>
              <p:cNvCxnSpPr>
                <a:cxnSpLocks/>
              </p:cNvCxnSpPr>
              <p:nvPr/>
            </p:nvCxnSpPr>
            <p:spPr>
              <a:xfrm flipV="1">
                <a:off x="3169456" y="6490320"/>
                <a:ext cx="3596" cy="20994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Arrow Connector 192"/>
              <p:cNvCxnSpPr>
                <a:cxnSpLocks/>
              </p:cNvCxnSpPr>
              <p:nvPr/>
            </p:nvCxnSpPr>
            <p:spPr>
              <a:xfrm>
                <a:off x="3171724" y="6690630"/>
                <a:ext cx="8728339" cy="1645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Arrow Connector 194"/>
              <p:cNvCxnSpPr>
                <a:cxnSpLocks/>
              </p:cNvCxnSpPr>
              <p:nvPr/>
            </p:nvCxnSpPr>
            <p:spPr>
              <a:xfrm flipV="1">
                <a:off x="11886970" y="5918183"/>
                <a:ext cx="0" cy="78915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8" name="Group 107"/>
              <p:cNvGrpSpPr>
                <a:grpSpLocks noChangeAspect="1"/>
              </p:cNvGrpSpPr>
              <p:nvPr/>
            </p:nvGrpSpPr>
            <p:grpSpPr>
              <a:xfrm>
                <a:off x="11604857" y="5397636"/>
                <a:ext cx="564227" cy="630594"/>
                <a:chOff x="8037253" y="2752620"/>
                <a:chExt cx="633384" cy="707886"/>
              </a:xfrm>
            </p:grpSpPr>
            <p:sp>
              <p:nvSpPr>
                <p:cNvPr id="110" name="Oval 109"/>
                <p:cNvSpPr>
                  <a:spLocks noChangeAspect="1"/>
                </p:cNvSpPr>
                <p:nvPr/>
              </p:nvSpPr>
              <p:spPr>
                <a:xfrm>
                  <a:off x="8037253" y="2789871"/>
                  <a:ext cx="633384" cy="633384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8083897" y="2752620"/>
                  <a:ext cx="549465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?</a:t>
                  </a:r>
                </a:p>
              </p:txBody>
            </p:sp>
          </p:grpSp>
          <p:cxnSp>
            <p:nvCxnSpPr>
              <p:cNvPr id="112" name="Straight Arrow Connector 111"/>
              <p:cNvCxnSpPr>
                <a:cxnSpLocks/>
              </p:cNvCxnSpPr>
              <p:nvPr/>
            </p:nvCxnSpPr>
            <p:spPr>
              <a:xfrm>
                <a:off x="6685935" y="5625435"/>
                <a:ext cx="44247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/>
              <p:cNvCxnSpPr>
                <a:cxnSpLocks/>
              </p:cNvCxnSpPr>
              <p:nvPr/>
            </p:nvCxnSpPr>
            <p:spPr>
              <a:xfrm flipV="1">
                <a:off x="7133927" y="5395372"/>
                <a:ext cx="6550" cy="21687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Left Bracket 125"/>
              <p:cNvSpPr/>
              <p:nvPr/>
            </p:nvSpPr>
            <p:spPr>
              <a:xfrm flipH="1">
                <a:off x="3176862" y="6180673"/>
                <a:ext cx="101219" cy="322114"/>
              </a:xfrm>
              <a:prstGeom prst="leftBracket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7" name="Straight Arrow Connector 126"/>
              <p:cNvCxnSpPr>
                <a:cxnSpLocks/>
              </p:cNvCxnSpPr>
              <p:nvPr/>
            </p:nvCxnSpPr>
            <p:spPr>
              <a:xfrm flipV="1">
                <a:off x="3193886" y="5787463"/>
                <a:ext cx="3596" cy="39295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>
                <a:cxnSpLocks/>
              </p:cNvCxnSpPr>
              <p:nvPr/>
            </p:nvCxnSpPr>
            <p:spPr>
              <a:xfrm flipV="1">
                <a:off x="6700937" y="6338322"/>
                <a:ext cx="2123945" cy="89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Arrow Connector 142"/>
              <p:cNvCxnSpPr>
                <a:cxnSpLocks/>
              </p:cNvCxnSpPr>
              <p:nvPr/>
            </p:nvCxnSpPr>
            <p:spPr>
              <a:xfrm flipV="1">
                <a:off x="3287987" y="3115501"/>
                <a:ext cx="1092" cy="225986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Left Bracket 143"/>
              <p:cNvSpPr/>
              <p:nvPr/>
            </p:nvSpPr>
            <p:spPr>
              <a:xfrm flipH="1">
                <a:off x="3341962" y="5361209"/>
                <a:ext cx="101219" cy="322114"/>
              </a:xfrm>
              <a:prstGeom prst="leftBracket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Left Bracket 144"/>
              <p:cNvSpPr/>
              <p:nvPr/>
            </p:nvSpPr>
            <p:spPr>
              <a:xfrm flipH="1">
                <a:off x="3340692" y="6104473"/>
                <a:ext cx="101219" cy="322114"/>
              </a:xfrm>
              <a:prstGeom prst="leftBracket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6" name="Straight Arrow Connector 145"/>
              <p:cNvCxnSpPr>
                <a:cxnSpLocks/>
              </p:cNvCxnSpPr>
              <p:nvPr/>
            </p:nvCxnSpPr>
            <p:spPr>
              <a:xfrm flipV="1">
                <a:off x="3346286" y="5691854"/>
                <a:ext cx="3596" cy="40891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>
                <a:cxnSpLocks/>
              </p:cNvCxnSpPr>
              <p:nvPr/>
            </p:nvCxnSpPr>
            <p:spPr>
              <a:xfrm flipH="1" flipV="1">
                <a:off x="3278641" y="5367400"/>
                <a:ext cx="168133" cy="206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>
                <a:cxnSpLocks/>
              </p:cNvCxnSpPr>
              <p:nvPr/>
            </p:nvCxnSpPr>
            <p:spPr>
              <a:xfrm flipV="1">
                <a:off x="3344716" y="6413575"/>
                <a:ext cx="3596" cy="18817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>
                <a:cxnSpLocks/>
              </p:cNvCxnSpPr>
              <p:nvPr/>
            </p:nvCxnSpPr>
            <p:spPr>
              <a:xfrm>
                <a:off x="3334392" y="6591570"/>
                <a:ext cx="8387762" cy="1645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>
                <a:cxnSpLocks/>
              </p:cNvCxnSpPr>
              <p:nvPr/>
            </p:nvCxnSpPr>
            <p:spPr>
              <a:xfrm flipV="1">
                <a:off x="11711476" y="6391260"/>
                <a:ext cx="3596" cy="20994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>
                <a:cxnSpLocks/>
              </p:cNvCxnSpPr>
              <p:nvPr/>
            </p:nvCxnSpPr>
            <p:spPr>
              <a:xfrm flipV="1">
                <a:off x="11574597" y="6373571"/>
                <a:ext cx="149097" cy="25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Box 155"/>
              <p:cNvSpPr txBox="1"/>
              <p:nvPr/>
            </p:nvSpPr>
            <p:spPr>
              <a:xfrm>
                <a:off x="3267401" y="5973455"/>
                <a:ext cx="26716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Write </a:t>
                </a:r>
                <a:r>
                  <a:rPr lang="en-US" sz="2000" b="1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reg</a:t>
                </a:r>
                <a:r>
                  <a: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 </a:t>
                </a:r>
                <a:r>
                  <a:rPr lang="en-US" sz="2000" b="1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idx</a:t>
                </a:r>
                <a:endPara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3512483" y="433259"/>
                <a:ext cx="679098" cy="801198"/>
                <a:chOff x="1667796" y="3070605"/>
                <a:chExt cx="1201136" cy="1238505"/>
              </a:xfrm>
            </p:grpSpPr>
            <p:sp>
              <p:nvSpPr>
                <p:cNvPr id="129" name="Arrow: Chevron 128"/>
                <p:cNvSpPr/>
                <p:nvPr/>
              </p:nvSpPr>
              <p:spPr>
                <a:xfrm>
                  <a:off x="1667796" y="3120390"/>
                  <a:ext cx="1201136" cy="1188720"/>
                </a:xfrm>
                <a:prstGeom prst="chevr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TextBox 132"/>
                <p:cNvSpPr txBox="1"/>
                <p:nvPr/>
              </p:nvSpPr>
              <p:spPr>
                <a:xfrm>
                  <a:off x="2243229" y="3070605"/>
                  <a:ext cx="593318" cy="11894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4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+</a:t>
                  </a:r>
                </a:p>
              </p:txBody>
            </p:sp>
          </p:grpSp>
          <p:grpSp>
            <p:nvGrpSpPr>
              <p:cNvPr id="2" name="Group 1"/>
              <p:cNvGrpSpPr/>
              <p:nvPr/>
            </p:nvGrpSpPr>
            <p:grpSpPr>
              <a:xfrm>
                <a:off x="4413661" y="651513"/>
                <a:ext cx="1659695" cy="400110"/>
                <a:chOff x="7659781" y="411483"/>
                <a:chExt cx="1659695" cy="400110"/>
              </a:xfrm>
            </p:grpSpPr>
            <p:sp>
              <p:nvSpPr>
                <p:cNvPr id="136" name="Oval 135"/>
                <p:cNvSpPr>
                  <a:spLocks noChangeAspect="1"/>
                </p:cNvSpPr>
                <p:nvPr/>
              </p:nvSpPr>
              <p:spPr>
                <a:xfrm>
                  <a:off x="7659781" y="423959"/>
                  <a:ext cx="1612235" cy="349082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50" dirty="0"/>
                </a:p>
              </p:txBody>
            </p:sp>
            <p:sp>
              <p:nvSpPr>
                <p:cNvPr id="139" name="TextBox 138"/>
                <p:cNvSpPr txBox="1"/>
                <p:nvPr/>
              </p:nvSpPr>
              <p:spPr>
                <a:xfrm>
                  <a:off x="7691931" y="411483"/>
                  <a:ext cx="162754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Conditions?</a:t>
                  </a:r>
                </a:p>
              </p:txBody>
            </p:sp>
          </p:grpSp>
          <p:cxnSp>
            <p:nvCxnSpPr>
              <p:cNvPr id="141" name="Straight Arrow Connector 140"/>
              <p:cNvCxnSpPr>
                <a:cxnSpLocks/>
              </p:cNvCxnSpPr>
              <p:nvPr/>
            </p:nvCxnSpPr>
            <p:spPr>
              <a:xfrm flipH="1" flipV="1">
                <a:off x="162945" y="175260"/>
                <a:ext cx="5033973" cy="736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>
                <a:cxnSpLocks/>
              </p:cNvCxnSpPr>
              <p:nvPr/>
            </p:nvCxnSpPr>
            <p:spPr>
              <a:xfrm flipH="1" flipV="1">
                <a:off x="5195486" y="170603"/>
                <a:ext cx="1432" cy="50151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Arrow Connector 163"/>
              <p:cNvCxnSpPr>
                <a:cxnSpLocks/>
              </p:cNvCxnSpPr>
              <p:nvPr/>
            </p:nvCxnSpPr>
            <p:spPr>
              <a:xfrm flipV="1">
                <a:off x="3079977" y="1305362"/>
                <a:ext cx="226680" cy="146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Arrow Connector 167"/>
              <p:cNvCxnSpPr>
                <a:cxnSpLocks/>
              </p:cNvCxnSpPr>
              <p:nvPr/>
            </p:nvCxnSpPr>
            <p:spPr>
              <a:xfrm flipV="1">
                <a:off x="3302211" y="641876"/>
                <a:ext cx="0" cy="67624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>
                <a:cxnSpLocks/>
              </p:cNvCxnSpPr>
              <p:nvPr/>
            </p:nvCxnSpPr>
            <p:spPr>
              <a:xfrm flipV="1">
                <a:off x="3417742" y="1008182"/>
                <a:ext cx="305530" cy="146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>
                <a:cxnSpLocks/>
              </p:cNvCxnSpPr>
              <p:nvPr/>
            </p:nvCxnSpPr>
            <p:spPr>
              <a:xfrm flipV="1">
                <a:off x="3431751" y="1001286"/>
                <a:ext cx="0" cy="4679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Arrow Connector 173"/>
              <p:cNvCxnSpPr>
                <a:cxnSpLocks/>
              </p:cNvCxnSpPr>
              <p:nvPr/>
            </p:nvCxnSpPr>
            <p:spPr>
              <a:xfrm flipV="1">
                <a:off x="4196159" y="844313"/>
                <a:ext cx="222214" cy="146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Arrow Connector 174"/>
              <p:cNvCxnSpPr>
                <a:cxnSpLocks/>
              </p:cNvCxnSpPr>
              <p:nvPr/>
            </p:nvCxnSpPr>
            <p:spPr>
              <a:xfrm flipV="1">
                <a:off x="3435557" y="1457762"/>
                <a:ext cx="391821" cy="146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6" name="TextBox 175"/>
              <p:cNvSpPr txBox="1"/>
              <p:nvPr/>
            </p:nvSpPr>
            <p:spPr>
              <a:xfrm>
                <a:off x="3458578" y="1259317"/>
                <a:ext cx="26716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Sign-extended </a:t>
                </a:r>
                <a:r>
                  <a:rPr lang="en-US" b="1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imm</a:t>
                </a:r>
                <a:endParaRPr lang="en-US" b="1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6514292" y="2652554"/>
                <a:ext cx="1359436" cy="1558926"/>
                <a:chOff x="6514292" y="2652554"/>
                <a:chExt cx="1359436" cy="1558926"/>
              </a:xfrm>
            </p:grpSpPr>
            <p:sp>
              <p:nvSpPr>
                <p:cNvPr id="170" name="TextBox 169"/>
                <p:cNvSpPr txBox="1"/>
                <p:nvPr/>
              </p:nvSpPr>
              <p:spPr>
                <a:xfrm>
                  <a:off x="6514292" y="2652554"/>
                  <a:ext cx="135943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latin typeface="Segoe UI Light" panose="020B0502040204020203" pitchFamily="34" charset="0"/>
                      <a:cs typeface="Segoe UI Light" panose="020B0502040204020203" pitchFamily="34" charset="0"/>
                    </a:rPr>
                    <a:t>Opcode</a:t>
                  </a:r>
                </a:p>
              </p:txBody>
            </p:sp>
            <p:cxnSp>
              <p:nvCxnSpPr>
                <p:cNvPr id="177" name="Straight Arrow Connector 176"/>
                <p:cNvCxnSpPr>
                  <a:cxnSpLocks/>
                </p:cNvCxnSpPr>
                <p:nvPr/>
              </p:nvCxnSpPr>
              <p:spPr>
                <a:xfrm>
                  <a:off x="7761962" y="3014927"/>
                  <a:ext cx="0" cy="1196553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Arrow Connector 177"/>
                <p:cNvCxnSpPr>
                  <a:cxnSpLocks/>
                </p:cNvCxnSpPr>
                <p:nvPr/>
              </p:nvCxnSpPr>
              <p:spPr>
                <a:xfrm flipV="1">
                  <a:off x="6697068" y="3031631"/>
                  <a:ext cx="1055100" cy="57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06A51F16-7B50-4AC9-81B6-53BCFFD44796}"/>
                </a:ext>
              </a:extLst>
            </p:cNvPr>
            <p:cNvGrpSpPr/>
            <p:nvPr/>
          </p:nvGrpSpPr>
          <p:grpSpPr>
            <a:xfrm>
              <a:off x="187923" y="1804256"/>
              <a:ext cx="801949" cy="623039"/>
              <a:chOff x="8185297" y="484460"/>
              <a:chExt cx="801949" cy="623039"/>
            </a:xfrm>
          </p:grpSpPr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9818D239-79FD-413F-A334-D550B3E3B383}"/>
                  </a:ext>
                </a:extLst>
              </p:cNvPr>
              <p:cNvSpPr txBox="1"/>
              <p:nvPr/>
            </p:nvSpPr>
            <p:spPr>
              <a:xfrm>
                <a:off x="8192376" y="484460"/>
                <a:ext cx="7948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Instr</a:t>
                </a:r>
                <a:endPara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DDC51DD5-C577-4E24-8C2A-ECC21743DDC8}"/>
                  </a:ext>
                </a:extLst>
              </p:cNvPr>
              <p:cNvSpPr txBox="1"/>
              <p:nvPr/>
            </p:nvSpPr>
            <p:spPr>
              <a:xfrm>
                <a:off x="8185297" y="707389"/>
                <a:ext cx="7948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size</a:t>
                </a:r>
              </a:p>
            </p:txBody>
          </p:sp>
        </p:grp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id="{12FBD526-E6E3-4D3F-905E-24DC846950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23110" y="864131"/>
              <a:ext cx="0" cy="37032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>
              <a:extLst>
                <a:ext uri="{FF2B5EF4-FFF2-40B4-BE49-F238E27FC236}">
                  <a16:creationId xmlns:a16="http://schemas.microsoft.com/office/drawing/2014/main" id="{2BBCF54A-373E-4093-AF1E-6142CAF0C9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49089" y="1221680"/>
              <a:ext cx="0" cy="64419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>
              <a:extLst>
                <a:ext uri="{FF2B5EF4-FFF2-40B4-BE49-F238E27FC236}">
                  <a16:creationId xmlns:a16="http://schemas.microsoft.com/office/drawing/2014/main" id="{1B61394F-1CC9-48DA-9E78-932CB0D2AE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16483" y="1234458"/>
              <a:ext cx="93195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>
              <a:extLst>
                <a:ext uri="{FF2B5EF4-FFF2-40B4-BE49-F238E27FC236}">
                  <a16:creationId xmlns:a16="http://schemas.microsoft.com/office/drawing/2014/main" id="{F3029207-8BB9-4AF7-80DB-1C2FB0D8F1B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48436" y="1854551"/>
              <a:ext cx="1682994" cy="74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>
              <a:extLst>
                <a:ext uri="{FF2B5EF4-FFF2-40B4-BE49-F238E27FC236}">
                  <a16:creationId xmlns:a16="http://schemas.microsoft.com/office/drawing/2014/main" id="{02EF607D-96C9-42E9-91CD-EFF92E84DA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1429" y="1844594"/>
              <a:ext cx="0" cy="30279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00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Box 169"/>
          <p:cNvSpPr txBox="1"/>
          <p:nvPr/>
        </p:nvSpPr>
        <p:spPr>
          <a:xfrm>
            <a:off x="7226656" y="607712"/>
            <a:ext cx="4973888" cy="115416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onsolas" panose="020B0609020204030204" pitchFamily="49" charset="0"/>
              </a:rPr>
              <a:t>//IP=</a:t>
            </a:r>
            <a:r>
              <a:rPr lang="en-US" sz="2300" dirty="0" err="1">
                <a:latin typeface="Consolas" panose="020B0609020204030204" pitchFamily="49" charset="0"/>
              </a:rPr>
              <a:t>addr</a:t>
            </a:r>
            <a:r>
              <a:rPr lang="en-US" sz="2300" dirty="0">
                <a:latin typeface="Consolas" panose="020B0609020204030204" pitchFamily="49" charset="0"/>
              </a:rPr>
              <a:t> of </a:t>
            </a:r>
            <a:r>
              <a:rPr lang="en-US" sz="2300" dirty="0" err="1">
                <a:latin typeface="Consolas" panose="020B0609020204030204" pitchFamily="49" charset="0"/>
              </a:rPr>
              <a:t>addq</a:t>
            </a:r>
            <a:r>
              <a:rPr lang="en-US" sz="2300" dirty="0">
                <a:latin typeface="Consolas" panose="020B0609020204030204" pitchFamily="49" charset="0"/>
              </a:rPr>
              <a:t> </a:t>
            </a:r>
            <a:r>
              <a:rPr lang="en-US" sz="2300" dirty="0" err="1">
                <a:latin typeface="Consolas" panose="020B0609020204030204" pitchFamily="49" charset="0"/>
              </a:rPr>
              <a:t>instr</a:t>
            </a:r>
            <a:endParaRPr lang="en-US" sz="2300" dirty="0">
              <a:latin typeface="Consolas" panose="020B0609020204030204" pitchFamily="49" charset="0"/>
            </a:endParaRPr>
          </a:p>
          <a:p>
            <a:r>
              <a:rPr lang="en-US" sz="2300" dirty="0">
                <a:latin typeface="Consolas" panose="020B0609020204030204" pitchFamily="49" charset="0"/>
              </a:rPr>
              <a:t>//Fetch </a:t>
            </a:r>
            <a:r>
              <a:rPr lang="en-US" sz="2300" dirty="0" err="1">
                <a:latin typeface="Consolas" panose="020B0609020204030204" pitchFamily="49" charset="0"/>
              </a:rPr>
              <a:t>addq</a:t>
            </a:r>
            <a:r>
              <a:rPr lang="en-US" sz="2300" dirty="0">
                <a:latin typeface="Consolas" panose="020B0609020204030204" pitchFamily="49" charset="0"/>
              </a:rPr>
              <a:t> </a:t>
            </a:r>
            <a:r>
              <a:rPr lang="en-US" sz="2300" dirty="0" err="1">
                <a:latin typeface="Consolas" panose="020B0609020204030204" pitchFamily="49" charset="0"/>
              </a:rPr>
              <a:t>instr</a:t>
            </a:r>
            <a:r>
              <a:rPr lang="en-US" sz="2300" dirty="0">
                <a:latin typeface="Consolas" panose="020B0609020204030204" pitchFamily="49" charset="0"/>
              </a:rPr>
              <a:t>, increment</a:t>
            </a:r>
          </a:p>
          <a:p>
            <a:r>
              <a:rPr lang="en-US" sz="2300" dirty="0">
                <a:latin typeface="Consolas" panose="020B0609020204030204" pitchFamily="49" charset="0"/>
              </a:rPr>
              <a:t>//IP to next </a:t>
            </a:r>
            <a:r>
              <a:rPr lang="en-US" sz="2300" dirty="0" err="1">
                <a:latin typeface="Consolas" panose="020B0609020204030204" pitchFamily="49" charset="0"/>
              </a:rPr>
              <a:t>instr</a:t>
            </a:r>
            <a:endParaRPr lang="en-US" sz="2300" dirty="0">
              <a:latin typeface="Consolas" panose="020B0609020204030204" pitchFamily="49" charset="0"/>
            </a:endParaRPr>
          </a:p>
        </p:txBody>
      </p:sp>
      <p:cxnSp>
        <p:nvCxnSpPr>
          <p:cNvPr id="134" name="Straight Arrow Connector 133"/>
          <p:cNvCxnSpPr>
            <a:cxnSpLocks/>
          </p:cNvCxnSpPr>
          <p:nvPr/>
        </p:nvCxnSpPr>
        <p:spPr>
          <a:xfrm flipV="1">
            <a:off x="3065312" y="6342132"/>
            <a:ext cx="3141298" cy="1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cxnSpLocks/>
          </p:cNvCxnSpPr>
          <p:nvPr/>
        </p:nvCxnSpPr>
        <p:spPr>
          <a:xfrm>
            <a:off x="9308752" y="6355528"/>
            <a:ext cx="1810059" cy="1295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5762946" y="4534256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cxnSpLocks/>
          </p:cNvCxnSpPr>
          <p:nvPr/>
        </p:nvCxnSpPr>
        <p:spPr>
          <a:xfrm flipV="1">
            <a:off x="6012902" y="4528127"/>
            <a:ext cx="0" cy="93076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>
            <a:off x="5762946" y="4191423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cxnSpLocks/>
          </p:cNvCxnSpPr>
          <p:nvPr/>
        </p:nvCxnSpPr>
        <p:spPr>
          <a:xfrm flipV="1">
            <a:off x="11561897" y="4976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>
            <a:off x="2091690" y="2388870"/>
            <a:ext cx="250057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cxnSpLocks/>
          </p:cNvCxnSpPr>
          <p:nvPr/>
        </p:nvCxnSpPr>
        <p:spPr>
          <a:xfrm flipV="1">
            <a:off x="10796225" y="4967618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cxnSpLocks/>
          </p:cNvCxnSpPr>
          <p:nvPr/>
        </p:nvCxnSpPr>
        <p:spPr>
          <a:xfrm flipV="1">
            <a:off x="2184963" y="4553347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cxnSpLocks/>
          </p:cNvCxnSpPr>
          <p:nvPr/>
        </p:nvCxnSpPr>
        <p:spPr>
          <a:xfrm>
            <a:off x="3101292" y="2383380"/>
            <a:ext cx="385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152228" y="1657349"/>
            <a:ext cx="584775" cy="4777740"/>
            <a:chOff x="3485228" y="1440180"/>
            <a:chExt cx="584775" cy="4777740"/>
          </a:xfrm>
        </p:grpSpPr>
        <p:sp>
          <p:nvSpPr>
            <p:cNvPr id="8" name="Rectangle 7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265747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ID/EX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85860" y="1657349"/>
            <a:ext cx="584775" cy="4777740"/>
            <a:chOff x="3496658" y="1440180"/>
            <a:chExt cx="584775" cy="4777740"/>
          </a:xfrm>
        </p:grpSpPr>
        <p:sp>
          <p:nvSpPr>
            <p:cNvPr id="11" name="Rectangle 10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66890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EX/MEM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034556" y="1668775"/>
            <a:ext cx="584775" cy="4777740"/>
            <a:chOff x="3473798" y="1440180"/>
            <a:chExt cx="584775" cy="4777740"/>
          </a:xfrm>
        </p:grpSpPr>
        <p:sp>
          <p:nvSpPr>
            <p:cNvPr id="14" name="Rectangle 1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64604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MEM/WB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97280" y="1794510"/>
            <a:ext cx="1131570" cy="1188720"/>
            <a:chOff x="1737360" y="3120390"/>
            <a:chExt cx="1131570" cy="1188720"/>
          </a:xfrm>
        </p:grpSpPr>
        <p:sp>
          <p:nvSpPr>
            <p:cNvPr id="16" name="Arrow: Chevron 15"/>
            <p:cNvSpPr/>
            <p:nvPr/>
          </p:nvSpPr>
          <p:spPr>
            <a:xfrm>
              <a:off x="1737360" y="3120390"/>
              <a:ext cx="1131570" cy="1188720"/>
            </a:xfrm>
            <a:prstGeom prst="chevron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43228" y="3264961"/>
              <a:ext cx="5933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852518" y="2046742"/>
            <a:ext cx="4849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>
            <a:off x="620419" y="2727641"/>
            <a:ext cx="714583" cy="127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29" idx="0"/>
          </p:cNvCxnSpPr>
          <p:nvPr/>
        </p:nvCxnSpPr>
        <p:spPr>
          <a:xfrm flipH="1" flipV="1">
            <a:off x="620419" y="2727641"/>
            <a:ext cx="8013" cy="575627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842835" y="3314693"/>
            <a:ext cx="1756102" cy="1485897"/>
            <a:chOff x="3452108" y="1440180"/>
            <a:chExt cx="696736" cy="4777740"/>
          </a:xfrm>
        </p:grpSpPr>
        <p:sp>
          <p:nvSpPr>
            <p:cNvPr id="35" name="Rectangle 34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52108" y="3146173"/>
              <a:ext cx="696736" cy="1484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Memory</a:t>
              </a:r>
            </a:p>
          </p:txBody>
        </p:sp>
      </p:grp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695324" y="3623310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80065" y="3303268"/>
            <a:ext cx="696736" cy="1485897"/>
            <a:chOff x="3452108" y="1440180"/>
            <a:chExt cx="696736" cy="4777740"/>
          </a:xfrm>
        </p:grpSpPr>
        <p:sp>
          <p:nvSpPr>
            <p:cNvPr id="29" name="Rectangle 28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52108" y="2888910"/>
              <a:ext cx="696736" cy="1880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IP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77404" y="3423255"/>
            <a:ext cx="1087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Addr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5851" y="4280920"/>
            <a:ext cx="769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365090" y="1668790"/>
            <a:ext cx="2639931" cy="3583564"/>
            <a:chOff x="4348070" y="720100"/>
            <a:chExt cx="2639931" cy="3583564"/>
          </a:xfrm>
        </p:grpSpPr>
        <p:sp>
          <p:nvSpPr>
            <p:cNvPr id="47" name="Rectangle 46"/>
            <p:cNvSpPr/>
            <p:nvPr/>
          </p:nvSpPr>
          <p:spPr>
            <a:xfrm>
              <a:off x="4454323" y="720100"/>
              <a:ext cx="2394212" cy="35835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67199" y="3801667"/>
              <a:ext cx="1756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Registers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2840" y="77006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reg0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3790" y="120821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reg1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8070" y="1929436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51879" y="2321866"/>
              <a:ext cx="2159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data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34331" y="3008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5281" y="3389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1</a:t>
              </a:r>
            </a:p>
          </p:txBody>
        </p:sp>
      </p:grpSp>
      <p:sp>
        <p:nvSpPr>
          <p:cNvPr id="56" name="Oval 55"/>
          <p:cNvSpPr/>
          <p:nvPr/>
        </p:nvSpPr>
        <p:spPr>
          <a:xfrm>
            <a:off x="3682114" y="5302002"/>
            <a:ext cx="1997213" cy="7262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593718" y="5302807"/>
            <a:ext cx="2163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 extend</a:t>
            </a:r>
          </a:p>
          <a:p>
            <a:pPr algn="ctr"/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to 64-bit</a:t>
            </a:r>
          </a:p>
        </p:txBody>
      </p:sp>
      <p:cxnSp>
        <p:nvCxnSpPr>
          <p:cNvPr id="58" name="Straight Arrow Connector 57"/>
          <p:cNvCxnSpPr>
            <a:cxnSpLocks/>
          </p:cNvCxnSpPr>
          <p:nvPr/>
        </p:nvCxnSpPr>
        <p:spPr>
          <a:xfrm>
            <a:off x="3028573" y="5604340"/>
            <a:ext cx="653541" cy="6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5679327" y="5610612"/>
            <a:ext cx="51954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3093611" y="1945230"/>
            <a:ext cx="39291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513678" y="1657348"/>
            <a:ext cx="584775" cy="4777742"/>
            <a:chOff x="3462368" y="1440178"/>
            <a:chExt cx="584775" cy="4777742"/>
          </a:xfrm>
        </p:grpSpPr>
        <p:sp>
          <p:nvSpPr>
            <p:cNvPr id="4" name="Rectangle 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365886" y="3536660"/>
              <a:ext cx="4777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Current instruction register</a:t>
              </a:r>
            </a:p>
          </p:txBody>
        </p:sp>
      </p:grpSp>
      <p:cxnSp>
        <p:nvCxnSpPr>
          <p:cNvPr id="68" name="Straight Arrow Connector 67"/>
          <p:cNvCxnSpPr>
            <a:cxnSpLocks/>
          </p:cNvCxnSpPr>
          <p:nvPr/>
        </p:nvCxnSpPr>
        <p:spPr>
          <a:xfrm>
            <a:off x="2330717" y="1307602"/>
            <a:ext cx="2806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cxnSpLocks/>
          </p:cNvCxnSpPr>
          <p:nvPr/>
        </p:nvCxnSpPr>
        <p:spPr>
          <a:xfrm flipH="1" flipV="1">
            <a:off x="2342155" y="1307602"/>
            <a:ext cx="1432" cy="10812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87923" y="750180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Next sequential IP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583180" y="981069"/>
            <a:ext cx="491490" cy="687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461391" y="4217968"/>
            <a:ext cx="1131570" cy="1283526"/>
            <a:chOff x="2024057" y="2916507"/>
            <a:chExt cx="1131570" cy="1283526"/>
          </a:xfrm>
        </p:grpSpPr>
        <p:sp>
          <p:nvSpPr>
            <p:cNvPr id="83" name="Arrow: Chevron 82"/>
            <p:cNvSpPr/>
            <p:nvPr/>
          </p:nvSpPr>
          <p:spPr>
            <a:xfrm>
              <a:off x="2024057" y="2916507"/>
              <a:ext cx="1131570" cy="1283526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243228" y="3264961"/>
              <a:ext cx="100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ALU</a:t>
              </a:r>
            </a:p>
          </p:txBody>
        </p:sp>
      </p:grpSp>
      <p:cxnSp>
        <p:nvCxnSpPr>
          <p:cNvPr id="86" name="Straight Arrow Connector 85"/>
          <p:cNvCxnSpPr>
            <a:cxnSpLocks/>
          </p:cNvCxnSpPr>
          <p:nvPr/>
        </p:nvCxnSpPr>
        <p:spPr>
          <a:xfrm flipV="1">
            <a:off x="3303118" y="638612"/>
            <a:ext cx="344279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7129502" y="4557116"/>
            <a:ext cx="0" cy="253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cxnSpLocks/>
          </p:cNvCxnSpPr>
          <p:nvPr/>
        </p:nvCxnSpPr>
        <p:spPr>
          <a:xfrm>
            <a:off x="6687287" y="4557116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cxnSpLocks/>
          </p:cNvCxnSpPr>
          <p:nvPr/>
        </p:nvCxnSpPr>
        <p:spPr>
          <a:xfrm>
            <a:off x="7426183" y="5120582"/>
            <a:ext cx="40481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>
            <a:grpSpLocks noChangeAspect="1"/>
          </p:cNvGrpSpPr>
          <p:nvPr/>
        </p:nvGrpSpPr>
        <p:grpSpPr>
          <a:xfrm>
            <a:off x="6854190" y="4788659"/>
            <a:ext cx="564227" cy="630594"/>
            <a:chOff x="8037253" y="2752620"/>
            <a:chExt cx="633384" cy="707886"/>
          </a:xfrm>
        </p:grpSpPr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06" name="Straight Arrow Connector 105"/>
          <p:cNvCxnSpPr>
            <a:cxnSpLocks/>
          </p:cNvCxnSpPr>
          <p:nvPr/>
        </p:nvCxnSpPr>
        <p:spPr>
          <a:xfrm flipV="1">
            <a:off x="7372611" y="4617233"/>
            <a:ext cx="449614" cy="423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cxnSpLocks/>
          </p:cNvCxnSpPr>
          <p:nvPr/>
        </p:nvCxnSpPr>
        <p:spPr>
          <a:xfrm flipV="1">
            <a:off x="6687803" y="4217968"/>
            <a:ext cx="67146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cxnSpLocks/>
          </p:cNvCxnSpPr>
          <p:nvPr/>
        </p:nvCxnSpPr>
        <p:spPr>
          <a:xfrm flipV="1">
            <a:off x="7372611" y="4217968"/>
            <a:ext cx="0" cy="40350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cxnSpLocks/>
          </p:cNvCxnSpPr>
          <p:nvPr/>
        </p:nvCxnSpPr>
        <p:spPr>
          <a:xfrm flipV="1">
            <a:off x="151197" y="4013385"/>
            <a:ext cx="229152" cy="4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 flipV="1">
            <a:off x="158145" y="182880"/>
            <a:ext cx="990" cy="385190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cxnSpLocks/>
          </p:cNvCxnSpPr>
          <p:nvPr/>
        </p:nvCxnSpPr>
        <p:spPr>
          <a:xfrm flipV="1">
            <a:off x="8592961" y="4861636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9362709" y="4754393"/>
            <a:ext cx="1756102" cy="1506750"/>
            <a:chOff x="9888489" y="4937273"/>
            <a:chExt cx="1756102" cy="1506750"/>
          </a:xfrm>
        </p:grpSpPr>
        <p:grpSp>
          <p:nvGrpSpPr>
            <p:cNvPr id="120" name="Group 119"/>
            <p:cNvGrpSpPr/>
            <p:nvPr/>
          </p:nvGrpSpPr>
          <p:grpSpPr>
            <a:xfrm>
              <a:off x="9888489" y="4956209"/>
              <a:ext cx="1756102" cy="1485897"/>
              <a:chOff x="3452108" y="1528899"/>
              <a:chExt cx="696736" cy="477774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3554731" y="1528899"/>
                <a:ext cx="491490" cy="47777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452108" y="2662967"/>
                <a:ext cx="696736" cy="1484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Memory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10100501" y="5710588"/>
              <a:ext cx="7394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Addr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0087041" y="604391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WrData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416106" y="493727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RdData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cxnSp>
        <p:nvCxnSpPr>
          <p:cNvPr id="138" name="Straight Arrow Connector 137"/>
          <p:cNvCxnSpPr>
            <a:cxnSpLocks/>
          </p:cNvCxnSpPr>
          <p:nvPr/>
        </p:nvCxnSpPr>
        <p:spPr>
          <a:xfrm flipV="1">
            <a:off x="9317945" y="6125223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cxnSpLocks/>
          </p:cNvCxnSpPr>
          <p:nvPr/>
        </p:nvCxnSpPr>
        <p:spPr>
          <a:xfrm flipV="1">
            <a:off x="6697127" y="612877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cxnSpLocks/>
          </p:cNvCxnSpPr>
          <p:nvPr/>
        </p:nvCxnSpPr>
        <p:spPr>
          <a:xfrm>
            <a:off x="5995496" y="6140202"/>
            <a:ext cx="21080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eft Bracket 149"/>
          <p:cNvSpPr/>
          <p:nvPr/>
        </p:nvSpPr>
        <p:spPr>
          <a:xfrm>
            <a:off x="5921928" y="5459948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/>
          <p:cNvCxnSpPr>
            <a:cxnSpLocks/>
          </p:cNvCxnSpPr>
          <p:nvPr/>
        </p:nvCxnSpPr>
        <p:spPr>
          <a:xfrm flipV="1">
            <a:off x="6007271" y="5783168"/>
            <a:ext cx="0" cy="35612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cxnSpLocks/>
          </p:cNvCxnSpPr>
          <p:nvPr/>
        </p:nvCxnSpPr>
        <p:spPr>
          <a:xfrm flipV="1">
            <a:off x="9390368" y="5759833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cxnSpLocks/>
          </p:cNvCxnSpPr>
          <p:nvPr/>
        </p:nvCxnSpPr>
        <p:spPr>
          <a:xfrm flipV="1">
            <a:off x="9401342" y="3763023"/>
            <a:ext cx="5144" cy="199681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cxnSpLocks/>
          </p:cNvCxnSpPr>
          <p:nvPr/>
        </p:nvCxnSpPr>
        <p:spPr>
          <a:xfrm flipV="1">
            <a:off x="9312877" y="4865903"/>
            <a:ext cx="101143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cxnSpLocks/>
          </p:cNvCxnSpPr>
          <p:nvPr/>
        </p:nvCxnSpPr>
        <p:spPr>
          <a:xfrm>
            <a:off x="9399269" y="3763023"/>
            <a:ext cx="169903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cxnSpLocks/>
          </p:cNvCxnSpPr>
          <p:nvPr/>
        </p:nvCxnSpPr>
        <p:spPr>
          <a:xfrm flipV="1">
            <a:off x="3214985" y="3485435"/>
            <a:ext cx="268182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V="1">
            <a:off x="3289051" y="3109904"/>
            <a:ext cx="197000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cxnSpLocks/>
          </p:cNvCxnSpPr>
          <p:nvPr/>
        </p:nvCxnSpPr>
        <p:spPr>
          <a:xfrm flipV="1">
            <a:off x="11914562" y="3778216"/>
            <a:ext cx="3816" cy="166936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cxnSpLocks/>
          </p:cNvCxnSpPr>
          <p:nvPr/>
        </p:nvCxnSpPr>
        <p:spPr>
          <a:xfrm flipV="1">
            <a:off x="11702422" y="4977645"/>
            <a:ext cx="3816" cy="51087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cxnSpLocks/>
          </p:cNvCxnSpPr>
          <p:nvPr/>
        </p:nvCxnSpPr>
        <p:spPr>
          <a:xfrm flipV="1">
            <a:off x="11584663" y="3767468"/>
            <a:ext cx="346178" cy="57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cxnSpLocks/>
          </p:cNvCxnSpPr>
          <p:nvPr/>
        </p:nvCxnSpPr>
        <p:spPr>
          <a:xfrm flipV="1">
            <a:off x="3204167" y="3478896"/>
            <a:ext cx="1092" cy="200551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Left Bracket 187"/>
          <p:cNvSpPr/>
          <p:nvPr/>
        </p:nvSpPr>
        <p:spPr>
          <a:xfrm flipH="1">
            <a:off x="3200992" y="547169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Arrow Connector 191"/>
          <p:cNvCxnSpPr>
            <a:cxnSpLocks/>
          </p:cNvCxnSpPr>
          <p:nvPr/>
        </p:nvCxnSpPr>
        <p:spPr>
          <a:xfrm flipV="1">
            <a:off x="3169456" y="649032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cxnSpLocks/>
          </p:cNvCxnSpPr>
          <p:nvPr/>
        </p:nvCxnSpPr>
        <p:spPr>
          <a:xfrm>
            <a:off x="3171724" y="6690630"/>
            <a:ext cx="8728339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cxnSpLocks/>
          </p:cNvCxnSpPr>
          <p:nvPr/>
        </p:nvCxnSpPr>
        <p:spPr>
          <a:xfrm flipV="1">
            <a:off x="11886970" y="5918183"/>
            <a:ext cx="0" cy="78915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11604857" y="5397636"/>
            <a:ext cx="564227" cy="630594"/>
            <a:chOff x="8037253" y="2752620"/>
            <a:chExt cx="633384" cy="707886"/>
          </a:xfrm>
        </p:grpSpPr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12" name="Straight Arrow Connector 111"/>
          <p:cNvCxnSpPr>
            <a:cxnSpLocks/>
          </p:cNvCxnSpPr>
          <p:nvPr/>
        </p:nvCxnSpPr>
        <p:spPr>
          <a:xfrm>
            <a:off x="6685935" y="5625435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cxnSpLocks/>
          </p:cNvCxnSpPr>
          <p:nvPr/>
        </p:nvCxnSpPr>
        <p:spPr>
          <a:xfrm flipV="1">
            <a:off x="7133927" y="5395372"/>
            <a:ext cx="6550" cy="216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eft Bracket 125"/>
          <p:cNvSpPr/>
          <p:nvPr/>
        </p:nvSpPr>
        <p:spPr>
          <a:xfrm flipH="1">
            <a:off x="3176862" y="61806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cxnSpLocks/>
          </p:cNvCxnSpPr>
          <p:nvPr/>
        </p:nvCxnSpPr>
        <p:spPr>
          <a:xfrm flipV="1">
            <a:off x="3193886" y="5787463"/>
            <a:ext cx="3596" cy="39295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cxnSpLocks/>
          </p:cNvCxnSpPr>
          <p:nvPr/>
        </p:nvCxnSpPr>
        <p:spPr>
          <a:xfrm flipV="1">
            <a:off x="6700937" y="633832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cxnSpLocks/>
          </p:cNvCxnSpPr>
          <p:nvPr/>
        </p:nvCxnSpPr>
        <p:spPr>
          <a:xfrm flipV="1">
            <a:off x="3287987" y="3115501"/>
            <a:ext cx="1092" cy="22598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eft Bracket 143"/>
          <p:cNvSpPr/>
          <p:nvPr/>
        </p:nvSpPr>
        <p:spPr>
          <a:xfrm flipH="1">
            <a:off x="3341962" y="536120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Left Bracket 144"/>
          <p:cNvSpPr/>
          <p:nvPr/>
        </p:nvSpPr>
        <p:spPr>
          <a:xfrm flipH="1">
            <a:off x="3340692" y="61044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cxnSpLocks/>
          </p:cNvCxnSpPr>
          <p:nvPr/>
        </p:nvCxnSpPr>
        <p:spPr>
          <a:xfrm flipV="1">
            <a:off x="3346286" y="5691854"/>
            <a:ext cx="3596" cy="40891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cxnSpLocks/>
          </p:cNvCxnSpPr>
          <p:nvPr/>
        </p:nvCxnSpPr>
        <p:spPr>
          <a:xfrm flipH="1" flipV="1">
            <a:off x="3278641" y="5367400"/>
            <a:ext cx="168133" cy="20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cxnSpLocks/>
          </p:cNvCxnSpPr>
          <p:nvPr/>
        </p:nvCxnSpPr>
        <p:spPr>
          <a:xfrm flipV="1">
            <a:off x="3344716" y="6413575"/>
            <a:ext cx="3596" cy="18817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</p:cNvCxnSpPr>
          <p:nvPr/>
        </p:nvCxnSpPr>
        <p:spPr>
          <a:xfrm>
            <a:off x="3334392" y="6591570"/>
            <a:ext cx="8387762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cxnSpLocks/>
          </p:cNvCxnSpPr>
          <p:nvPr/>
        </p:nvCxnSpPr>
        <p:spPr>
          <a:xfrm flipV="1">
            <a:off x="11711476" y="639126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</p:cNvCxnSpPr>
          <p:nvPr/>
        </p:nvCxnSpPr>
        <p:spPr>
          <a:xfrm flipV="1">
            <a:off x="11574597" y="6373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267401" y="5973455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Write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reg</a:t>
            </a:r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idx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512483" y="433259"/>
            <a:ext cx="679098" cy="801198"/>
            <a:chOff x="1667796" y="3070605"/>
            <a:chExt cx="1201136" cy="1238505"/>
          </a:xfrm>
        </p:grpSpPr>
        <p:sp>
          <p:nvSpPr>
            <p:cNvPr id="129" name="Arrow: Chevron 128"/>
            <p:cNvSpPr/>
            <p:nvPr/>
          </p:nvSpPr>
          <p:spPr>
            <a:xfrm>
              <a:off x="1667796" y="3120390"/>
              <a:ext cx="1201136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243229" y="3070605"/>
              <a:ext cx="593318" cy="1189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3661" y="651513"/>
            <a:ext cx="1659695" cy="400110"/>
            <a:chOff x="7659781" y="411483"/>
            <a:chExt cx="1659695" cy="400110"/>
          </a:xfrm>
        </p:grpSpPr>
        <p:sp>
          <p:nvSpPr>
            <p:cNvPr id="136" name="Oval 135"/>
            <p:cNvSpPr>
              <a:spLocks noChangeAspect="1"/>
            </p:cNvSpPr>
            <p:nvPr/>
          </p:nvSpPr>
          <p:spPr>
            <a:xfrm>
              <a:off x="7659781" y="423959"/>
              <a:ext cx="1612235" cy="34908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691931" y="411483"/>
              <a:ext cx="1627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Conditions?</a:t>
              </a:r>
            </a:p>
          </p:txBody>
        </p:sp>
      </p:grpSp>
      <p:cxnSp>
        <p:nvCxnSpPr>
          <p:cNvPr id="141" name="Straight Arrow Connector 140"/>
          <p:cNvCxnSpPr>
            <a:cxnSpLocks/>
          </p:cNvCxnSpPr>
          <p:nvPr/>
        </p:nvCxnSpPr>
        <p:spPr>
          <a:xfrm flipH="1" flipV="1">
            <a:off x="162945" y="175260"/>
            <a:ext cx="5033973" cy="73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cxnSpLocks/>
          </p:cNvCxnSpPr>
          <p:nvPr/>
        </p:nvCxnSpPr>
        <p:spPr>
          <a:xfrm flipH="1" flipV="1">
            <a:off x="5195486" y="170603"/>
            <a:ext cx="1432" cy="50151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cxnSpLocks/>
          </p:cNvCxnSpPr>
          <p:nvPr/>
        </p:nvCxnSpPr>
        <p:spPr>
          <a:xfrm flipV="1">
            <a:off x="3079977" y="1305362"/>
            <a:ext cx="226680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cxnSpLocks/>
          </p:cNvCxnSpPr>
          <p:nvPr/>
        </p:nvCxnSpPr>
        <p:spPr>
          <a:xfrm flipV="1">
            <a:off x="3302211" y="641876"/>
            <a:ext cx="0" cy="6762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cxnSpLocks/>
          </p:cNvCxnSpPr>
          <p:nvPr/>
        </p:nvCxnSpPr>
        <p:spPr>
          <a:xfrm flipV="1">
            <a:off x="3417742" y="1008182"/>
            <a:ext cx="305530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cxnSpLocks/>
          </p:cNvCxnSpPr>
          <p:nvPr/>
        </p:nvCxnSpPr>
        <p:spPr>
          <a:xfrm flipV="1">
            <a:off x="3431751" y="1001286"/>
            <a:ext cx="0" cy="46796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cxnSpLocks/>
          </p:cNvCxnSpPr>
          <p:nvPr/>
        </p:nvCxnSpPr>
        <p:spPr>
          <a:xfrm flipV="1">
            <a:off x="4196159" y="844313"/>
            <a:ext cx="222214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cxnSpLocks/>
          </p:cNvCxnSpPr>
          <p:nvPr/>
        </p:nvCxnSpPr>
        <p:spPr>
          <a:xfrm flipV="1">
            <a:off x="3435557" y="1457762"/>
            <a:ext cx="391821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458578" y="1259317"/>
            <a:ext cx="267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Sign-extended </a:t>
            </a:r>
            <a:r>
              <a:rPr lang="en-US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6384507" y="-11681"/>
            <a:ext cx="5810542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Consolas" panose="020B0609020204030204" pitchFamily="49" charset="0"/>
              </a:rPr>
              <a:t>Fetch:addq</a:t>
            </a:r>
            <a:r>
              <a:rPr lang="en-US" sz="4000" dirty="0">
                <a:latin typeface="Consolas" panose="020B0609020204030204" pitchFamily="49" charset="0"/>
              </a:rPr>
              <a:t> %r8, %r9</a:t>
            </a:r>
          </a:p>
        </p:txBody>
      </p:sp>
      <p:grpSp>
        <p:nvGrpSpPr>
          <p:cNvPr id="179" name="Group 178"/>
          <p:cNvGrpSpPr/>
          <p:nvPr/>
        </p:nvGrpSpPr>
        <p:grpSpPr>
          <a:xfrm>
            <a:off x="6514292" y="2652554"/>
            <a:ext cx="1359436" cy="1558926"/>
            <a:chOff x="6514292" y="2652554"/>
            <a:chExt cx="1359436" cy="1558926"/>
          </a:xfrm>
        </p:grpSpPr>
        <p:sp>
          <p:nvSpPr>
            <p:cNvPr id="184" name="TextBox 183"/>
            <p:cNvSpPr txBox="1"/>
            <p:nvPr/>
          </p:nvSpPr>
          <p:spPr>
            <a:xfrm>
              <a:off x="6514292" y="2652554"/>
              <a:ext cx="13594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Opcode</a:t>
              </a:r>
            </a:p>
          </p:txBody>
        </p:sp>
        <p:cxnSp>
          <p:nvCxnSpPr>
            <p:cNvPr id="185" name="Straight Arrow Connector 184"/>
            <p:cNvCxnSpPr>
              <a:cxnSpLocks/>
            </p:cNvCxnSpPr>
            <p:nvPr/>
          </p:nvCxnSpPr>
          <p:spPr>
            <a:xfrm>
              <a:off x="7761962" y="3014927"/>
              <a:ext cx="0" cy="11965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>
              <a:cxnSpLocks/>
            </p:cNvCxnSpPr>
            <p:nvPr/>
          </p:nvCxnSpPr>
          <p:spPr>
            <a:xfrm flipV="1">
              <a:off x="6697068" y="3031631"/>
              <a:ext cx="1055100" cy="5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A7CF6ED5-A2AD-4DCA-8672-E0A675AE141A}"/>
              </a:ext>
            </a:extLst>
          </p:cNvPr>
          <p:cNvGrpSpPr/>
          <p:nvPr/>
        </p:nvGrpSpPr>
        <p:grpSpPr>
          <a:xfrm>
            <a:off x="189618" y="1804256"/>
            <a:ext cx="801949" cy="623039"/>
            <a:chOff x="8185297" y="484460"/>
            <a:chExt cx="801949" cy="623039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B2DBD568-526B-4623-9AAE-E70F0D9C4F85}"/>
                </a:ext>
              </a:extLst>
            </p:cNvPr>
            <p:cNvSpPr txBox="1"/>
            <p:nvPr/>
          </p:nvSpPr>
          <p:spPr>
            <a:xfrm>
              <a:off x="8192376" y="484460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Instr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75FD1FDD-1910-4440-AE33-CCAC149D815A}"/>
                </a:ext>
              </a:extLst>
            </p:cNvPr>
            <p:cNvSpPr txBox="1"/>
            <p:nvPr/>
          </p:nvSpPr>
          <p:spPr>
            <a:xfrm>
              <a:off x="8185297" y="707389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size</a:t>
              </a:r>
            </a:p>
          </p:txBody>
        </p:sp>
      </p:grp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527DD51F-BC6C-4F80-90E5-CFA708AF4F68}"/>
              </a:ext>
            </a:extLst>
          </p:cNvPr>
          <p:cNvCxnSpPr>
            <a:cxnSpLocks/>
          </p:cNvCxnSpPr>
          <p:nvPr/>
        </p:nvCxnSpPr>
        <p:spPr>
          <a:xfrm flipV="1">
            <a:off x="6024805" y="864131"/>
            <a:ext cx="0" cy="37032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EFF1618E-A817-4064-BA99-CE94C7BE8694}"/>
              </a:ext>
            </a:extLst>
          </p:cNvPr>
          <p:cNvCxnSpPr>
            <a:cxnSpLocks/>
          </p:cNvCxnSpPr>
          <p:nvPr/>
        </p:nvCxnSpPr>
        <p:spPr>
          <a:xfrm flipV="1">
            <a:off x="6950784" y="1221680"/>
            <a:ext cx="0" cy="64419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C8891432-286C-42C9-8A08-0F5C7A5A0D65}"/>
              </a:ext>
            </a:extLst>
          </p:cNvPr>
          <p:cNvCxnSpPr>
            <a:cxnSpLocks/>
          </p:cNvCxnSpPr>
          <p:nvPr/>
        </p:nvCxnSpPr>
        <p:spPr>
          <a:xfrm flipH="1">
            <a:off x="6018178" y="1234458"/>
            <a:ext cx="931953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81570D82-F99B-43F5-B488-C62560F12CFF}"/>
              </a:ext>
            </a:extLst>
          </p:cNvPr>
          <p:cNvCxnSpPr>
            <a:cxnSpLocks/>
          </p:cNvCxnSpPr>
          <p:nvPr/>
        </p:nvCxnSpPr>
        <p:spPr>
          <a:xfrm flipH="1" flipV="1">
            <a:off x="6950131" y="1854551"/>
            <a:ext cx="1682994" cy="74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DB94DBB8-517E-4000-A388-90F04090D125}"/>
              </a:ext>
            </a:extLst>
          </p:cNvPr>
          <p:cNvCxnSpPr>
            <a:cxnSpLocks/>
          </p:cNvCxnSpPr>
          <p:nvPr/>
        </p:nvCxnSpPr>
        <p:spPr>
          <a:xfrm flipV="1">
            <a:off x="8633124" y="1844594"/>
            <a:ext cx="0" cy="30279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83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Box 176"/>
          <p:cNvSpPr txBox="1"/>
          <p:nvPr/>
        </p:nvSpPr>
        <p:spPr>
          <a:xfrm>
            <a:off x="7042139" y="607712"/>
            <a:ext cx="5158405" cy="115416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onsolas" panose="020B0609020204030204" pitchFamily="49" charset="0"/>
              </a:rPr>
              <a:t>//Read reg0=%r8   Read reg1=%r9</a:t>
            </a:r>
          </a:p>
          <a:p>
            <a:r>
              <a:rPr lang="en-US" sz="2300" dirty="0">
                <a:latin typeface="Consolas" panose="020B0609020204030204" pitchFamily="49" charset="0"/>
              </a:rPr>
              <a:t>//Write reg=%r9</a:t>
            </a:r>
          </a:p>
          <a:p>
            <a:r>
              <a:rPr lang="en-US" sz="2300" dirty="0">
                <a:latin typeface="Consolas" panose="020B0609020204030204" pitchFamily="49" charset="0"/>
              </a:rPr>
              <a:t>//Opcode=add</a:t>
            </a:r>
          </a:p>
        </p:txBody>
      </p:sp>
      <p:cxnSp>
        <p:nvCxnSpPr>
          <p:cNvPr id="134" name="Straight Arrow Connector 133"/>
          <p:cNvCxnSpPr>
            <a:cxnSpLocks/>
          </p:cNvCxnSpPr>
          <p:nvPr/>
        </p:nvCxnSpPr>
        <p:spPr>
          <a:xfrm flipV="1">
            <a:off x="3065312" y="6342132"/>
            <a:ext cx="3141298" cy="1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cxnSpLocks/>
          </p:cNvCxnSpPr>
          <p:nvPr/>
        </p:nvCxnSpPr>
        <p:spPr>
          <a:xfrm>
            <a:off x="9308752" y="6355528"/>
            <a:ext cx="1810059" cy="1295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5762946" y="4534256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cxnSpLocks/>
          </p:cNvCxnSpPr>
          <p:nvPr/>
        </p:nvCxnSpPr>
        <p:spPr>
          <a:xfrm flipV="1">
            <a:off x="6012902" y="4528127"/>
            <a:ext cx="0" cy="93076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>
            <a:off x="5762946" y="4191423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cxnSpLocks/>
          </p:cNvCxnSpPr>
          <p:nvPr/>
        </p:nvCxnSpPr>
        <p:spPr>
          <a:xfrm flipV="1">
            <a:off x="11561897" y="4976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>
            <a:off x="2091690" y="2388870"/>
            <a:ext cx="250057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cxnSpLocks/>
          </p:cNvCxnSpPr>
          <p:nvPr/>
        </p:nvCxnSpPr>
        <p:spPr>
          <a:xfrm flipV="1">
            <a:off x="10796225" y="4967618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cxnSpLocks/>
          </p:cNvCxnSpPr>
          <p:nvPr/>
        </p:nvCxnSpPr>
        <p:spPr>
          <a:xfrm flipV="1">
            <a:off x="2184963" y="4553347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cxnSpLocks/>
          </p:cNvCxnSpPr>
          <p:nvPr/>
        </p:nvCxnSpPr>
        <p:spPr>
          <a:xfrm>
            <a:off x="3101292" y="2383380"/>
            <a:ext cx="385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152228" y="1657349"/>
            <a:ext cx="584775" cy="4777740"/>
            <a:chOff x="3485228" y="1440180"/>
            <a:chExt cx="584775" cy="4777740"/>
          </a:xfrm>
        </p:grpSpPr>
        <p:sp>
          <p:nvSpPr>
            <p:cNvPr id="8" name="Rectangle 7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265747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ID/EX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85860" y="1657349"/>
            <a:ext cx="584775" cy="4777740"/>
            <a:chOff x="3496658" y="1440180"/>
            <a:chExt cx="584775" cy="4777740"/>
          </a:xfrm>
        </p:grpSpPr>
        <p:sp>
          <p:nvSpPr>
            <p:cNvPr id="11" name="Rectangle 10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66890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EX/MEM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034556" y="1668775"/>
            <a:ext cx="584775" cy="4777740"/>
            <a:chOff x="3473798" y="1440180"/>
            <a:chExt cx="584775" cy="4777740"/>
          </a:xfrm>
        </p:grpSpPr>
        <p:sp>
          <p:nvSpPr>
            <p:cNvPr id="14" name="Rectangle 1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64604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MEM/WB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97280" y="1794510"/>
            <a:ext cx="1131570" cy="1188720"/>
            <a:chOff x="1737360" y="3120390"/>
            <a:chExt cx="1131570" cy="1188720"/>
          </a:xfrm>
        </p:grpSpPr>
        <p:sp>
          <p:nvSpPr>
            <p:cNvPr id="16" name="Arrow: Chevron 15"/>
            <p:cNvSpPr/>
            <p:nvPr/>
          </p:nvSpPr>
          <p:spPr>
            <a:xfrm>
              <a:off x="1737360" y="3120390"/>
              <a:ext cx="1131570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43228" y="3264961"/>
              <a:ext cx="5933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852518" y="2046742"/>
            <a:ext cx="4849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>
            <a:off x="620419" y="2727641"/>
            <a:ext cx="714583" cy="127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29" idx="0"/>
          </p:cNvCxnSpPr>
          <p:nvPr/>
        </p:nvCxnSpPr>
        <p:spPr>
          <a:xfrm flipH="1" flipV="1">
            <a:off x="620419" y="2727641"/>
            <a:ext cx="8013" cy="575627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842835" y="3314693"/>
            <a:ext cx="1756102" cy="1485897"/>
            <a:chOff x="3452108" y="1440180"/>
            <a:chExt cx="696736" cy="4777740"/>
          </a:xfrm>
        </p:grpSpPr>
        <p:sp>
          <p:nvSpPr>
            <p:cNvPr id="35" name="Rectangle 34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52108" y="3146173"/>
              <a:ext cx="696736" cy="1484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Memory</a:t>
              </a:r>
            </a:p>
          </p:txBody>
        </p:sp>
      </p:grp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695324" y="3623310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80065" y="3303268"/>
            <a:ext cx="696736" cy="1485897"/>
            <a:chOff x="3452108" y="1440180"/>
            <a:chExt cx="696736" cy="4777740"/>
          </a:xfrm>
        </p:grpSpPr>
        <p:sp>
          <p:nvSpPr>
            <p:cNvPr id="29" name="Rectangle 28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52108" y="2888910"/>
              <a:ext cx="696736" cy="1880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IP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77404" y="3423255"/>
            <a:ext cx="1087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Addr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5851" y="4280920"/>
            <a:ext cx="769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365090" y="1668790"/>
            <a:ext cx="2639931" cy="3583564"/>
            <a:chOff x="4348070" y="720100"/>
            <a:chExt cx="2639931" cy="3583564"/>
          </a:xfrm>
        </p:grpSpPr>
        <p:sp>
          <p:nvSpPr>
            <p:cNvPr id="47" name="Rectangle 46"/>
            <p:cNvSpPr/>
            <p:nvPr/>
          </p:nvSpPr>
          <p:spPr>
            <a:xfrm>
              <a:off x="4454323" y="720100"/>
              <a:ext cx="2394212" cy="3583564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67199" y="3801667"/>
              <a:ext cx="1756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Registers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2840" y="77006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reg0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3790" y="120821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reg1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8070" y="1929436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51879" y="2321866"/>
              <a:ext cx="2159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data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34331" y="3008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5281" y="3389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1</a:t>
              </a:r>
            </a:p>
          </p:txBody>
        </p:sp>
      </p:grpSp>
      <p:sp>
        <p:nvSpPr>
          <p:cNvPr id="56" name="Oval 55"/>
          <p:cNvSpPr/>
          <p:nvPr/>
        </p:nvSpPr>
        <p:spPr>
          <a:xfrm>
            <a:off x="3682114" y="5302002"/>
            <a:ext cx="1997213" cy="726228"/>
          </a:xfrm>
          <a:prstGeom prst="ellipse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593718" y="5302807"/>
            <a:ext cx="2163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 extend</a:t>
            </a:r>
          </a:p>
          <a:p>
            <a:pPr algn="ctr"/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to 64-bit</a:t>
            </a:r>
          </a:p>
        </p:txBody>
      </p:sp>
      <p:cxnSp>
        <p:nvCxnSpPr>
          <p:cNvPr id="58" name="Straight Arrow Connector 57"/>
          <p:cNvCxnSpPr>
            <a:cxnSpLocks/>
          </p:cNvCxnSpPr>
          <p:nvPr/>
        </p:nvCxnSpPr>
        <p:spPr>
          <a:xfrm>
            <a:off x="3028573" y="5604340"/>
            <a:ext cx="653541" cy="6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5679327" y="5610612"/>
            <a:ext cx="51954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3093611" y="1945230"/>
            <a:ext cx="39291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513678" y="1657348"/>
            <a:ext cx="584775" cy="4777742"/>
            <a:chOff x="3462368" y="1440178"/>
            <a:chExt cx="584775" cy="4777742"/>
          </a:xfrm>
        </p:grpSpPr>
        <p:sp>
          <p:nvSpPr>
            <p:cNvPr id="4" name="Rectangle 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365886" y="3536660"/>
              <a:ext cx="4777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Current instruction register</a:t>
              </a:r>
            </a:p>
          </p:txBody>
        </p:sp>
      </p:grpSp>
      <p:cxnSp>
        <p:nvCxnSpPr>
          <p:cNvPr id="68" name="Straight Arrow Connector 67"/>
          <p:cNvCxnSpPr>
            <a:cxnSpLocks/>
          </p:cNvCxnSpPr>
          <p:nvPr/>
        </p:nvCxnSpPr>
        <p:spPr>
          <a:xfrm>
            <a:off x="2330717" y="1307602"/>
            <a:ext cx="2806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cxnSpLocks/>
          </p:cNvCxnSpPr>
          <p:nvPr/>
        </p:nvCxnSpPr>
        <p:spPr>
          <a:xfrm flipH="1" flipV="1">
            <a:off x="2342155" y="1307602"/>
            <a:ext cx="1432" cy="10812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87923" y="750180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Next sequential IP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583180" y="981069"/>
            <a:ext cx="491490" cy="687706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461391" y="4217968"/>
            <a:ext cx="1131570" cy="1283526"/>
            <a:chOff x="2024057" y="2916507"/>
            <a:chExt cx="1131570" cy="1283526"/>
          </a:xfrm>
        </p:grpSpPr>
        <p:sp>
          <p:nvSpPr>
            <p:cNvPr id="83" name="Arrow: Chevron 82"/>
            <p:cNvSpPr/>
            <p:nvPr/>
          </p:nvSpPr>
          <p:spPr>
            <a:xfrm>
              <a:off x="2024057" y="2916507"/>
              <a:ext cx="1131570" cy="1283526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243228" y="3264961"/>
              <a:ext cx="100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ALU</a:t>
              </a:r>
            </a:p>
          </p:txBody>
        </p:sp>
      </p:grpSp>
      <p:cxnSp>
        <p:nvCxnSpPr>
          <p:cNvPr id="86" name="Straight Arrow Connector 85"/>
          <p:cNvCxnSpPr>
            <a:cxnSpLocks/>
          </p:cNvCxnSpPr>
          <p:nvPr/>
        </p:nvCxnSpPr>
        <p:spPr>
          <a:xfrm flipV="1">
            <a:off x="3303118" y="638612"/>
            <a:ext cx="344279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7129502" y="4557116"/>
            <a:ext cx="0" cy="253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cxnSpLocks/>
          </p:cNvCxnSpPr>
          <p:nvPr/>
        </p:nvCxnSpPr>
        <p:spPr>
          <a:xfrm>
            <a:off x="6687287" y="4557116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cxnSpLocks/>
          </p:cNvCxnSpPr>
          <p:nvPr/>
        </p:nvCxnSpPr>
        <p:spPr>
          <a:xfrm>
            <a:off x="7426183" y="5120582"/>
            <a:ext cx="40481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>
            <a:grpSpLocks noChangeAspect="1"/>
          </p:cNvGrpSpPr>
          <p:nvPr/>
        </p:nvGrpSpPr>
        <p:grpSpPr>
          <a:xfrm>
            <a:off x="6854190" y="4788659"/>
            <a:ext cx="564227" cy="630594"/>
            <a:chOff x="8037253" y="2752620"/>
            <a:chExt cx="633384" cy="707886"/>
          </a:xfrm>
        </p:grpSpPr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06" name="Straight Arrow Connector 105"/>
          <p:cNvCxnSpPr>
            <a:cxnSpLocks/>
          </p:cNvCxnSpPr>
          <p:nvPr/>
        </p:nvCxnSpPr>
        <p:spPr>
          <a:xfrm flipV="1">
            <a:off x="7372611" y="4617233"/>
            <a:ext cx="449614" cy="423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cxnSpLocks/>
          </p:cNvCxnSpPr>
          <p:nvPr/>
        </p:nvCxnSpPr>
        <p:spPr>
          <a:xfrm flipV="1">
            <a:off x="6687803" y="4217968"/>
            <a:ext cx="67146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cxnSpLocks/>
          </p:cNvCxnSpPr>
          <p:nvPr/>
        </p:nvCxnSpPr>
        <p:spPr>
          <a:xfrm flipV="1">
            <a:off x="7372611" y="4217968"/>
            <a:ext cx="0" cy="40350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cxnSpLocks/>
          </p:cNvCxnSpPr>
          <p:nvPr/>
        </p:nvCxnSpPr>
        <p:spPr>
          <a:xfrm flipV="1">
            <a:off x="151197" y="4013385"/>
            <a:ext cx="229152" cy="4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 flipV="1">
            <a:off x="158145" y="182880"/>
            <a:ext cx="990" cy="385190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cxnSpLocks/>
          </p:cNvCxnSpPr>
          <p:nvPr/>
        </p:nvCxnSpPr>
        <p:spPr>
          <a:xfrm flipV="1">
            <a:off x="8592961" y="4861636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9362709" y="4754393"/>
            <a:ext cx="1756102" cy="1506750"/>
            <a:chOff x="9888489" y="4937273"/>
            <a:chExt cx="1756102" cy="1506750"/>
          </a:xfrm>
        </p:grpSpPr>
        <p:grpSp>
          <p:nvGrpSpPr>
            <p:cNvPr id="120" name="Group 119"/>
            <p:cNvGrpSpPr/>
            <p:nvPr/>
          </p:nvGrpSpPr>
          <p:grpSpPr>
            <a:xfrm>
              <a:off x="9888489" y="4956209"/>
              <a:ext cx="1756102" cy="1485897"/>
              <a:chOff x="3452108" y="1528899"/>
              <a:chExt cx="696736" cy="477774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3554731" y="1528899"/>
                <a:ext cx="491490" cy="47777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452108" y="2662967"/>
                <a:ext cx="696736" cy="1484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Memory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10100501" y="5710588"/>
              <a:ext cx="7394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Addr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0087041" y="604391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WrData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416106" y="493727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RdData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cxnSp>
        <p:nvCxnSpPr>
          <p:cNvPr id="138" name="Straight Arrow Connector 137"/>
          <p:cNvCxnSpPr>
            <a:cxnSpLocks/>
          </p:cNvCxnSpPr>
          <p:nvPr/>
        </p:nvCxnSpPr>
        <p:spPr>
          <a:xfrm flipV="1">
            <a:off x="9317945" y="6125223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cxnSpLocks/>
          </p:cNvCxnSpPr>
          <p:nvPr/>
        </p:nvCxnSpPr>
        <p:spPr>
          <a:xfrm flipV="1">
            <a:off x="6697127" y="612877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cxnSpLocks/>
          </p:cNvCxnSpPr>
          <p:nvPr/>
        </p:nvCxnSpPr>
        <p:spPr>
          <a:xfrm>
            <a:off x="5995496" y="6140202"/>
            <a:ext cx="21080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eft Bracket 149"/>
          <p:cNvSpPr/>
          <p:nvPr/>
        </p:nvSpPr>
        <p:spPr>
          <a:xfrm>
            <a:off x="5921928" y="5459948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/>
          <p:cNvCxnSpPr>
            <a:cxnSpLocks/>
          </p:cNvCxnSpPr>
          <p:nvPr/>
        </p:nvCxnSpPr>
        <p:spPr>
          <a:xfrm flipV="1">
            <a:off x="6007271" y="5783168"/>
            <a:ext cx="0" cy="35612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cxnSpLocks/>
          </p:cNvCxnSpPr>
          <p:nvPr/>
        </p:nvCxnSpPr>
        <p:spPr>
          <a:xfrm flipV="1">
            <a:off x="9390368" y="5759833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cxnSpLocks/>
          </p:cNvCxnSpPr>
          <p:nvPr/>
        </p:nvCxnSpPr>
        <p:spPr>
          <a:xfrm flipV="1">
            <a:off x="9401342" y="3763023"/>
            <a:ext cx="5144" cy="199681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cxnSpLocks/>
          </p:cNvCxnSpPr>
          <p:nvPr/>
        </p:nvCxnSpPr>
        <p:spPr>
          <a:xfrm flipV="1">
            <a:off x="9312877" y="4865903"/>
            <a:ext cx="101143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cxnSpLocks/>
          </p:cNvCxnSpPr>
          <p:nvPr/>
        </p:nvCxnSpPr>
        <p:spPr>
          <a:xfrm>
            <a:off x="9399269" y="3763023"/>
            <a:ext cx="169903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cxnSpLocks/>
          </p:cNvCxnSpPr>
          <p:nvPr/>
        </p:nvCxnSpPr>
        <p:spPr>
          <a:xfrm flipV="1">
            <a:off x="3214985" y="3485435"/>
            <a:ext cx="268182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V="1">
            <a:off x="3289051" y="3109904"/>
            <a:ext cx="197000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cxnSpLocks/>
          </p:cNvCxnSpPr>
          <p:nvPr/>
        </p:nvCxnSpPr>
        <p:spPr>
          <a:xfrm flipV="1">
            <a:off x="11914562" y="3778216"/>
            <a:ext cx="3816" cy="166936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cxnSpLocks/>
          </p:cNvCxnSpPr>
          <p:nvPr/>
        </p:nvCxnSpPr>
        <p:spPr>
          <a:xfrm flipV="1">
            <a:off x="11702422" y="4977645"/>
            <a:ext cx="3816" cy="51087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cxnSpLocks/>
          </p:cNvCxnSpPr>
          <p:nvPr/>
        </p:nvCxnSpPr>
        <p:spPr>
          <a:xfrm flipV="1">
            <a:off x="11584663" y="3767468"/>
            <a:ext cx="346178" cy="57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cxnSpLocks/>
          </p:cNvCxnSpPr>
          <p:nvPr/>
        </p:nvCxnSpPr>
        <p:spPr>
          <a:xfrm flipV="1">
            <a:off x="3204167" y="3478896"/>
            <a:ext cx="1092" cy="200551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Left Bracket 187"/>
          <p:cNvSpPr/>
          <p:nvPr/>
        </p:nvSpPr>
        <p:spPr>
          <a:xfrm flipH="1">
            <a:off x="3200992" y="547169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Arrow Connector 191"/>
          <p:cNvCxnSpPr>
            <a:cxnSpLocks/>
          </p:cNvCxnSpPr>
          <p:nvPr/>
        </p:nvCxnSpPr>
        <p:spPr>
          <a:xfrm flipV="1">
            <a:off x="3169456" y="649032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cxnSpLocks/>
          </p:cNvCxnSpPr>
          <p:nvPr/>
        </p:nvCxnSpPr>
        <p:spPr>
          <a:xfrm>
            <a:off x="3171724" y="6690630"/>
            <a:ext cx="8728339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cxnSpLocks/>
          </p:cNvCxnSpPr>
          <p:nvPr/>
        </p:nvCxnSpPr>
        <p:spPr>
          <a:xfrm flipV="1">
            <a:off x="11886970" y="5918183"/>
            <a:ext cx="0" cy="78915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11604857" y="5397636"/>
            <a:ext cx="564227" cy="630594"/>
            <a:chOff x="8037253" y="2752620"/>
            <a:chExt cx="633384" cy="707886"/>
          </a:xfrm>
        </p:grpSpPr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12" name="Straight Arrow Connector 111"/>
          <p:cNvCxnSpPr>
            <a:cxnSpLocks/>
          </p:cNvCxnSpPr>
          <p:nvPr/>
        </p:nvCxnSpPr>
        <p:spPr>
          <a:xfrm>
            <a:off x="6685935" y="5625435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cxnSpLocks/>
          </p:cNvCxnSpPr>
          <p:nvPr/>
        </p:nvCxnSpPr>
        <p:spPr>
          <a:xfrm flipV="1">
            <a:off x="7133927" y="5395372"/>
            <a:ext cx="6550" cy="216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eft Bracket 125"/>
          <p:cNvSpPr/>
          <p:nvPr/>
        </p:nvSpPr>
        <p:spPr>
          <a:xfrm flipH="1">
            <a:off x="3176862" y="61806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cxnSpLocks/>
          </p:cNvCxnSpPr>
          <p:nvPr/>
        </p:nvCxnSpPr>
        <p:spPr>
          <a:xfrm flipV="1">
            <a:off x="3193886" y="5787463"/>
            <a:ext cx="3596" cy="39295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cxnSpLocks/>
          </p:cNvCxnSpPr>
          <p:nvPr/>
        </p:nvCxnSpPr>
        <p:spPr>
          <a:xfrm flipV="1">
            <a:off x="6700937" y="633832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cxnSpLocks/>
          </p:cNvCxnSpPr>
          <p:nvPr/>
        </p:nvCxnSpPr>
        <p:spPr>
          <a:xfrm flipV="1">
            <a:off x="3287987" y="3115501"/>
            <a:ext cx="1092" cy="22598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eft Bracket 143"/>
          <p:cNvSpPr/>
          <p:nvPr/>
        </p:nvSpPr>
        <p:spPr>
          <a:xfrm flipH="1">
            <a:off x="3341962" y="536120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Left Bracket 144"/>
          <p:cNvSpPr/>
          <p:nvPr/>
        </p:nvSpPr>
        <p:spPr>
          <a:xfrm flipH="1">
            <a:off x="3340692" y="61044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cxnSpLocks/>
          </p:cNvCxnSpPr>
          <p:nvPr/>
        </p:nvCxnSpPr>
        <p:spPr>
          <a:xfrm flipV="1">
            <a:off x="3346286" y="5691854"/>
            <a:ext cx="3596" cy="40891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cxnSpLocks/>
          </p:cNvCxnSpPr>
          <p:nvPr/>
        </p:nvCxnSpPr>
        <p:spPr>
          <a:xfrm flipH="1" flipV="1">
            <a:off x="3278641" y="5367400"/>
            <a:ext cx="168133" cy="20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cxnSpLocks/>
          </p:cNvCxnSpPr>
          <p:nvPr/>
        </p:nvCxnSpPr>
        <p:spPr>
          <a:xfrm flipV="1">
            <a:off x="3344716" y="6413575"/>
            <a:ext cx="3596" cy="18817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</p:cNvCxnSpPr>
          <p:nvPr/>
        </p:nvCxnSpPr>
        <p:spPr>
          <a:xfrm>
            <a:off x="3334392" y="6591570"/>
            <a:ext cx="8387762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cxnSpLocks/>
          </p:cNvCxnSpPr>
          <p:nvPr/>
        </p:nvCxnSpPr>
        <p:spPr>
          <a:xfrm flipV="1">
            <a:off x="11711476" y="639126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</p:cNvCxnSpPr>
          <p:nvPr/>
        </p:nvCxnSpPr>
        <p:spPr>
          <a:xfrm flipV="1">
            <a:off x="11574597" y="6373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267401" y="5973455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Write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reg</a:t>
            </a:r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idx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512483" y="433259"/>
            <a:ext cx="679098" cy="801198"/>
            <a:chOff x="1667796" y="3070605"/>
            <a:chExt cx="1201136" cy="1238505"/>
          </a:xfrm>
        </p:grpSpPr>
        <p:sp>
          <p:nvSpPr>
            <p:cNvPr id="129" name="Arrow: Chevron 128"/>
            <p:cNvSpPr/>
            <p:nvPr/>
          </p:nvSpPr>
          <p:spPr>
            <a:xfrm>
              <a:off x="1667796" y="3120390"/>
              <a:ext cx="1201136" cy="1188720"/>
            </a:xfrm>
            <a:prstGeom prst="chevron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243229" y="3070605"/>
              <a:ext cx="593318" cy="1189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3661" y="651513"/>
            <a:ext cx="1659695" cy="400110"/>
            <a:chOff x="7659781" y="411483"/>
            <a:chExt cx="1659695" cy="400110"/>
          </a:xfrm>
        </p:grpSpPr>
        <p:sp>
          <p:nvSpPr>
            <p:cNvPr id="136" name="Oval 135"/>
            <p:cNvSpPr>
              <a:spLocks noChangeAspect="1"/>
            </p:cNvSpPr>
            <p:nvPr/>
          </p:nvSpPr>
          <p:spPr>
            <a:xfrm>
              <a:off x="7659781" y="423959"/>
              <a:ext cx="1612235" cy="349082"/>
            </a:xfrm>
            <a:prstGeom prst="ellipse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691931" y="411483"/>
              <a:ext cx="1627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Conditions?</a:t>
              </a:r>
            </a:p>
          </p:txBody>
        </p:sp>
      </p:grpSp>
      <p:cxnSp>
        <p:nvCxnSpPr>
          <p:cNvPr id="141" name="Straight Arrow Connector 140"/>
          <p:cNvCxnSpPr>
            <a:cxnSpLocks/>
          </p:cNvCxnSpPr>
          <p:nvPr/>
        </p:nvCxnSpPr>
        <p:spPr>
          <a:xfrm flipH="1" flipV="1">
            <a:off x="162945" y="175260"/>
            <a:ext cx="5033973" cy="73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cxnSpLocks/>
          </p:cNvCxnSpPr>
          <p:nvPr/>
        </p:nvCxnSpPr>
        <p:spPr>
          <a:xfrm flipH="1" flipV="1">
            <a:off x="5195486" y="170603"/>
            <a:ext cx="1432" cy="50151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cxnSpLocks/>
          </p:cNvCxnSpPr>
          <p:nvPr/>
        </p:nvCxnSpPr>
        <p:spPr>
          <a:xfrm flipV="1">
            <a:off x="3079977" y="1305362"/>
            <a:ext cx="226680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cxnSpLocks/>
          </p:cNvCxnSpPr>
          <p:nvPr/>
        </p:nvCxnSpPr>
        <p:spPr>
          <a:xfrm flipV="1">
            <a:off x="3302211" y="641876"/>
            <a:ext cx="0" cy="6762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cxnSpLocks/>
          </p:cNvCxnSpPr>
          <p:nvPr/>
        </p:nvCxnSpPr>
        <p:spPr>
          <a:xfrm flipV="1">
            <a:off x="3417742" y="1008182"/>
            <a:ext cx="305530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cxnSpLocks/>
          </p:cNvCxnSpPr>
          <p:nvPr/>
        </p:nvCxnSpPr>
        <p:spPr>
          <a:xfrm flipV="1">
            <a:off x="3431751" y="1001286"/>
            <a:ext cx="0" cy="46796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cxnSpLocks/>
          </p:cNvCxnSpPr>
          <p:nvPr/>
        </p:nvCxnSpPr>
        <p:spPr>
          <a:xfrm flipV="1">
            <a:off x="4196159" y="844313"/>
            <a:ext cx="222214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cxnSpLocks/>
          </p:cNvCxnSpPr>
          <p:nvPr/>
        </p:nvCxnSpPr>
        <p:spPr>
          <a:xfrm flipV="1">
            <a:off x="3435557" y="1457762"/>
            <a:ext cx="391821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458578" y="1259317"/>
            <a:ext cx="267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Sign-extended </a:t>
            </a:r>
            <a:r>
              <a:rPr lang="en-US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327586" y="-11681"/>
            <a:ext cx="5867464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Consolas" panose="020B0609020204030204" pitchFamily="49" charset="0"/>
              </a:rPr>
              <a:t>Decode:addq</a:t>
            </a:r>
            <a:r>
              <a:rPr lang="en-US" sz="4000" dirty="0">
                <a:latin typeface="Consolas" panose="020B0609020204030204" pitchFamily="49" charset="0"/>
              </a:rPr>
              <a:t> %r8, %r9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6514292" y="2652554"/>
            <a:ext cx="1359436" cy="1558926"/>
            <a:chOff x="6514292" y="2652554"/>
            <a:chExt cx="1359436" cy="1558926"/>
          </a:xfrm>
        </p:grpSpPr>
        <p:sp>
          <p:nvSpPr>
            <p:cNvPr id="185" name="TextBox 184"/>
            <p:cNvSpPr txBox="1"/>
            <p:nvPr/>
          </p:nvSpPr>
          <p:spPr>
            <a:xfrm>
              <a:off x="6514292" y="2652554"/>
              <a:ext cx="13594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Opcode</a:t>
              </a:r>
            </a:p>
          </p:txBody>
        </p:sp>
        <p:cxnSp>
          <p:nvCxnSpPr>
            <p:cNvPr id="187" name="Straight Arrow Connector 186"/>
            <p:cNvCxnSpPr>
              <a:cxnSpLocks/>
            </p:cNvCxnSpPr>
            <p:nvPr/>
          </p:nvCxnSpPr>
          <p:spPr>
            <a:xfrm>
              <a:off x="7761962" y="3014927"/>
              <a:ext cx="0" cy="11965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>
              <a:cxnSpLocks/>
            </p:cNvCxnSpPr>
            <p:nvPr/>
          </p:nvCxnSpPr>
          <p:spPr>
            <a:xfrm flipV="1">
              <a:off x="6697068" y="3031631"/>
              <a:ext cx="1055100" cy="5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BF2CAA3-F8EE-483D-A624-6B9236E57200}"/>
              </a:ext>
            </a:extLst>
          </p:cNvPr>
          <p:cNvGrpSpPr/>
          <p:nvPr/>
        </p:nvGrpSpPr>
        <p:grpSpPr>
          <a:xfrm>
            <a:off x="189618" y="1804256"/>
            <a:ext cx="801949" cy="623039"/>
            <a:chOff x="8185297" y="484460"/>
            <a:chExt cx="801949" cy="623039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D0160D30-DA4D-4091-AF9A-982D3DD2720F}"/>
                </a:ext>
              </a:extLst>
            </p:cNvPr>
            <p:cNvSpPr txBox="1"/>
            <p:nvPr/>
          </p:nvSpPr>
          <p:spPr>
            <a:xfrm>
              <a:off x="8192376" y="484460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Instr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A395F97E-5DB5-4C69-9923-0F168310D637}"/>
                </a:ext>
              </a:extLst>
            </p:cNvPr>
            <p:cNvSpPr txBox="1"/>
            <p:nvPr/>
          </p:nvSpPr>
          <p:spPr>
            <a:xfrm>
              <a:off x="8185297" y="707389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size</a:t>
              </a:r>
            </a:p>
          </p:txBody>
        </p:sp>
      </p:grp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CE4F1A6B-3D31-40B7-9E2E-0D5720FE0AD0}"/>
              </a:ext>
            </a:extLst>
          </p:cNvPr>
          <p:cNvCxnSpPr>
            <a:cxnSpLocks/>
          </p:cNvCxnSpPr>
          <p:nvPr/>
        </p:nvCxnSpPr>
        <p:spPr>
          <a:xfrm flipV="1">
            <a:off x="6024805" y="864131"/>
            <a:ext cx="0" cy="37032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B2E54322-1A57-4898-AA0A-AF15481AD289}"/>
              </a:ext>
            </a:extLst>
          </p:cNvPr>
          <p:cNvCxnSpPr>
            <a:cxnSpLocks/>
          </p:cNvCxnSpPr>
          <p:nvPr/>
        </p:nvCxnSpPr>
        <p:spPr>
          <a:xfrm flipV="1">
            <a:off x="6950784" y="1221680"/>
            <a:ext cx="0" cy="64419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D2F3D7CC-BA7F-4025-B942-5C62D9FE5B76}"/>
              </a:ext>
            </a:extLst>
          </p:cNvPr>
          <p:cNvCxnSpPr>
            <a:cxnSpLocks/>
          </p:cNvCxnSpPr>
          <p:nvPr/>
        </p:nvCxnSpPr>
        <p:spPr>
          <a:xfrm flipH="1">
            <a:off x="6018178" y="1234458"/>
            <a:ext cx="931953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DCF4C0F6-148B-4E77-AE2C-41E8E7643ABF}"/>
              </a:ext>
            </a:extLst>
          </p:cNvPr>
          <p:cNvCxnSpPr>
            <a:cxnSpLocks/>
          </p:cNvCxnSpPr>
          <p:nvPr/>
        </p:nvCxnSpPr>
        <p:spPr>
          <a:xfrm flipH="1" flipV="1">
            <a:off x="6950131" y="1854551"/>
            <a:ext cx="1682994" cy="74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0A00693C-33E6-43E0-8A01-4A1CD9EDECDC}"/>
              </a:ext>
            </a:extLst>
          </p:cNvPr>
          <p:cNvCxnSpPr>
            <a:cxnSpLocks/>
          </p:cNvCxnSpPr>
          <p:nvPr/>
        </p:nvCxnSpPr>
        <p:spPr>
          <a:xfrm flipV="1">
            <a:off x="8633124" y="1844594"/>
            <a:ext cx="0" cy="30279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91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Straight Arrow Connector 133"/>
          <p:cNvCxnSpPr>
            <a:cxnSpLocks/>
          </p:cNvCxnSpPr>
          <p:nvPr/>
        </p:nvCxnSpPr>
        <p:spPr>
          <a:xfrm flipV="1">
            <a:off x="3065312" y="6342132"/>
            <a:ext cx="3141298" cy="1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cxnSpLocks/>
          </p:cNvCxnSpPr>
          <p:nvPr/>
        </p:nvCxnSpPr>
        <p:spPr>
          <a:xfrm>
            <a:off x="9308752" y="6355528"/>
            <a:ext cx="1810059" cy="1295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5762946" y="4534256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cxnSpLocks/>
          </p:cNvCxnSpPr>
          <p:nvPr/>
        </p:nvCxnSpPr>
        <p:spPr>
          <a:xfrm flipV="1">
            <a:off x="6012902" y="4528127"/>
            <a:ext cx="0" cy="93076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>
            <a:off x="5762946" y="4191423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cxnSpLocks/>
          </p:cNvCxnSpPr>
          <p:nvPr/>
        </p:nvCxnSpPr>
        <p:spPr>
          <a:xfrm flipV="1">
            <a:off x="11561897" y="4976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>
            <a:off x="2091690" y="2388870"/>
            <a:ext cx="250057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cxnSpLocks/>
          </p:cNvCxnSpPr>
          <p:nvPr/>
        </p:nvCxnSpPr>
        <p:spPr>
          <a:xfrm flipV="1">
            <a:off x="10796225" y="4967618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cxnSpLocks/>
          </p:cNvCxnSpPr>
          <p:nvPr/>
        </p:nvCxnSpPr>
        <p:spPr>
          <a:xfrm flipV="1">
            <a:off x="2184963" y="4553347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cxnSpLocks/>
          </p:cNvCxnSpPr>
          <p:nvPr/>
        </p:nvCxnSpPr>
        <p:spPr>
          <a:xfrm>
            <a:off x="3101292" y="2383380"/>
            <a:ext cx="385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152228" y="1657349"/>
            <a:ext cx="584775" cy="4777740"/>
            <a:chOff x="3485228" y="1440180"/>
            <a:chExt cx="584775" cy="4777740"/>
          </a:xfrm>
        </p:grpSpPr>
        <p:sp>
          <p:nvSpPr>
            <p:cNvPr id="8" name="Rectangle 7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265747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ID/EX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85860" y="1657349"/>
            <a:ext cx="584775" cy="4777740"/>
            <a:chOff x="3496658" y="1440180"/>
            <a:chExt cx="584775" cy="4777740"/>
          </a:xfrm>
        </p:grpSpPr>
        <p:sp>
          <p:nvSpPr>
            <p:cNvPr id="11" name="Rectangle 10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66890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EX/MEM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034556" y="1668775"/>
            <a:ext cx="584775" cy="4777740"/>
            <a:chOff x="3473798" y="1440180"/>
            <a:chExt cx="584775" cy="4777740"/>
          </a:xfrm>
        </p:grpSpPr>
        <p:sp>
          <p:nvSpPr>
            <p:cNvPr id="14" name="Rectangle 1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64604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MEM/WB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97280" y="1794510"/>
            <a:ext cx="1131570" cy="1188720"/>
            <a:chOff x="1737360" y="3120390"/>
            <a:chExt cx="1131570" cy="1188720"/>
          </a:xfrm>
        </p:grpSpPr>
        <p:sp>
          <p:nvSpPr>
            <p:cNvPr id="16" name="Arrow: Chevron 15"/>
            <p:cNvSpPr/>
            <p:nvPr/>
          </p:nvSpPr>
          <p:spPr>
            <a:xfrm>
              <a:off x="1737360" y="3120390"/>
              <a:ext cx="1131570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43228" y="3264961"/>
              <a:ext cx="5933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852518" y="2046742"/>
            <a:ext cx="4849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>
            <a:off x="620419" y="2727641"/>
            <a:ext cx="714583" cy="127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29" idx="0"/>
          </p:cNvCxnSpPr>
          <p:nvPr/>
        </p:nvCxnSpPr>
        <p:spPr>
          <a:xfrm flipH="1" flipV="1">
            <a:off x="620419" y="2727641"/>
            <a:ext cx="8013" cy="575627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842835" y="3314693"/>
            <a:ext cx="1756102" cy="1485897"/>
            <a:chOff x="3452108" y="1440180"/>
            <a:chExt cx="696736" cy="4777740"/>
          </a:xfrm>
        </p:grpSpPr>
        <p:sp>
          <p:nvSpPr>
            <p:cNvPr id="35" name="Rectangle 34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52108" y="3146173"/>
              <a:ext cx="696736" cy="1484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Memory</a:t>
              </a:r>
            </a:p>
          </p:txBody>
        </p:sp>
      </p:grp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695324" y="3623310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80065" y="3303268"/>
            <a:ext cx="696736" cy="1485897"/>
            <a:chOff x="3452108" y="1440180"/>
            <a:chExt cx="696736" cy="4777740"/>
          </a:xfrm>
        </p:grpSpPr>
        <p:sp>
          <p:nvSpPr>
            <p:cNvPr id="29" name="Rectangle 28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52108" y="2888910"/>
              <a:ext cx="696736" cy="1880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IP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77404" y="3423255"/>
            <a:ext cx="1087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Addr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5851" y="4280920"/>
            <a:ext cx="769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365090" y="1668790"/>
            <a:ext cx="2639931" cy="3583564"/>
            <a:chOff x="4348070" y="720100"/>
            <a:chExt cx="2639931" cy="3583564"/>
          </a:xfrm>
        </p:grpSpPr>
        <p:sp>
          <p:nvSpPr>
            <p:cNvPr id="47" name="Rectangle 46"/>
            <p:cNvSpPr/>
            <p:nvPr/>
          </p:nvSpPr>
          <p:spPr>
            <a:xfrm>
              <a:off x="4454323" y="720100"/>
              <a:ext cx="2394212" cy="35835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67199" y="3801667"/>
              <a:ext cx="1756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Registers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2840" y="77006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reg0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3790" y="120821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reg1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8070" y="1929436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51879" y="2321866"/>
              <a:ext cx="2159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data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34331" y="3008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5281" y="3389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1</a:t>
              </a:r>
            </a:p>
          </p:txBody>
        </p:sp>
      </p:grpSp>
      <p:sp>
        <p:nvSpPr>
          <p:cNvPr id="56" name="Oval 55"/>
          <p:cNvSpPr/>
          <p:nvPr/>
        </p:nvSpPr>
        <p:spPr>
          <a:xfrm>
            <a:off x="3682114" y="5302002"/>
            <a:ext cx="1997213" cy="7262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593718" y="5302807"/>
            <a:ext cx="2163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 extend</a:t>
            </a:r>
          </a:p>
          <a:p>
            <a:pPr algn="ctr"/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to 64-bit</a:t>
            </a:r>
          </a:p>
        </p:txBody>
      </p:sp>
      <p:cxnSp>
        <p:nvCxnSpPr>
          <p:cNvPr id="58" name="Straight Arrow Connector 57"/>
          <p:cNvCxnSpPr>
            <a:cxnSpLocks/>
          </p:cNvCxnSpPr>
          <p:nvPr/>
        </p:nvCxnSpPr>
        <p:spPr>
          <a:xfrm>
            <a:off x="3028573" y="5604340"/>
            <a:ext cx="653541" cy="6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5679327" y="5610612"/>
            <a:ext cx="51954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3093611" y="1945230"/>
            <a:ext cx="39291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513678" y="1657348"/>
            <a:ext cx="584775" cy="4777742"/>
            <a:chOff x="3462368" y="1440178"/>
            <a:chExt cx="584775" cy="4777742"/>
          </a:xfrm>
        </p:grpSpPr>
        <p:sp>
          <p:nvSpPr>
            <p:cNvPr id="4" name="Rectangle 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365886" y="3536660"/>
              <a:ext cx="4777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Current instruction register</a:t>
              </a:r>
            </a:p>
          </p:txBody>
        </p:sp>
      </p:grpSp>
      <p:cxnSp>
        <p:nvCxnSpPr>
          <p:cNvPr id="68" name="Straight Arrow Connector 67"/>
          <p:cNvCxnSpPr>
            <a:cxnSpLocks/>
          </p:cNvCxnSpPr>
          <p:nvPr/>
        </p:nvCxnSpPr>
        <p:spPr>
          <a:xfrm>
            <a:off x="2330717" y="1307602"/>
            <a:ext cx="2806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cxnSpLocks/>
          </p:cNvCxnSpPr>
          <p:nvPr/>
        </p:nvCxnSpPr>
        <p:spPr>
          <a:xfrm flipH="1" flipV="1">
            <a:off x="2342155" y="1307602"/>
            <a:ext cx="1432" cy="10812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87923" y="750180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Next sequential IP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583180" y="981069"/>
            <a:ext cx="491490" cy="687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461391" y="4217968"/>
            <a:ext cx="1131570" cy="1283526"/>
            <a:chOff x="2024057" y="2916507"/>
            <a:chExt cx="1131570" cy="1283526"/>
          </a:xfrm>
        </p:grpSpPr>
        <p:sp>
          <p:nvSpPr>
            <p:cNvPr id="83" name="Arrow: Chevron 82"/>
            <p:cNvSpPr/>
            <p:nvPr/>
          </p:nvSpPr>
          <p:spPr>
            <a:xfrm>
              <a:off x="2024057" y="2916507"/>
              <a:ext cx="1131570" cy="1283526"/>
            </a:xfrm>
            <a:prstGeom prst="chevron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243228" y="3264961"/>
              <a:ext cx="100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ALU</a:t>
              </a:r>
            </a:p>
          </p:txBody>
        </p:sp>
      </p:grpSp>
      <p:cxnSp>
        <p:nvCxnSpPr>
          <p:cNvPr id="86" name="Straight Arrow Connector 85"/>
          <p:cNvCxnSpPr>
            <a:cxnSpLocks/>
          </p:cNvCxnSpPr>
          <p:nvPr/>
        </p:nvCxnSpPr>
        <p:spPr>
          <a:xfrm flipV="1">
            <a:off x="3303118" y="638612"/>
            <a:ext cx="344279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7129502" y="4557116"/>
            <a:ext cx="0" cy="253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cxnSpLocks/>
          </p:cNvCxnSpPr>
          <p:nvPr/>
        </p:nvCxnSpPr>
        <p:spPr>
          <a:xfrm>
            <a:off x="6687287" y="4557116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cxnSpLocks/>
          </p:cNvCxnSpPr>
          <p:nvPr/>
        </p:nvCxnSpPr>
        <p:spPr>
          <a:xfrm>
            <a:off x="7426183" y="5120582"/>
            <a:ext cx="40481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>
            <a:grpSpLocks noChangeAspect="1"/>
          </p:cNvGrpSpPr>
          <p:nvPr/>
        </p:nvGrpSpPr>
        <p:grpSpPr>
          <a:xfrm>
            <a:off x="6854190" y="4788659"/>
            <a:ext cx="564227" cy="630594"/>
            <a:chOff x="8037253" y="2752620"/>
            <a:chExt cx="633384" cy="707886"/>
          </a:xfrm>
        </p:grpSpPr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06" name="Straight Arrow Connector 105"/>
          <p:cNvCxnSpPr>
            <a:cxnSpLocks/>
          </p:cNvCxnSpPr>
          <p:nvPr/>
        </p:nvCxnSpPr>
        <p:spPr>
          <a:xfrm flipV="1">
            <a:off x="7372611" y="4617233"/>
            <a:ext cx="449614" cy="423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cxnSpLocks/>
          </p:cNvCxnSpPr>
          <p:nvPr/>
        </p:nvCxnSpPr>
        <p:spPr>
          <a:xfrm flipV="1">
            <a:off x="6687803" y="4217968"/>
            <a:ext cx="67146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cxnSpLocks/>
          </p:cNvCxnSpPr>
          <p:nvPr/>
        </p:nvCxnSpPr>
        <p:spPr>
          <a:xfrm flipV="1">
            <a:off x="7372611" y="4217968"/>
            <a:ext cx="0" cy="40350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cxnSpLocks/>
          </p:cNvCxnSpPr>
          <p:nvPr/>
        </p:nvCxnSpPr>
        <p:spPr>
          <a:xfrm flipV="1">
            <a:off x="151197" y="4013385"/>
            <a:ext cx="229152" cy="4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 flipV="1">
            <a:off x="158145" y="182880"/>
            <a:ext cx="990" cy="385190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cxnSpLocks/>
          </p:cNvCxnSpPr>
          <p:nvPr/>
        </p:nvCxnSpPr>
        <p:spPr>
          <a:xfrm flipV="1">
            <a:off x="8592961" y="4861636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9362709" y="4754393"/>
            <a:ext cx="1756102" cy="1506750"/>
            <a:chOff x="9888489" y="4937273"/>
            <a:chExt cx="1756102" cy="1506750"/>
          </a:xfrm>
        </p:grpSpPr>
        <p:grpSp>
          <p:nvGrpSpPr>
            <p:cNvPr id="120" name="Group 119"/>
            <p:cNvGrpSpPr/>
            <p:nvPr/>
          </p:nvGrpSpPr>
          <p:grpSpPr>
            <a:xfrm>
              <a:off x="9888489" y="4956209"/>
              <a:ext cx="1756102" cy="1485897"/>
              <a:chOff x="3452108" y="1528899"/>
              <a:chExt cx="696736" cy="477774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3554731" y="1528899"/>
                <a:ext cx="491490" cy="47777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452108" y="2662967"/>
                <a:ext cx="696736" cy="1484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Memory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10100501" y="5710588"/>
              <a:ext cx="7394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Addr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0087041" y="604391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WrData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416106" y="493727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RdData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cxnSp>
        <p:nvCxnSpPr>
          <p:cNvPr id="138" name="Straight Arrow Connector 137"/>
          <p:cNvCxnSpPr>
            <a:cxnSpLocks/>
          </p:cNvCxnSpPr>
          <p:nvPr/>
        </p:nvCxnSpPr>
        <p:spPr>
          <a:xfrm flipV="1">
            <a:off x="9317945" y="6125223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cxnSpLocks/>
          </p:cNvCxnSpPr>
          <p:nvPr/>
        </p:nvCxnSpPr>
        <p:spPr>
          <a:xfrm flipV="1">
            <a:off x="6697127" y="612877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cxnSpLocks/>
          </p:cNvCxnSpPr>
          <p:nvPr/>
        </p:nvCxnSpPr>
        <p:spPr>
          <a:xfrm>
            <a:off x="5995496" y="6140202"/>
            <a:ext cx="21080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eft Bracket 149"/>
          <p:cNvSpPr/>
          <p:nvPr/>
        </p:nvSpPr>
        <p:spPr>
          <a:xfrm>
            <a:off x="5921928" y="5459948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/>
          <p:cNvCxnSpPr>
            <a:cxnSpLocks/>
          </p:cNvCxnSpPr>
          <p:nvPr/>
        </p:nvCxnSpPr>
        <p:spPr>
          <a:xfrm flipV="1">
            <a:off x="6007271" y="5783168"/>
            <a:ext cx="0" cy="35612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cxnSpLocks/>
          </p:cNvCxnSpPr>
          <p:nvPr/>
        </p:nvCxnSpPr>
        <p:spPr>
          <a:xfrm flipV="1">
            <a:off x="9390368" y="5759833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cxnSpLocks/>
          </p:cNvCxnSpPr>
          <p:nvPr/>
        </p:nvCxnSpPr>
        <p:spPr>
          <a:xfrm flipV="1">
            <a:off x="9401342" y="3763023"/>
            <a:ext cx="5144" cy="199681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cxnSpLocks/>
          </p:cNvCxnSpPr>
          <p:nvPr/>
        </p:nvCxnSpPr>
        <p:spPr>
          <a:xfrm flipV="1">
            <a:off x="9312877" y="4865903"/>
            <a:ext cx="101143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cxnSpLocks/>
          </p:cNvCxnSpPr>
          <p:nvPr/>
        </p:nvCxnSpPr>
        <p:spPr>
          <a:xfrm>
            <a:off x="9399269" y="3763023"/>
            <a:ext cx="169903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cxnSpLocks/>
          </p:cNvCxnSpPr>
          <p:nvPr/>
        </p:nvCxnSpPr>
        <p:spPr>
          <a:xfrm flipV="1">
            <a:off x="3214985" y="3485435"/>
            <a:ext cx="268182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V="1">
            <a:off x="3289051" y="3109904"/>
            <a:ext cx="197000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cxnSpLocks/>
          </p:cNvCxnSpPr>
          <p:nvPr/>
        </p:nvCxnSpPr>
        <p:spPr>
          <a:xfrm flipV="1">
            <a:off x="11914562" y="3778216"/>
            <a:ext cx="3816" cy="166936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cxnSpLocks/>
          </p:cNvCxnSpPr>
          <p:nvPr/>
        </p:nvCxnSpPr>
        <p:spPr>
          <a:xfrm flipV="1">
            <a:off x="11702422" y="4977645"/>
            <a:ext cx="3816" cy="51087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cxnSpLocks/>
          </p:cNvCxnSpPr>
          <p:nvPr/>
        </p:nvCxnSpPr>
        <p:spPr>
          <a:xfrm flipV="1">
            <a:off x="11584663" y="3767468"/>
            <a:ext cx="346178" cy="57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cxnSpLocks/>
          </p:cNvCxnSpPr>
          <p:nvPr/>
        </p:nvCxnSpPr>
        <p:spPr>
          <a:xfrm flipV="1">
            <a:off x="3204167" y="3478896"/>
            <a:ext cx="1092" cy="200551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Left Bracket 187"/>
          <p:cNvSpPr/>
          <p:nvPr/>
        </p:nvSpPr>
        <p:spPr>
          <a:xfrm flipH="1">
            <a:off x="3200992" y="547169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Arrow Connector 191"/>
          <p:cNvCxnSpPr>
            <a:cxnSpLocks/>
          </p:cNvCxnSpPr>
          <p:nvPr/>
        </p:nvCxnSpPr>
        <p:spPr>
          <a:xfrm flipV="1">
            <a:off x="3169456" y="649032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cxnSpLocks/>
          </p:cNvCxnSpPr>
          <p:nvPr/>
        </p:nvCxnSpPr>
        <p:spPr>
          <a:xfrm>
            <a:off x="3171724" y="6690630"/>
            <a:ext cx="8728339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cxnSpLocks/>
          </p:cNvCxnSpPr>
          <p:nvPr/>
        </p:nvCxnSpPr>
        <p:spPr>
          <a:xfrm flipV="1">
            <a:off x="11886970" y="5918183"/>
            <a:ext cx="0" cy="78915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11604857" y="5397636"/>
            <a:ext cx="564227" cy="630594"/>
            <a:chOff x="8037253" y="2752620"/>
            <a:chExt cx="633384" cy="707886"/>
          </a:xfrm>
        </p:grpSpPr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12" name="Straight Arrow Connector 111"/>
          <p:cNvCxnSpPr>
            <a:cxnSpLocks/>
          </p:cNvCxnSpPr>
          <p:nvPr/>
        </p:nvCxnSpPr>
        <p:spPr>
          <a:xfrm>
            <a:off x="6685935" y="5625435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cxnSpLocks/>
          </p:cNvCxnSpPr>
          <p:nvPr/>
        </p:nvCxnSpPr>
        <p:spPr>
          <a:xfrm flipV="1">
            <a:off x="7133927" y="5395372"/>
            <a:ext cx="6550" cy="216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eft Bracket 125"/>
          <p:cNvSpPr/>
          <p:nvPr/>
        </p:nvSpPr>
        <p:spPr>
          <a:xfrm flipH="1">
            <a:off x="3176862" y="61806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cxnSpLocks/>
          </p:cNvCxnSpPr>
          <p:nvPr/>
        </p:nvCxnSpPr>
        <p:spPr>
          <a:xfrm flipV="1">
            <a:off x="3193886" y="5787463"/>
            <a:ext cx="3596" cy="39295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cxnSpLocks/>
          </p:cNvCxnSpPr>
          <p:nvPr/>
        </p:nvCxnSpPr>
        <p:spPr>
          <a:xfrm flipV="1">
            <a:off x="6700937" y="633832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cxnSpLocks/>
          </p:cNvCxnSpPr>
          <p:nvPr/>
        </p:nvCxnSpPr>
        <p:spPr>
          <a:xfrm flipV="1">
            <a:off x="3287987" y="3115501"/>
            <a:ext cx="1092" cy="22598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eft Bracket 143"/>
          <p:cNvSpPr/>
          <p:nvPr/>
        </p:nvSpPr>
        <p:spPr>
          <a:xfrm flipH="1">
            <a:off x="3341962" y="536120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Left Bracket 144"/>
          <p:cNvSpPr/>
          <p:nvPr/>
        </p:nvSpPr>
        <p:spPr>
          <a:xfrm flipH="1">
            <a:off x="3340692" y="61044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cxnSpLocks/>
          </p:cNvCxnSpPr>
          <p:nvPr/>
        </p:nvCxnSpPr>
        <p:spPr>
          <a:xfrm flipV="1">
            <a:off x="3346286" y="5691854"/>
            <a:ext cx="3596" cy="40891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cxnSpLocks/>
          </p:cNvCxnSpPr>
          <p:nvPr/>
        </p:nvCxnSpPr>
        <p:spPr>
          <a:xfrm flipH="1" flipV="1">
            <a:off x="3278641" y="5367400"/>
            <a:ext cx="168133" cy="20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cxnSpLocks/>
          </p:cNvCxnSpPr>
          <p:nvPr/>
        </p:nvCxnSpPr>
        <p:spPr>
          <a:xfrm flipV="1">
            <a:off x="3344716" y="6413575"/>
            <a:ext cx="3596" cy="18817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</p:cNvCxnSpPr>
          <p:nvPr/>
        </p:nvCxnSpPr>
        <p:spPr>
          <a:xfrm>
            <a:off x="3334392" y="6591570"/>
            <a:ext cx="8387762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cxnSpLocks/>
          </p:cNvCxnSpPr>
          <p:nvPr/>
        </p:nvCxnSpPr>
        <p:spPr>
          <a:xfrm flipV="1">
            <a:off x="11711476" y="639126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</p:cNvCxnSpPr>
          <p:nvPr/>
        </p:nvCxnSpPr>
        <p:spPr>
          <a:xfrm flipV="1">
            <a:off x="11574597" y="6373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267401" y="5973455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Write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reg</a:t>
            </a:r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idx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512483" y="433259"/>
            <a:ext cx="679098" cy="801198"/>
            <a:chOff x="1667796" y="3070605"/>
            <a:chExt cx="1201136" cy="1238505"/>
          </a:xfrm>
        </p:grpSpPr>
        <p:sp>
          <p:nvSpPr>
            <p:cNvPr id="129" name="Arrow: Chevron 128"/>
            <p:cNvSpPr/>
            <p:nvPr/>
          </p:nvSpPr>
          <p:spPr>
            <a:xfrm>
              <a:off x="1667796" y="3120390"/>
              <a:ext cx="1201136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243229" y="3070605"/>
              <a:ext cx="593318" cy="1189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3661" y="651513"/>
            <a:ext cx="1659695" cy="400110"/>
            <a:chOff x="7659781" y="411483"/>
            <a:chExt cx="1659695" cy="400110"/>
          </a:xfrm>
        </p:grpSpPr>
        <p:sp>
          <p:nvSpPr>
            <p:cNvPr id="136" name="Oval 135"/>
            <p:cNvSpPr>
              <a:spLocks noChangeAspect="1"/>
            </p:cNvSpPr>
            <p:nvPr/>
          </p:nvSpPr>
          <p:spPr>
            <a:xfrm>
              <a:off x="7659781" y="423959"/>
              <a:ext cx="1612235" cy="34908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691931" y="411483"/>
              <a:ext cx="1627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Conditions?</a:t>
              </a:r>
            </a:p>
          </p:txBody>
        </p:sp>
      </p:grpSp>
      <p:cxnSp>
        <p:nvCxnSpPr>
          <p:cNvPr id="141" name="Straight Arrow Connector 140"/>
          <p:cNvCxnSpPr>
            <a:cxnSpLocks/>
          </p:cNvCxnSpPr>
          <p:nvPr/>
        </p:nvCxnSpPr>
        <p:spPr>
          <a:xfrm flipH="1" flipV="1">
            <a:off x="162945" y="175260"/>
            <a:ext cx="5033973" cy="73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cxnSpLocks/>
          </p:cNvCxnSpPr>
          <p:nvPr/>
        </p:nvCxnSpPr>
        <p:spPr>
          <a:xfrm flipH="1" flipV="1">
            <a:off x="5195486" y="170603"/>
            <a:ext cx="1432" cy="50151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cxnSpLocks/>
          </p:cNvCxnSpPr>
          <p:nvPr/>
        </p:nvCxnSpPr>
        <p:spPr>
          <a:xfrm flipV="1">
            <a:off x="3079977" y="1305362"/>
            <a:ext cx="226680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cxnSpLocks/>
          </p:cNvCxnSpPr>
          <p:nvPr/>
        </p:nvCxnSpPr>
        <p:spPr>
          <a:xfrm flipV="1">
            <a:off x="3302211" y="641876"/>
            <a:ext cx="0" cy="6762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cxnSpLocks/>
          </p:cNvCxnSpPr>
          <p:nvPr/>
        </p:nvCxnSpPr>
        <p:spPr>
          <a:xfrm flipV="1">
            <a:off x="3417742" y="1008182"/>
            <a:ext cx="305530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cxnSpLocks/>
          </p:cNvCxnSpPr>
          <p:nvPr/>
        </p:nvCxnSpPr>
        <p:spPr>
          <a:xfrm flipV="1">
            <a:off x="3431751" y="1001286"/>
            <a:ext cx="0" cy="46796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cxnSpLocks/>
          </p:cNvCxnSpPr>
          <p:nvPr/>
        </p:nvCxnSpPr>
        <p:spPr>
          <a:xfrm flipV="1">
            <a:off x="4196159" y="844313"/>
            <a:ext cx="222214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cxnSpLocks/>
          </p:cNvCxnSpPr>
          <p:nvPr/>
        </p:nvCxnSpPr>
        <p:spPr>
          <a:xfrm flipV="1">
            <a:off x="3435557" y="1457762"/>
            <a:ext cx="391821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458578" y="1259317"/>
            <a:ext cx="267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Sign-extended </a:t>
            </a:r>
            <a:r>
              <a:rPr lang="en-US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762946" y="-11681"/>
            <a:ext cx="6432103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Consolas" panose="020B0609020204030204" pitchFamily="49" charset="0"/>
              </a:rPr>
              <a:t>Execute:addq</a:t>
            </a:r>
            <a:r>
              <a:rPr lang="en-US" sz="4000" dirty="0">
                <a:latin typeface="Consolas" panose="020B0609020204030204" pitchFamily="49" charset="0"/>
              </a:rPr>
              <a:t> %r8, %r9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961928" y="607712"/>
            <a:ext cx="4238616" cy="800219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onsolas" panose="020B0609020204030204" pitchFamily="49" charset="0"/>
              </a:rPr>
              <a:t>//Calculate read data 0 +</a:t>
            </a:r>
          </a:p>
          <a:p>
            <a:r>
              <a:rPr lang="en-US" sz="2300" dirty="0">
                <a:latin typeface="Consolas" panose="020B0609020204030204" pitchFamily="49" charset="0"/>
              </a:rPr>
              <a:t>//          read data 1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6514292" y="2652554"/>
            <a:ext cx="1359436" cy="1558926"/>
            <a:chOff x="6514292" y="2652554"/>
            <a:chExt cx="1359436" cy="1558926"/>
          </a:xfrm>
        </p:grpSpPr>
        <p:sp>
          <p:nvSpPr>
            <p:cNvPr id="185" name="TextBox 184"/>
            <p:cNvSpPr txBox="1"/>
            <p:nvPr/>
          </p:nvSpPr>
          <p:spPr>
            <a:xfrm>
              <a:off x="6514292" y="2652554"/>
              <a:ext cx="13594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Opcode</a:t>
              </a:r>
            </a:p>
          </p:txBody>
        </p:sp>
        <p:cxnSp>
          <p:nvCxnSpPr>
            <p:cNvPr id="187" name="Straight Arrow Connector 186"/>
            <p:cNvCxnSpPr>
              <a:cxnSpLocks/>
            </p:cNvCxnSpPr>
            <p:nvPr/>
          </p:nvCxnSpPr>
          <p:spPr>
            <a:xfrm>
              <a:off x="7761962" y="3014927"/>
              <a:ext cx="0" cy="11965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>
              <a:cxnSpLocks/>
            </p:cNvCxnSpPr>
            <p:nvPr/>
          </p:nvCxnSpPr>
          <p:spPr>
            <a:xfrm flipV="1">
              <a:off x="6697068" y="3031631"/>
              <a:ext cx="1055100" cy="5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B093935-ACBC-4CE1-B20B-1292467AEE4F}"/>
              </a:ext>
            </a:extLst>
          </p:cNvPr>
          <p:cNvGrpSpPr/>
          <p:nvPr/>
        </p:nvGrpSpPr>
        <p:grpSpPr>
          <a:xfrm>
            <a:off x="189618" y="1804256"/>
            <a:ext cx="801949" cy="623039"/>
            <a:chOff x="8185297" y="484460"/>
            <a:chExt cx="801949" cy="623039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1791BAA2-195B-4A8C-95D9-512A1305F1C4}"/>
                </a:ext>
              </a:extLst>
            </p:cNvPr>
            <p:cNvSpPr txBox="1"/>
            <p:nvPr/>
          </p:nvSpPr>
          <p:spPr>
            <a:xfrm>
              <a:off x="8192376" y="484460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Instr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70F9F9F4-4CD9-4770-BBF2-7C5EFC1229BB}"/>
                </a:ext>
              </a:extLst>
            </p:cNvPr>
            <p:cNvSpPr txBox="1"/>
            <p:nvPr/>
          </p:nvSpPr>
          <p:spPr>
            <a:xfrm>
              <a:off x="8185297" y="707389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size</a:t>
              </a:r>
            </a:p>
          </p:txBody>
        </p:sp>
      </p:grp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E3804C5-9AF6-43AE-8415-25C918C14802}"/>
              </a:ext>
            </a:extLst>
          </p:cNvPr>
          <p:cNvCxnSpPr>
            <a:cxnSpLocks/>
          </p:cNvCxnSpPr>
          <p:nvPr/>
        </p:nvCxnSpPr>
        <p:spPr>
          <a:xfrm flipV="1">
            <a:off x="6024805" y="864131"/>
            <a:ext cx="0" cy="37032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D728CF1-11A4-40E5-A2D6-74FE2651B982}"/>
              </a:ext>
            </a:extLst>
          </p:cNvPr>
          <p:cNvCxnSpPr>
            <a:cxnSpLocks/>
          </p:cNvCxnSpPr>
          <p:nvPr/>
        </p:nvCxnSpPr>
        <p:spPr>
          <a:xfrm flipV="1">
            <a:off x="6950784" y="1221680"/>
            <a:ext cx="0" cy="64419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42846218-B6A2-4DE1-8A09-AC3DC5A2BC02}"/>
              </a:ext>
            </a:extLst>
          </p:cNvPr>
          <p:cNvCxnSpPr>
            <a:cxnSpLocks/>
          </p:cNvCxnSpPr>
          <p:nvPr/>
        </p:nvCxnSpPr>
        <p:spPr>
          <a:xfrm flipH="1">
            <a:off x="6018178" y="1234458"/>
            <a:ext cx="931953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681F5B27-2E18-4013-BD68-3C19B9968D86}"/>
              </a:ext>
            </a:extLst>
          </p:cNvPr>
          <p:cNvCxnSpPr>
            <a:cxnSpLocks/>
          </p:cNvCxnSpPr>
          <p:nvPr/>
        </p:nvCxnSpPr>
        <p:spPr>
          <a:xfrm flipH="1" flipV="1">
            <a:off x="6950131" y="1854551"/>
            <a:ext cx="1682994" cy="74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69E9516C-22C4-4F58-B09E-7062871D344B}"/>
              </a:ext>
            </a:extLst>
          </p:cNvPr>
          <p:cNvCxnSpPr>
            <a:cxnSpLocks/>
          </p:cNvCxnSpPr>
          <p:nvPr/>
        </p:nvCxnSpPr>
        <p:spPr>
          <a:xfrm flipV="1">
            <a:off x="8633124" y="1844594"/>
            <a:ext cx="0" cy="30279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86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Straight Arrow Connector 133"/>
          <p:cNvCxnSpPr>
            <a:cxnSpLocks/>
          </p:cNvCxnSpPr>
          <p:nvPr/>
        </p:nvCxnSpPr>
        <p:spPr>
          <a:xfrm flipV="1">
            <a:off x="3065312" y="6342132"/>
            <a:ext cx="3141298" cy="1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cxnSpLocks/>
          </p:cNvCxnSpPr>
          <p:nvPr/>
        </p:nvCxnSpPr>
        <p:spPr>
          <a:xfrm>
            <a:off x="9308752" y="6355528"/>
            <a:ext cx="1810059" cy="1295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5762946" y="4534256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cxnSpLocks/>
          </p:cNvCxnSpPr>
          <p:nvPr/>
        </p:nvCxnSpPr>
        <p:spPr>
          <a:xfrm flipV="1">
            <a:off x="6012902" y="4528127"/>
            <a:ext cx="0" cy="93076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>
            <a:off x="5762946" y="4191423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cxnSpLocks/>
          </p:cNvCxnSpPr>
          <p:nvPr/>
        </p:nvCxnSpPr>
        <p:spPr>
          <a:xfrm flipV="1">
            <a:off x="11561897" y="4976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>
            <a:off x="2091690" y="2388870"/>
            <a:ext cx="250057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cxnSpLocks/>
          </p:cNvCxnSpPr>
          <p:nvPr/>
        </p:nvCxnSpPr>
        <p:spPr>
          <a:xfrm flipV="1">
            <a:off x="10796225" y="4967618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cxnSpLocks/>
          </p:cNvCxnSpPr>
          <p:nvPr/>
        </p:nvCxnSpPr>
        <p:spPr>
          <a:xfrm flipV="1">
            <a:off x="2184963" y="4553347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cxnSpLocks/>
          </p:cNvCxnSpPr>
          <p:nvPr/>
        </p:nvCxnSpPr>
        <p:spPr>
          <a:xfrm>
            <a:off x="3101292" y="2383380"/>
            <a:ext cx="385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152228" y="1657349"/>
            <a:ext cx="584775" cy="4777740"/>
            <a:chOff x="3485228" y="1440180"/>
            <a:chExt cx="584775" cy="4777740"/>
          </a:xfrm>
        </p:grpSpPr>
        <p:sp>
          <p:nvSpPr>
            <p:cNvPr id="8" name="Rectangle 7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265747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ID/EX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85860" y="1657349"/>
            <a:ext cx="584775" cy="4777740"/>
            <a:chOff x="3496658" y="1440180"/>
            <a:chExt cx="584775" cy="4777740"/>
          </a:xfrm>
        </p:grpSpPr>
        <p:sp>
          <p:nvSpPr>
            <p:cNvPr id="11" name="Rectangle 10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66890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EX/MEM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034556" y="1668775"/>
            <a:ext cx="584775" cy="4777740"/>
            <a:chOff x="3473798" y="1440180"/>
            <a:chExt cx="584775" cy="4777740"/>
          </a:xfrm>
        </p:grpSpPr>
        <p:sp>
          <p:nvSpPr>
            <p:cNvPr id="14" name="Rectangle 1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64604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MEM/WB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97280" y="1794510"/>
            <a:ext cx="1131570" cy="1188720"/>
            <a:chOff x="1737360" y="3120390"/>
            <a:chExt cx="1131570" cy="1188720"/>
          </a:xfrm>
        </p:grpSpPr>
        <p:sp>
          <p:nvSpPr>
            <p:cNvPr id="16" name="Arrow: Chevron 15"/>
            <p:cNvSpPr/>
            <p:nvPr/>
          </p:nvSpPr>
          <p:spPr>
            <a:xfrm>
              <a:off x="1737360" y="3120390"/>
              <a:ext cx="1131570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43228" y="3264961"/>
              <a:ext cx="5933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852518" y="2046742"/>
            <a:ext cx="4849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>
            <a:off x="620419" y="2727641"/>
            <a:ext cx="714583" cy="127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29" idx="0"/>
          </p:cNvCxnSpPr>
          <p:nvPr/>
        </p:nvCxnSpPr>
        <p:spPr>
          <a:xfrm flipH="1" flipV="1">
            <a:off x="620419" y="2727641"/>
            <a:ext cx="8013" cy="575627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842835" y="3314693"/>
            <a:ext cx="1756102" cy="1485897"/>
            <a:chOff x="3452108" y="1440180"/>
            <a:chExt cx="696736" cy="4777740"/>
          </a:xfrm>
        </p:grpSpPr>
        <p:sp>
          <p:nvSpPr>
            <p:cNvPr id="35" name="Rectangle 34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52108" y="3146173"/>
              <a:ext cx="696736" cy="1484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Memory</a:t>
              </a:r>
            </a:p>
          </p:txBody>
        </p:sp>
      </p:grp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695324" y="3623310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80065" y="3303268"/>
            <a:ext cx="696736" cy="1485897"/>
            <a:chOff x="3452108" y="1440180"/>
            <a:chExt cx="696736" cy="4777740"/>
          </a:xfrm>
        </p:grpSpPr>
        <p:sp>
          <p:nvSpPr>
            <p:cNvPr id="29" name="Rectangle 28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52108" y="2888910"/>
              <a:ext cx="696736" cy="1880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IP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77404" y="3423255"/>
            <a:ext cx="1087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Addr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5851" y="4280920"/>
            <a:ext cx="769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365090" y="1668790"/>
            <a:ext cx="2639931" cy="3583564"/>
            <a:chOff x="4348070" y="720100"/>
            <a:chExt cx="2639931" cy="3583564"/>
          </a:xfrm>
        </p:grpSpPr>
        <p:sp>
          <p:nvSpPr>
            <p:cNvPr id="47" name="Rectangle 46"/>
            <p:cNvSpPr/>
            <p:nvPr/>
          </p:nvSpPr>
          <p:spPr>
            <a:xfrm>
              <a:off x="4454323" y="720100"/>
              <a:ext cx="2394212" cy="35835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67199" y="3801667"/>
              <a:ext cx="1756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Registers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2840" y="77006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reg0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3790" y="120821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reg1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8070" y="1929436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51879" y="2321866"/>
              <a:ext cx="2159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data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34331" y="3008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5281" y="3389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1</a:t>
              </a:r>
            </a:p>
          </p:txBody>
        </p:sp>
      </p:grpSp>
      <p:sp>
        <p:nvSpPr>
          <p:cNvPr id="56" name="Oval 55"/>
          <p:cNvSpPr/>
          <p:nvPr/>
        </p:nvSpPr>
        <p:spPr>
          <a:xfrm>
            <a:off x="3682114" y="5302002"/>
            <a:ext cx="1997213" cy="7262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593718" y="5302807"/>
            <a:ext cx="2163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 extend</a:t>
            </a:r>
          </a:p>
          <a:p>
            <a:pPr algn="ctr"/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to 64-bit</a:t>
            </a:r>
          </a:p>
        </p:txBody>
      </p:sp>
      <p:cxnSp>
        <p:nvCxnSpPr>
          <p:cNvPr id="58" name="Straight Arrow Connector 57"/>
          <p:cNvCxnSpPr>
            <a:cxnSpLocks/>
          </p:cNvCxnSpPr>
          <p:nvPr/>
        </p:nvCxnSpPr>
        <p:spPr>
          <a:xfrm>
            <a:off x="3028573" y="5604340"/>
            <a:ext cx="653541" cy="6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5679327" y="5610612"/>
            <a:ext cx="51954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3093611" y="1945230"/>
            <a:ext cx="39291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513678" y="1657348"/>
            <a:ext cx="584775" cy="4777742"/>
            <a:chOff x="3462368" y="1440178"/>
            <a:chExt cx="584775" cy="4777742"/>
          </a:xfrm>
        </p:grpSpPr>
        <p:sp>
          <p:nvSpPr>
            <p:cNvPr id="4" name="Rectangle 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365886" y="3536660"/>
              <a:ext cx="4777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Current instruction register</a:t>
              </a:r>
            </a:p>
          </p:txBody>
        </p:sp>
      </p:grpSp>
      <p:cxnSp>
        <p:nvCxnSpPr>
          <p:cNvPr id="68" name="Straight Arrow Connector 67"/>
          <p:cNvCxnSpPr>
            <a:cxnSpLocks/>
          </p:cNvCxnSpPr>
          <p:nvPr/>
        </p:nvCxnSpPr>
        <p:spPr>
          <a:xfrm>
            <a:off x="2330717" y="1307602"/>
            <a:ext cx="2806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cxnSpLocks/>
          </p:cNvCxnSpPr>
          <p:nvPr/>
        </p:nvCxnSpPr>
        <p:spPr>
          <a:xfrm flipH="1" flipV="1">
            <a:off x="2342155" y="1307602"/>
            <a:ext cx="1432" cy="10812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87923" y="750180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Next sequential IP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583180" y="981069"/>
            <a:ext cx="491490" cy="687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461391" y="4217968"/>
            <a:ext cx="1131570" cy="1283526"/>
            <a:chOff x="2024057" y="2916507"/>
            <a:chExt cx="1131570" cy="1283526"/>
          </a:xfrm>
        </p:grpSpPr>
        <p:sp>
          <p:nvSpPr>
            <p:cNvPr id="83" name="Arrow: Chevron 82"/>
            <p:cNvSpPr/>
            <p:nvPr/>
          </p:nvSpPr>
          <p:spPr>
            <a:xfrm>
              <a:off x="2024057" y="2916507"/>
              <a:ext cx="1131570" cy="1283526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243228" y="3264961"/>
              <a:ext cx="100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ALU</a:t>
              </a:r>
            </a:p>
          </p:txBody>
        </p:sp>
      </p:grpSp>
      <p:cxnSp>
        <p:nvCxnSpPr>
          <p:cNvPr id="86" name="Straight Arrow Connector 85"/>
          <p:cNvCxnSpPr>
            <a:cxnSpLocks/>
          </p:cNvCxnSpPr>
          <p:nvPr/>
        </p:nvCxnSpPr>
        <p:spPr>
          <a:xfrm flipV="1">
            <a:off x="3303118" y="638612"/>
            <a:ext cx="344279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7129502" y="4557116"/>
            <a:ext cx="0" cy="253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cxnSpLocks/>
          </p:cNvCxnSpPr>
          <p:nvPr/>
        </p:nvCxnSpPr>
        <p:spPr>
          <a:xfrm>
            <a:off x="6687287" y="4557116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cxnSpLocks/>
          </p:cNvCxnSpPr>
          <p:nvPr/>
        </p:nvCxnSpPr>
        <p:spPr>
          <a:xfrm>
            <a:off x="7426183" y="5120582"/>
            <a:ext cx="40481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>
            <a:grpSpLocks noChangeAspect="1"/>
          </p:cNvGrpSpPr>
          <p:nvPr/>
        </p:nvGrpSpPr>
        <p:grpSpPr>
          <a:xfrm>
            <a:off x="6854190" y="4788659"/>
            <a:ext cx="564227" cy="630594"/>
            <a:chOff x="8037253" y="2752620"/>
            <a:chExt cx="633384" cy="707886"/>
          </a:xfrm>
        </p:grpSpPr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06" name="Straight Arrow Connector 105"/>
          <p:cNvCxnSpPr>
            <a:cxnSpLocks/>
          </p:cNvCxnSpPr>
          <p:nvPr/>
        </p:nvCxnSpPr>
        <p:spPr>
          <a:xfrm flipV="1">
            <a:off x="7372611" y="4617233"/>
            <a:ext cx="449614" cy="423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cxnSpLocks/>
          </p:cNvCxnSpPr>
          <p:nvPr/>
        </p:nvCxnSpPr>
        <p:spPr>
          <a:xfrm flipV="1">
            <a:off x="6687803" y="4217968"/>
            <a:ext cx="67146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cxnSpLocks/>
          </p:cNvCxnSpPr>
          <p:nvPr/>
        </p:nvCxnSpPr>
        <p:spPr>
          <a:xfrm flipV="1">
            <a:off x="7372611" y="4217968"/>
            <a:ext cx="0" cy="40350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cxnSpLocks/>
          </p:cNvCxnSpPr>
          <p:nvPr/>
        </p:nvCxnSpPr>
        <p:spPr>
          <a:xfrm flipV="1">
            <a:off x="151197" y="4013385"/>
            <a:ext cx="229152" cy="4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 flipV="1">
            <a:off x="158145" y="182880"/>
            <a:ext cx="990" cy="385190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cxnSpLocks/>
          </p:cNvCxnSpPr>
          <p:nvPr/>
        </p:nvCxnSpPr>
        <p:spPr>
          <a:xfrm flipV="1">
            <a:off x="8592961" y="4861636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9362709" y="4754393"/>
            <a:ext cx="1756102" cy="1506750"/>
            <a:chOff x="9888489" y="4937273"/>
            <a:chExt cx="1756102" cy="1506750"/>
          </a:xfrm>
        </p:grpSpPr>
        <p:grpSp>
          <p:nvGrpSpPr>
            <p:cNvPr id="120" name="Group 119"/>
            <p:cNvGrpSpPr/>
            <p:nvPr/>
          </p:nvGrpSpPr>
          <p:grpSpPr>
            <a:xfrm>
              <a:off x="9888489" y="4956209"/>
              <a:ext cx="1756102" cy="1485897"/>
              <a:chOff x="3452108" y="1528899"/>
              <a:chExt cx="696736" cy="477774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3554731" y="1528899"/>
                <a:ext cx="491490" cy="4777740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452108" y="2662967"/>
                <a:ext cx="696736" cy="1484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Memory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10100501" y="5710588"/>
              <a:ext cx="7394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Addr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0087041" y="604391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WrData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416106" y="493727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RdData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cxnSp>
        <p:nvCxnSpPr>
          <p:cNvPr id="138" name="Straight Arrow Connector 137"/>
          <p:cNvCxnSpPr>
            <a:cxnSpLocks/>
          </p:cNvCxnSpPr>
          <p:nvPr/>
        </p:nvCxnSpPr>
        <p:spPr>
          <a:xfrm flipV="1">
            <a:off x="9317945" y="6125223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cxnSpLocks/>
          </p:cNvCxnSpPr>
          <p:nvPr/>
        </p:nvCxnSpPr>
        <p:spPr>
          <a:xfrm flipV="1">
            <a:off x="6697127" y="612877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cxnSpLocks/>
          </p:cNvCxnSpPr>
          <p:nvPr/>
        </p:nvCxnSpPr>
        <p:spPr>
          <a:xfrm>
            <a:off x="5995496" y="6140202"/>
            <a:ext cx="21080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eft Bracket 149"/>
          <p:cNvSpPr/>
          <p:nvPr/>
        </p:nvSpPr>
        <p:spPr>
          <a:xfrm>
            <a:off x="5921928" y="5459948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/>
          <p:cNvCxnSpPr>
            <a:cxnSpLocks/>
          </p:cNvCxnSpPr>
          <p:nvPr/>
        </p:nvCxnSpPr>
        <p:spPr>
          <a:xfrm flipV="1">
            <a:off x="6007271" y="5783168"/>
            <a:ext cx="0" cy="35612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cxnSpLocks/>
          </p:cNvCxnSpPr>
          <p:nvPr/>
        </p:nvCxnSpPr>
        <p:spPr>
          <a:xfrm flipV="1">
            <a:off x="9390368" y="5759833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cxnSpLocks/>
          </p:cNvCxnSpPr>
          <p:nvPr/>
        </p:nvCxnSpPr>
        <p:spPr>
          <a:xfrm flipV="1">
            <a:off x="9401342" y="3763023"/>
            <a:ext cx="5144" cy="199681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cxnSpLocks/>
          </p:cNvCxnSpPr>
          <p:nvPr/>
        </p:nvCxnSpPr>
        <p:spPr>
          <a:xfrm flipV="1">
            <a:off x="9312877" y="4865903"/>
            <a:ext cx="101143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cxnSpLocks/>
          </p:cNvCxnSpPr>
          <p:nvPr/>
        </p:nvCxnSpPr>
        <p:spPr>
          <a:xfrm>
            <a:off x="9399269" y="3763023"/>
            <a:ext cx="169903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cxnSpLocks/>
          </p:cNvCxnSpPr>
          <p:nvPr/>
        </p:nvCxnSpPr>
        <p:spPr>
          <a:xfrm flipV="1">
            <a:off x="3214985" y="3485435"/>
            <a:ext cx="268182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V="1">
            <a:off x="3289051" y="3109904"/>
            <a:ext cx="197000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cxnSpLocks/>
          </p:cNvCxnSpPr>
          <p:nvPr/>
        </p:nvCxnSpPr>
        <p:spPr>
          <a:xfrm flipV="1">
            <a:off x="11914562" y="3778216"/>
            <a:ext cx="3816" cy="166936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cxnSpLocks/>
          </p:cNvCxnSpPr>
          <p:nvPr/>
        </p:nvCxnSpPr>
        <p:spPr>
          <a:xfrm flipV="1">
            <a:off x="11702422" y="4977645"/>
            <a:ext cx="3816" cy="51087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cxnSpLocks/>
          </p:cNvCxnSpPr>
          <p:nvPr/>
        </p:nvCxnSpPr>
        <p:spPr>
          <a:xfrm flipV="1">
            <a:off x="11584663" y="3767468"/>
            <a:ext cx="346178" cy="57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cxnSpLocks/>
          </p:cNvCxnSpPr>
          <p:nvPr/>
        </p:nvCxnSpPr>
        <p:spPr>
          <a:xfrm flipV="1">
            <a:off x="3204167" y="3478896"/>
            <a:ext cx="1092" cy="200551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Left Bracket 187"/>
          <p:cNvSpPr/>
          <p:nvPr/>
        </p:nvSpPr>
        <p:spPr>
          <a:xfrm flipH="1">
            <a:off x="3200992" y="547169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Arrow Connector 191"/>
          <p:cNvCxnSpPr>
            <a:cxnSpLocks/>
          </p:cNvCxnSpPr>
          <p:nvPr/>
        </p:nvCxnSpPr>
        <p:spPr>
          <a:xfrm flipV="1">
            <a:off x="3169456" y="649032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cxnSpLocks/>
          </p:cNvCxnSpPr>
          <p:nvPr/>
        </p:nvCxnSpPr>
        <p:spPr>
          <a:xfrm>
            <a:off x="3171724" y="6690630"/>
            <a:ext cx="8728339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cxnSpLocks/>
          </p:cNvCxnSpPr>
          <p:nvPr/>
        </p:nvCxnSpPr>
        <p:spPr>
          <a:xfrm flipV="1">
            <a:off x="11886970" y="5918183"/>
            <a:ext cx="0" cy="78915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11604857" y="5397636"/>
            <a:ext cx="564227" cy="630594"/>
            <a:chOff x="8037253" y="2752620"/>
            <a:chExt cx="633384" cy="707886"/>
          </a:xfrm>
        </p:grpSpPr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12" name="Straight Arrow Connector 111"/>
          <p:cNvCxnSpPr>
            <a:cxnSpLocks/>
          </p:cNvCxnSpPr>
          <p:nvPr/>
        </p:nvCxnSpPr>
        <p:spPr>
          <a:xfrm>
            <a:off x="6685935" y="5625435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cxnSpLocks/>
          </p:cNvCxnSpPr>
          <p:nvPr/>
        </p:nvCxnSpPr>
        <p:spPr>
          <a:xfrm flipV="1">
            <a:off x="7133927" y="5395372"/>
            <a:ext cx="6550" cy="216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eft Bracket 125"/>
          <p:cNvSpPr/>
          <p:nvPr/>
        </p:nvSpPr>
        <p:spPr>
          <a:xfrm flipH="1">
            <a:off x="3176862" y="61806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cxnSpLocks/>
          </p:cNvCxnSpPr>
          <p:nvPr/>
        </p:nvCxnSpPr>
        <p:spPr>
          <a:xfrm flipV="1">
            <a:off x="3193886" y="5787463"/>
            <a:ext cx="3596" cy="39295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cxnSpLocks/>
          </p:cNvCxnSpPr>
          <p:nvPr/>
        </p:nvCxnSpPr>
        <p:spPr>
          <a:xfrm flipV="1">
            <a:off x="6700937" y="633832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cxnSpLocks/>
          </p:cNvCxnSpPr>
          <p:nvPr/>
        </p:nvCxnSpPr>
        <p:spPr>
          <a:xfrm flipV="1">
            <a:off x="3287987" y="3115501"/>
            <a:ext cx="1092" cy="22598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eft Bracket 143"/>
          <p:cNvSpPr/>
          <p:nvPr/>
        </p:nvSpPr>
        <p:spPr>
          <a:xfrm flipH="1">
            <a:off x="3341962" y="536120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Left Bracket 144"/>
          <p:cNvSpPr/>
          <p:nvPr/>
        </p:nvSpPr>
        <p:spPr>
          <a:xfrm flipH="1">
            <a:off x="3340692" y="61044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cxnSpLocks/>
          </p:cNvCxnSpPr>
          <p:nvPr/>
        </p:nvCxnSpPr>
        <p:spPr>
          <a:xfrm flipV="1">
            <a:off x="3346286" y="5691854"/>
            <a:ext cx="3596" cy="40891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cxnSpLocks/>
          </p:cNvCxnSpPr>
          <p:nvPr/>
        </p:nvCxnSpPr>
        <p:spPr>
          <a:xfrm flipH="1" flipV="1">
            <a:off x="3278641" y="5367400"/>
            <a:ext cx="168133" cy="20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cxnSpLocks/>
          </p:cNvCxnSpPr>
          <p:nvPr/>
        </p:nvCxnSpPr>
        <p:spPr>
          <a:xfrm flipV="1">
            <a:off x="3344716" y="6413575"/>
            <a:ext cx="3596" cy="18817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</p:cNvCxnSpPr>
          <p:nvPr/>
        </p:nvCxnSpPr>
        <p:spPr>
          <a:xfrm>
            <a:off x="3334392" y="6591570"/>
            <a:ext cx="8387762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cxnSpLocks/>
          </p:cNvCxnSpPr>
          <p:nvPr/>
        </p:nvCxnSpPr>
        <p:spPr>
          <a:xfrm flipV="1">
            <a:off x="11711476" y="639126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</p:cNvCxnSpPr>
          <p:nvPr/>
        </p:nvCxnSpPr>
        <p:spPr>
          <a:xfrm flipV="1">
            <a:off x="11574597" y="6373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267401" y="5973455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Write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reg</a:t>
            </a:r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idx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512483" y="433259"/>
            <a:ext cx="679098" cy="801198"/>
            <a:chOff x="1667796" y="3070605"/>
            <a:chExt cx="1201136" cy="1238505"/>
          </a:xfrm>
        </p:grpSpPr>
        <p:sp>
          <p:nvSpPr>
            <p:cNvPr id="129" name="Arrow: Chevron 128"/>
            <p:cNvSpPr/>
            <p:nvPr/>
          </p:nvSpPr>
          <p:spPr>
            <a:xfrm>
              <a:off x="1667796" y="3120390"/>
              <a:ext cx="1201136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243229" y="3070605"/>
              <a:ext cx="593318" cy="1189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3661" y="651513"/>
            <a:ext cx="1659695" cy="400110"/>
            <a:chOff x="7659781" y="411483"/>
            <a:chExt cx="1659695" cy="400110"/>
          </a:xfrm>
        </p:grpSpPr>
        <p:sp>
          <p:nvSpPr>
            <p:cNvPr id="136" name="Oval 135"/>
            <p:cNvSpPr>
              <a:spLocks noChangeAspect="1"/>
            </p:cNvSpPr>
            <p:nvPr/>
          </p:nvSpPr>
          <p:spPr>
            <a:xfrm>
              <a:off x="7659781" y="423959"/>
              <a:ext cx="1612235" cy="34908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691931" y="411483"/>
              <a:ext cx="1627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Conditions?</a:t>
              </a:r>
            </a:p>
          </p:txBody>
        </p:sp>
      </p:grpSp>
      <p:cxnSp>
        <p:nvCxnSpPr>
          <p:cNvPr id="141" name="Straight Arrow Connector 140"/>
          <p:cNvCxnSpPr>
            <a:cxnSpLocks/>
          </p:cNvCxnSpPr>
          <p:nvPr/>
        </p:nvCxnSpPr>
        <p:spPr>
          <a:xfrm flipH="1" flipV="1">
            <a:off x="162945" y="175260"/>
            <a:ext cx="5033973" cy="73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cxnSpLocks/>
          </p:cNvCxnSpPr>
          <p:nvPr/>
        </p:nvCxnSpPr>
        <p:spPr>
          <a:xfrm flipH="1" flipV="1">
            <a:off x="5195486" y="170603"/>
            <a:ext cx="1432" cy="50151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cxnSpLocks/>
          </p:cNvCxnSpPr>
          <p:nvPr/>
        </p:nvCxnSpPr>
        <p:spPr>
          <a:xfrm flipV="1">
            <a:off x="3079977" y="1305362"/>
            <a:ext cx="226680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cxnSpLocks/>
          </p:cNvCxnSpPr>
          <p:nvPr/>
        </p:nvCxnSpPr>
        <p:spPr>
          <a:xfrm flipV="1">
            <a:off x="3302211" y="641876"/>
            <a:ext cx="0" cy="6762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cxnSpLocks/>
          </p:cNvCxnSpPr>
          <p:nvPr/>
        </p:nvCxnSpPr>
        <p:spPr>
          <a:xfrm flipV="1">
            <a:off x="3417742" y="1008182"/>
            <a:ext cx="305530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cxnSpLocks/>
          </p:cNvCxnSpPr>
          <p:nvPr/>
        </p:nvCxnSpPr>
        <p:spPr>
          <a:xfrm flipV="1">
            <a:off x="3431751" y="1001286"/>
            <a:ext cx="0" cy="46796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cxnSpLocks/>
          </p:cNvCxnSpPr>
          <p:nvPr/>
        </p:nvCxnSpPr>
        <p:spPr>
          <a:xfrm flipV="1">
            <a:off x="4196159" y="844313"/>
            <a:ext cx="222214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cxnSpLocks/>
          </p:cNvCxnSpPr>
          <p:nvPr/>
        </p:nvCxnSpPr>
        <p:spPr>
          <a:xfrm flipV="1">
            <a:off x="3435557" y="1457762"/>
            <a:ext cx="391821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458578" y="1259317"/>
            <a:ext cx="267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Sign-extended </a:t>
            </a:r>
            <a:r>
              <a:rPr lang="en-US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100794" y="-11681"/>
            <a:ext cx="6094255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Consolas" panose="020B0609020204030204" pitchFamily="49" charset="0"/>
              </a:rPr>
              <a:t>Memory:addq</a:t>
            </a:r>
            <a:r>
              <a:rPr lang="en-US" sz="4000" dirty="0">
                <a:latin typeface="Consolas" panose="020B0609020204030204" pitchFamily="49" charset="0"/>
              </a:rPr>
              <a:t> %r8, %r9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961928" y="607712"/>
            <a:ext cx="4238616" cy="800219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onsolas" panose="020B0609020204030204" pitchFamily="49" charset="0"/>
              </a:rPr>
              <a:t>//Nothing to do here; all</a:t>
            </a:r>
          </a:p>
          <a:p>
            <a:r>
              <a:rPr lang="en-US" sz="2300" dirty="0">
                <a:latin typeface="Consolas" panose="020B0609020204030204" pitchFamily="49" charset="0"/>
              </a:rPr>
              <a:t>//operands are registers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6514292" y="2652554"/>
            <a:ext cx="1359436" cy="1558926"/>
            <a:chOff x="6514292" y="2652554"/>
            <a:chExt cx="1359436" cy="1558926"/>
          </a:xfrm>
        </p:grpSpPr>
        <p:sp>
          <p:nvSpPr>
            <p:cNvPr id="185" name="TextBox 184"/>
            <p:cNvSpPr txBox="1"/>
            <p:nvPr/>
          </p:nvSpPr>
          <p:spPr>
            <a:xfrm>
              <a:off x="6514292" y="2652554"/>
              <a:ext cx="13594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Opcode</a:t>
              </a:r>
            </a:p>
          </p:txBody>
        </p:sp>
        <p:cxnSp>
          <p:nvCxnSpPr>
            <p:cNvPr id="187" name="Straight Arrow Connector 186"/>
            <p:cNvCxnSpPr>
              <a:cxnSpLocks/>
            </p:cNvCxnSpPr>
            <p:nvPr/>
          </p:nvCxnSpPr>
          <p:spPr>
            <a:xfrm>
              <a:off x="7761962" y="3014927"/>
              <a:ext cx="0" cy="11965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>
              <a:cxnSpLocks/>
            </p:cNvCxnSpPr>
            <p:nvPr/>
          </p:nvCxnSpPr>
          <p:spPr>
            <a:xfrm flipV="1">
              <a:off x="6697068" y="3031631"/>
              <a:ext cx="1055100" cy="5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B9BDA1E6-BBFC-4A79-AEE3-A384A2A57ABD}"/>
              </a:ext>
            </a:extLst>
          </p:cNvPr>
          <p:cNvGrpSpPr/>
          <p:nvPr/>
        </p:nvGrpSpPr>
        <p:grpSpPr>
          <a:xfrm>
            <a:off x="189618" y="1804256"/>
            <a:ext cx="801949" cy="623039"/>
            <a:chOff x="8185297" y="484460"/>
            <a:chExt cx="801949" cy="623039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3F87FF1A-4868-401B-9045-BE2206F33CD7}"/>
                </a:ext>
              </a:extLst>
            </p:cNvPr>
            <p:cNvSpPr txBox="1"/>
            <p:nvPr/>
          </p:nvSpPr>
          <p:spPr>
            <a:xfrm>
              <a:off x="8192376" y="484460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Instr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AC3A8CA-129C-4606-9660-C7D6AA1E90FA}"/>
                </a:ext>
              </a:extLst>
            </p:cNvPr>
            <p:cNvSpPr txBox="1"/>
            <p:nvPr/>
          </p:nvSpPr>
          <p:spPr>
            <a:xfrm>
              <a:off x="8185297" y="707389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size</a:t>
              </a:r>
            </a:p>
          </p:txBody>
        </p:sp>
      </p:grp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6BF9A8DC-1A1C-4A27-991F-060267D854F7}"/>
              </a:ext>
            </a:extLst>
          </p:cNvPr>
          <p:cNvCxnSpPr>
            <a:cxnSpLocks/>
          </p:cNvCxnSpPr>
          <p:nvPr/>
        </p:nvCxnSpPr>
        <p:spPr>
          <a:xfrm flipV="1">
            <a:off x="6024805" y="864131"/>
            <a:ext cx="0" cy="37032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E070E9C2-4BEB-4E89-8323-78AD234D93ED}"/>
              </a:ext>
            </a:extLst>
          </p:cNvPr>
          <p:cNvCxnSpPr>
            <a:cxnSpLocks/>
          </p:cNvCxnSpPr>
          <p:nvPr/>
        </p:nvCxnSpPr>
        <p:spPr>
          <a:xfrm flipV="1">
            <a:off x="6950784" y="1221680"/>
            <a:ext cx="0" cy="64419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99194B26-14F0-451A-BB7E-8BA8786A0C88}"/>
              </a:ext>
            </a:extLst>
          </p:cNvPr>
          <p:cNvCxnSpPr>
            <a:cxnSpLocks/>
          </p:cNvCxnSpPr>
          <p:nvPr/>
        </p:nvCxnSpPr>
        <p:spPr>
          <a:xfrm flipH="1">
            <a:off x="6018178" y="1234458"/>
            <a:ext cx="931953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604ECB2A-3BDE-41AA-AC0D-3959E11077E1}"/>
              </a:ext>
            </a:extLst>
          </p:cNvPr>
          <p:cNvCxnSpPr>
            <a:cxnSpLocks/>
          </p:cNvCxnSpPr>
          <p:nvPr/>
        </p:nvCxnSpPr>
        <p:spPr>
          <a:xfrm flipH="1" flipV="1">
            <a:off x="6950131" y="1854551"/>
            <a:ext cx="1682994" cy="74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914E2A4D-EE25-4020-9F82-7E557379DD80}"/>
              </a:ext>
            </a:extLst>
          </p:cNvPr>
          <p:cNvCxnSpPr>
            <a:cxnSpLocks/>
          </p:cNvCxnSpPr>
          <p:nvPr/>
        </p:nvCxnSpPr>
        <p:spPr>
          <a:xfrm flipV="1">
            <a:off x="8633124" y="1844594"/>
            <a:ext cx="0" cy="30279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35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Straight Arrow Connector 133"/>
          <p:cNvCxnSpPr>
            <a:cxnSpLocks/>
          </p:cNvCxnSpPr>
          <p:nvPr/>
        </p:nvCxnSpPr>
        <p:spPr>
          <a:xfrm flipV="1">
            <a:off x="3065312" y="6342132"/>
            <a:ext cx="3141298" cy="1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cxnSpLocks/>
          </p:cNvCxnSpPr>
          <p:nvPr/>
        </p:nvCxnSpPr>
        <p:spPr>
          <a:xfrm>
            <a:off x="9308752" y="6355528"/>
            <a:ext cx="1810059" cy="1295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cxnSpLocks/>
          </p:cNvCxnSpPr>
          <p:nvPr/>
        </p:nvCxnSpPr>
        <p:spPr>
          <a:xfrm>
            <a:off x="5762946" y="4534256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cxnSpLocks/>
          </p:cNvCxnSpPr>
          <p:nvPr/>
        </p:nvCxnSpPr>
        <p:spPr>
          <a:xfrm flipV="1">
            <a:off x="6012902" y="4528127"/>
            <a:ext cx="0" cy="93076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>
            <a:off x="5762946" y="4191423"/>
            <a:ext cx="44274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cxnSpLocks/>
          </p:cNvCxnSpPr>
          <p:nvPr/>
        </p:nvCxnSpPr>
        <p:spPr>
          <a:xfrm flipV="1">
            <a:off x="11561897" y="4976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>
            <a:off x="2091690" y="2388870"/>
            <a:ext cx="250057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cxnSpLocks/>
          </p:cNvCxnSpPr>
          <p:nvPr/>
        </p:nvCxnSpPr>
        <p:spPr>
          <a:xfrm flipV="1">
            <a:off x="10796225" y="4967618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cxnSpLocks/>
          </p:cNvCxnSpPr>
          <p:nvPr/>
        </p:nvCxnSpPr>
        <p:spPr>
          <a:xfrm flipV="1">
            <a:off x="2184963" y="4553347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cxnSpLocks/>
          </p:cNvCxnSpPr>
          <p:nvPr/>
        </p:nvCxnSpPr>
        <p:spPr>
          <a:xfrm>
            <a:off x="3101292" y="2383380"/>
            <a:ext cx="385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152228" y="1657349"/>
            <a:ext cx="584775" cy="4777740"/>
            <a:chOff x="3485228" y="1440180"/>
            <a:chExt cx="584775" cy="4777740"/>
          </a:xfrm>
        </p:grpSpPr>
        <p:sp>
          <p:nvSpPr>
            <p:cNvPr id="8" name="Rectangle 7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265747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ID/EX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85860" y="1657349"/>
            <a:ext cx="584775" cy="4777740"/>
            <a:chOff x="3496658" y="1440180"/>
            <a:chExt cx="584775" cy="4777740"/>
          </a:xfrm>
        </p:grpSpPr>
        <p:sp>
          <p:nvSpPr>
            <p:cNvPr id="11" name="Rectangle 10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66890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EX/MEM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034556" y="1668775"/>
            <a:ext cx="584775" cy="4777740"/>
            <a:chOff x="3473798" y="1440180"/>
            <a:chExt cx="584775" cy="4777740"/>
          </a:xfrm>
        </p:grpSpPr>
        <p:sp>
          <p:nvSpPr>
            <p:cNvPr id="14" name="Rectangle 1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646046" y="3536662"/>
              <a:ext cx="224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MEM/WB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97280" y="1794510"/>
            <a:ext cx="1131570" cy="1188720"/>
            <a:chOff x="1737360" y="3120390"/>
            <a:chExt cx="1131570" cy="1188720"/>
          </a:xfrm>
        </p:grpSpPr>
        <p:sp>
          <p:nvSpPr>
            <p:cNvPr id="16" name="Arrow: Chevron 15"/>
            <p:cNvSpPr/>
            <p:nvPr/>
          </p:nvSpPr>
          <p:spPr>
            <a:xfrm>
              <a:off x="1737360" y="3120390"/>
              <a:ext cx="1131570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43228" y="3264961"/>
              <a:ext cx="5933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852518" y="2046742"/>
            <a:ext cx="4849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>
            <a:off x="620419" y="2727641"/>
            <a:ext cx="714583" cy="127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29" idx="0"/>
          </p:cNvCxnSpPr>
          <p:nvPr/>
        </p:nvCxnSpPr>
        <p:spPr>
          <a:xfrm flipH="1" flipV="1">
            <a:off x="620419" y="2727641"/>
            <a:ext cx="8013" cy="575627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842835" y="3314693"/>
            <a:ext cx="1756102" cy="1485897"/>
            <a:chOff x="3452108" y="1440180"/>
            <a:chExt cx="696736" cy="4777740"/>
          </a:xfrm>
        </p:grpSpPr>
        <p:sp>
          <p:nvSpPr>
            <p:cNvPr id="35" name="Rectangle 34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52108" y="3146173"/>
              <a:ext cx="696736" cy="1484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Memory</a:t>
              </a:r>
            </a:p>
          </p:txBody>
        </p:sp>
      </p:grp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695324" y="3623310"/>
            <a:ext cx="406167" cy="45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80065" y="3303268"/>
            <a:ext cx="696736" cy="1485897"/>
            <a:chOff x="3452108" y="1440180"/>
            <a:chExt cx="696736" cy="4777740"/>
          </a:xfrm>
        </p:grpSpPr>
        <p:sp>
          <p:nvSpPr>
            <p:cNvPr id="29" name="Rectangle 28"/>
            <p:cNvSpPr/>
            <p:nvPr/>
          </p:nvSpPr>
          <p:spPr>
            <a:xfrm>
              <a:off x="355473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52108" y="2888910"/>
              <a:ext cx="696736" cy="1880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IP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77404" y="3423255"/>
            <a:ext cx="1087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Addr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5851" y="4280920"/>
            <a:ext cx="769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Instr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365090" y="1668790"/>
            <a:ext cx="2639931" cy="3583564"/>
            <a:chOff x="4348070" y="720100"/>
            <a:chExt cx="2639931" cy="3583564"/>
          </a:xfrm>
        </p:grpSpPr>
        <p:sp>
          <p:nvSpPr>
            <p:cNvPr id="47" name="Rectangle 46"/>
            <p:cNvSpPr/>
            <p:nvPr/>
          </p:nvSpPr>
          <p:spPr>
            <a:xfrm>
              <a:off x="4454323" y="720100"/>
              <a:ext cx="2394212" cy="3583564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67199" y="3801667"/>
              <a:ext cx="1756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Registers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2840" y="77006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reg0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3790" y="120821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reg1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8070" y="1929436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idx</a:t>
              </a:r>
              <a:endParaRPr lang="en-US" sz="24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51879" y="2321866"/>
              <a:ext cx="2159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Write </a:t>
              </a:r>
              <a:r>
                <a:rPr lang="en-US" sz="24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reg</a:t>
              </a:r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data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34331" y="3008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5281" y="3389024"/>
              <a:ext cx="1953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Read data 1</a:t>
              </a:r>
            </a:p>
          </p:txBody>
        </p:sp>
      </p:grpSp>
      <p:sp>
        <p:nvSpPr>
          <p:cNvPr id="56" name="Oval 55"/>
          <p:cNvSpPr/>
          <p:nvPr/>
        </p:nvSpPr>
        <p:spPr>
          <a:xfrm>
            <a:off x="3682114" y="5302002"/>
            <a:ext cx="1997213" cy="7262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593718" y="5302807"/>
            <a:ext cx="2163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 extend</a:t>
            </a:r>
          </a:p>
          <a:p>
            <a:pPr algn="ctr"/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to 64-bit</a:t>
            </a:r>
          </a:p>
        </p:txBody>
      </p:sp>
      <p:cxnSp>
        <p:nvCxnSpPr>
          <p:cNvPr id="58" name="Straight Arrow Connector 57"/>
          <p:cNvCxnSpPr>
            <a:cxnSpLocks/>
          </p:cNvCxnSpPr>
          <p:nvPr/>
        </p:nvCxnSpPr>
        <p:spPr>
          <a:xfrm>
            <a:off x="3028573" y="5604340"/>
            <a:ext cx="653541" cy="6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5679327" y="5610612"/>
            <a:ext cx="51954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3093611" y="1945230"/>
            <a:ext cx="39291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513678" y="1657348"/>
            <a:ext cx="584775" cy="4777742"/>
            <a:chOff x="3462368" y="1440178"/>
            <a:chExt cx="584775" cy="4777742"/>
          </a:xfrm>
        </p:grpSpPr>
        <p:sp>
          <p:nvSpPr>
            <p:cNvPr id="4" name="Rectangle 3"/>
            <p:cNvSpPr/>
            <p:nvPr/>
          </p:nvSpPr>
          <p:spPr>
            <a:xfrm>
              <a:off x="3531870" y="1440180"/>
              <a:ext cx="491490" cy="477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365886" y="3536660"/>
              <a:ext cx="4777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Current instruction register</a:t>
              </a:r>
            </a:p>
          </p:txBody>
        </p:sp>
      </p:grpSp>
      <p:cxnSp>
        <p:nvCxnSpPr>
          <p:cNvPr id="68" name="Straight Arrow Connector 67"/>
          <p:cNvCxnSpPr>
            <a:cxnSpLocks/>
          </p:cNvCxnSpPr>
          <p:nvPr/>
        </p:nvCxnSpPr>
        <p:spPr>
          <a:xfrm>
            <a:off x="2330717" y="1307602"/>
            <a:ext cx="2806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cxnSpLocks/>
          </p:cNvCxnSpPr>
          <p:nvPr/>
        </p:nvCxnSpPr>
        <p:spPr>
          <a:xfrm flipH="1" flipV="1">
            <a:off x="2342155" y="1307602"/>
            <a:ext cx="1432" cy="10812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87923" y="750180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Next sequential IP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583180" y="981069"/>
            <a:ext cx="491490" cy="687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461391" y="4217968"/>
            <a:ext cx="1131570" cy="1283526"/>
            <a:chOff x="2024057" y="2916507"/>
            <a:chExt cx="1131570" cy="1283526"/>
          </a:xfrm>
        </p:grpSpPr>
        <p:sp>
          <p:nvSpPr>
            <p:cNvPr id="83" name="Arrow: Chevron 82"/>
            <p:cNvSpPr/>
            <p:nvPr/>
          </p:nvSpPr>
          <p:spPr>
            <a:xfrm>
              <a:off x="2024057" y="2916507"/>
              <a:ext cx="1131570" cy="1283526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243228" y="3264961"/>
              <a:ext cx="100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ALU</a:t>
              </a:r>
            </a:p>
          </p:txBody>
        </p:sp>
      </p:grpSp>
      <p:cxnSp>
        <p:nvCxnSpPr>
          <p:cNvPr id="86" name="Straight Arrow Connector 85"/>
          <p:cNvCxnSpPr>
            <a:cxnSpLocks/>
          </p:cNvCxnSpPr>
          <p:nvPr/>
        </p:nvCxnSpPr>
        <p:spPr>
          <a:xfrm flipV="1">
            <a:off x="3303118" y="638612"/>
            <a:ext cx="344279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7129502" y="4557116"/>
            <a:ext cx="0" cy="253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cxnSpLocks/>
          </p:cNvCxnSpPr>
          <p:nvPr/>
        </p:nvCxnSpPr>
        <p:spPr>
          <a:xfrm>
            <a:off x="6687287" y="4557116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cxnSpLocks/>
          </p:cNvCxnSpPr>
          <p:nvPr/>
        </p:nvCxnSpPr>
        <p:spPr>
          <a:xfrm>
            <a:off x="7426183" y="5120582"/>
            <a:ext cx="40481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>
            <a:grpSpLocks noChangeAspect="1"/>
          </p:cNvGrpSpPr>
          <p:nvPr/>
        </p:nvGrpSpPr>
        <p:grpSpPr>
          <a:xfrm>
            <a:off x="6854190" y="4788659"/>
            <a:ext cx="564227" cy="630594"/>
            <a:chOff x="8037253" y="2752620"/>
            <a:chExt cx="633384" cy="707886"/>
          </a:xfrm>
        </p:grpSpPr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06" name="Straight Arrow Connector 105"/>
          <p:cNvCxnSpPr>
            <a:cxnSpLocks/>
          </p:cNvCxnSpPr>
          <p:nvPr/>
        </p:nvCxnSpPr>
        <p:spPr>
          <a:xfrm flipV="1">
            <a:off x="7372611" y="4617233"/>
            <a:ext cx="449614" cy="423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cxnSpLocks/>
          </p:cNvCxnSpPr>
          <p:nvPr/>
        </p:nvCxnSpPr>
        <p:spPr>
          <a:xfrm flipV="1">
            <a:off x="6687803" y="4217968"/>
            <a:ext cx="67146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cxnSpLocks/>
          </p:cNvCxnSpPr>
          <p:nvPr/>
        </p:nvCxnSpPr>
        <p:spPr>
          <a:xfrm flipV="1">
            <a:off x="7372611" y="4217968"/>
            <a:ext cx="0" cy="40350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cxnSpLocks/>
          </p:cNvCxnSpPr>
          <p:nvPr/>
        </p:nvCxnSpPr>
        <p:spPr>
          <a:xfrm flipV="1">
            <a:off x="151197" y="4013385"/>
            <a:ext cx="229152" cy="4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 flipV="1">
            <a:off x="158145" y="182880"/>
            <a:ext cx="990" cy="385190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cxnSpLocks/>
          </p:cNvCxnSpPr>
          <p:nvPr/>
        </p:nvCxnSpPr>
        <p:spPr>
          <a:xfrm flipV="1">
            <a:off x="8592961" y="4861636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9362709" y="4754393"/>
            <a:ext cx="1756102" cy="1506750"/>
            <a:chOff x="9888489" y="4937273"/>
            <a:chExt cx="1756102" cy="1506750"/>
          </a:xfrm>
        </p:grpSpPr>
        <p:grpSp>
          <p:nvGrpSpPr>
            <p:cNvPr id="120" name="Group 119"/>
            <p:cNvGrpSpPr/>
            <p:nvPr/>
          </p:nvGrpSpPr>
          <p:grpSpPr>
            <a:xfrm>
              <a:off x="9888489" y="4956209"/>
              <a:ext cx="1756102" cy="1485897"/>
              <a:chOff x="3452108" y="1528899"/>
              <a:chExt cx="696736" cy="477774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3554731" y="1528899"/>
                <a:ext cx="491490" cy="47777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452108" y="2662967"/>
                <a:ext cx="696736" cy="1484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Memory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10100501" y="5710588"/>
              <a:ext cx="7394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Addr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0087041" y="604391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WrData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416106" y="4937273"/>
              <a:ext cx="1027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RdData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cxnSp>
        <p:nvCxnSpPr>
          <p:cNvPr id="138" name="Straight Arrow Connector 137"/>
          <p:cNvCxnSpPr>
            <a:cxnSpLocks/>
          </p:cNvCxnSpPr>
          <p:nvPr/>
        </p:nvCxnSpPr>
        <p:spPr>
          <a:xfrm flipV="1">
            <a:off x="9317945" y="6125223"/>
            <a:ext cx="298038" cy="22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cxnSpLocks/>
          </p:cNvCxnSpPr>
          <p:nvPr/>
        </p:nvCxnSpPr>
        <p:spPr>
          <a:xfrm flipV="1">
            <a:off x="6697127" y="612877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cxnSpLocks/>
          </p:cNvCxnSpPr>
          <p:nvPr/>
        </p:nvCxnSpPr>
        <p:spPr>
          <a:xfrm>
            <a:off x="5995496" y="6140202"/>
            <a:ext cx="21080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eft Bracket 149"/>
          <p:cNvSpPr/>
          <p:nvPr/>
        </p:nvSpPr>
        <p:spPr>
          <a:xfrm>
            <a:off x="5921928" y="5459948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/>
          <p:cNvCxnSpPr>
            <a:cxnSpLocks/>
          </p:cNvCxnSpPr>
          <p:nvPr/>
        </p:nvCxnSpPr>
        <p:spPr>
          <a:xfrm flipV="1">
            <a:off x="6007271" y="5783168"/>
            <a:ext cx="0" cy="35612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cxnSpLocks/>
          </p:cNvCxnSpPr>
          <p:nvPr/>
        </p:nvCxnSpPr>
        <p:spPr>
          <a:xfrm flipV="1">
            <a:off x="9390368" y="5759833"/>
            <a:ext cx="230999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cxnSpLocks/>
          </p:cNvCxnSpPr>
          <p:nvPr/>
        </p:nvCxnSpPr>
        <p:spPr>
          <a:xfrm flipV="1">
            <a:off x="9401342" y="3763023"/>
            <a:ext cx="5144" cy="199681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cxnSpLocks/>
          </p:cNvCxnSpPr>
          <p:nvPr/>
        </p:nvCxnSpPr>
        <p:spPr>
          <a:xfrm flipV="1">
            <a:off x="9312877" y="4865903"/>
            <a:ext cx="101143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cxnSpLocks/>
          </p:cNvCxnSpPr>
          <p:nvPr/>
        </p:nvCxnSpPr>
        <p:spPr>
          <a:xfrm>
            <a:off x="9399269" y="3763023"/>
            <a:ext cx="169903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cxnSpLocks/>
          </p:cNvCxnSpPr>
          <p:nvPr/>
        </p:nvCxnSpPr>
        <p:spPr>
          <a:xfrm flipV="1">
            <a:off x="3214985" y="3485435"/>
            <a:ext cx="268182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V="1">
            <a:off x="3289051" y="3109904"/>
            <a:ext cx="197000" cy="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cxnSpLocks/>
          </p:cNvCxnSpPr>
          <p:nvPr/>
        </p:nvCxnSpPr>
        <p:spPr>
          <a:xfrm flipV="1">
            <a:off x="11914562" y="3778216"/>
            <a:ext cx="3816" cy="166936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cxnSpLocks/>
          </p:cNvCxnSpPr>
          <p:nvPr/>
        </p:nvCxnSpPr>
        <p:spPr>
          <a:xfrm flipV="1">
            <a:off x="11702422" y="4977645"/>
            <a:ext cx="3816" cy="51087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cxnSpLocks/>
          </p:cNvCxnSpPr>
          <p:nvPr/>
        </p:nvCxnSpPr>
        <p:spPr>
          <a:xfrm flipV="1">
            <a:off x="11584663" y="3767468"/>
            <a:ext cx="346178" cy="57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cxnSpLocks/>
          </p:cNvCxnSpPr>
          <p:nvPr/>
        </p:nvCxnSpPr>
        <p:spPr>
          <a:xfrm flipV="1">
            <a:off x="3204167" y="3478896"/>
            <a:ext cx="1092" cy="200551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Left Bracket 187"/>
          <p:cNvSpPr/>
          <p:nvPr/>
        </p:nvSpPr>
        <p:spPr>
          <a:xfrm flipH="1">
            <a:off x="3200992" y="547169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Arrow Connector 191"/>
          <p:cNvCxnSpPr>
            <a:cxnSpLocks/>
          </p:cNvCxnSpPr>
          <p:nvPr/>
        </p:nvCxnSpPr>
        <p:spPr>
          <a:xfrm flipV="1">
            <a:off x="3169456" y="649032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cxnSpLocks/>
          </p:cNvCxnSpPr>
          <p:nvPr/>
        </p:nvCxnSpPr>
        <p:spPr>
          <a:xfrm>
            <a:off x="3171724" y="6690630"/>
            <a:ext cx="8728339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cxnSpLocks/>
          </p:cNvCxnSpPr>
          <p:nvPr/>
        </p:nvCxnSpPr>
        <p:spPr>
          <a:xfrm flipV="1">
            <a:off x="11886970" y="5918183"/>
            <a:ext cx="0" cy="78915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11604857" y="5397636"/>
            <a:ext cx="564227" cy="630594"/>
            <a:chOff x="8037253" y="2752620"/>
            <a:chExt cx="633384" cy="707886"/>
          </a:xfrm>
        </p:grpSpPr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8037253" y="2789871"/>
              <a:ext cx="633384" cy="633384"/>
            </a:xfrm>
            <a:prstGeom prst="ellipse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083897" y="2752620"/>
              <a:ext cx="549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?</a:t>
              </a:r>
            </a:p>
          </p:txBody>
        </p:sp>
      </p:grpSp>
      <p:cxnSp>
        <p:nvCxnSpPr>
          <p:cNvPr id="112" name="Straight Arrow Connector 111"/>
          <p:cNvCxnSpPr>
            <a:cxnSpLocks/>
          </p:cNvCxnSpPr>
          <p:nvPr/>
        </p:nvCxnSpPr>
        <p:spPr>
          <a:xfrm>
            <a:off x="6685935" y="5625435"/>
            <a:ext cx="442471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cxnSpLocks/>
          </p:cNvCxnSpPr>
          <p:nvPr/>
        </p:nvCxnSpPr>
        <p:spPr>
          <a:xfrm flipV="1">
            <a:off x="7133927" y="5395372"/>
            <a:ext cx="6550" cy="216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eft Bracket 125"/>
          <p:cNvSpPr/>
          <p:nvPr/>
        </p:nvSpPr>
        <p:spPr>
          <a:xfrm flipH="1">
            <a:off x="3176862" y="61806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cxnSpLocks/>
          </p:cNvCxnSpPr>
          <p:nvPr/>
        </p:nvCxnSpPr>
        <p:spPr>
          <a:xfrm flipV="1">
            <a:off x="3193886" y="5787463"/>
            <a:ext cx="3596" cy="39295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cxnSpLocks/>
          </p:cNvCxnSpPr>
          <p:nvPr/>
        </p:nvCxnSpPr>
        <p:spPr>
          <a:xfrm flipV="1">
            <a:off x="6700937" y="6338322"/>
            <a:ext cx="2123945" cy="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cxnSpLocks/>
          </p:cNvCxnSpPr>
          <p:nvPr/>
        </p:nvCxnSpPr>
        <p:spPr>
          <a:xfrm flipV="1">
            <a:off x="3287987" y="3115501"/>
            <a:ext cx="1092" cy="22598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eft Bracket 143"/>
          <p:cNvSpPr/>
          <p:nvPr/>
        </p:nvSpPr>
        <p:spPr>
          <a:xfrm flipH="1">
            <a:off x="3341962" y="5361209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Left Bracket 144"/>
          <p:cNvSpPr/>
          <p:nvPr/>
        </p:nvSpPr>
        <p:spPr>
          <a:xfrm flipH="1">
            <a:off x="3340692" y="6104473"/>
            <a:ext cx="101219" cy="32211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cxnSpLocks/>
          </p:cNvCxnSpPr>
          <p:nvPr/>
        </p:nvCxnSpPr>
        <p:spPr>
          <a:xfrm flipV="1">
            <a:off x="3346286" y="5691854"/>
            <a:ext cx="3596" cy="408916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cxnSpLocks/>
          </p:cNvCxnSpPr>
          <p:nvPr/>
        </p:nvCxnSpPr>
        <p:spPr>
          <a:xfrm flipH="1" flipV="1">
            <a:off x="3278641" y="5367400"/>
            <a:ext cx="168133" cy="20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cxnSpLocks/>
          </p:cNvCxnSpPr>
          <p:nvPr/>
        </p:nvCxnSpPr>
        <p:spPr>
          <a:xfrm flipV="1">
            <a:off x="3344716" y="6413575"/>
            <a:ext cx="3596" cy="18817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</p:cNvCxnSpPr>
          <p:nvPr/>
        </p:nvCxnSpPr>
        <p:spPr>
          <a:xfrm>
            <a:off x="3334392" y="6591570"/>
            <a:ext cx="8387762" cy="1645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cxnSpLocks/>
          </p:cNvCxnSpPr>
          <p:nvPr/>
        </p:nvCxnSpPr>
        <p:spPr>
          <a:xfrm flipV="1">
            <a:off x="11711476" y="6391260"/>
            <a:ext cx="3596" cy="2099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</p:cNvCxnSpPr>
          <p:nvPr/>
        </p:nvCxnSpPr>
        <p:spPr>
          <a:xfrm flipV="1">
            <a:off x="11574597" y="6373571"/>
            <a:ext cx="149097" cy="25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267401" y="5973455"/>
            <a:ext cx="267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Write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reg</a:t>
            </a:r>
            <a:r>
              <a: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0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idx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512483" y="433259"/>
            <a:ext cx="679098" cy="801198"/>
            <a:chOff x="1667796" y="3070605"/>
            <a:chExt cx="1201136" cy="1238505"/>
          </a:xfrm>
        </p:grpSpPr>
        <p:sp>
          <p:nvSpPr>
            <p:cNvPr id="129" name="Arrow: Chevron 128"/>
            <p:cNvSpPr/>
            <p:nvPr/>
          </p:nvSpPr>
          <p:spPr>
            <a:xfrm>
              <a:off x="1667796" y="3120390"/>
              <a:ext cx="1201136" cy="118872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243229" y="3070605"/>
              <a:ext cx="593318" cy="1189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+</a:t>
              </a:r>
            </a:p>
          </p:txBody>
        </p:sp>
      </p:grpSp>
      <p:cxnSp>
        <p:nvCxnSpPr>
          <p:cNvPr id="141" name="Straight Arrow Connector 140"/>
          <p:cNvCxnSpPr>
            <a:cxnSpLocks/>
          </p:cNvCxnSpPr>
          <p:nvPr/>
        </p:nvCxnSpPr>
        <p:spPr>
          <a:xfrm flipH="1" flipV="1">
            <a:off x="162945" y="175260"/>
            <a:ext cx="5033973" cy="7369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cxnSpLocks/>
          </p:cNvCxnSpPr>
          <p:nvPr/>
        </p:nvCxnSpPr>
        <p:spPr>
          <a:xfrm flipH="1" flipV="1">
            <a:off x="5195486" y="170603"/>
            <a:ext cx="1432" cy="501513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cxnSpLocks/>
          </p:cNvCxnSpPr>
          <p:nvPr/>
        </p:nvCxnSpPr>
        <p:spPr>
          <a:xfrm flipV="1">
            <a:off x="3079977" y="1305362"/>
            <a:ext cx="226680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cxnSpLocks/>
          </p:cNvCxnSpPr>
          <p:nvPr/>
        </p:nvCxnSpPr>
        <p:spPr>
          <a:xfrm flipV="1">
            <a:off x="3302211" y="641876"/>
            <a:ext cx="0" cy="676244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cxnSpLocks/>
          </p:cNvCxnSpPr>
          <p:nvPr/>
        </p:nvCxnSpPr>
        <p:spPr>
          <a:xfrm flipV="1">
            <a:off x="3417742" y="1008182"/>
            <a:ext cx="305530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cxnSpLocks/>
          </p:cNvCxnSpPr>
          <p:nvPr/>
        </p:nvCxnSpPr>
        <p:spPr>
          <a:xfrm flipV="1">
            <a:off x="3431751" y="1001286"/>
            <a:ext cx="0" cy="467965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cxnSpLocks/>
          </p:cNvCxnSpPr>
          <p:nvPr/>
        </p:nvCxnSpPr>
        <p:spPr>
          <a:xfrm flipV="1">
            <a:off x="4196159" y="844313"/>
            <a:ext cx="222214" cy="14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cxnSpLocks/>
          </p:cNvCxnSpPr>
          <p:nvPr/>
        </p:nvCxnSpPr>
        <p:spPr>
          <a:xfrm flipV="1">
            <a:off x="3435557" y="1457762"/>
            <a:ext cx="391821" cy="14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458578" y="1259317"/>
            <a:ext cx="267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Sign-extended </a:t>
            </a:r>
            <a:r>
              <a:rPr lang="en-US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imm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192666" y="-11681"/>
            <a:ext cx="7002383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nsolas" panose="020B0609020204030204" pitchFamily="49" charset="0"/>
              </a:rPr>
              <a:t>Writeback: </a:t>
            </a:r>
            <a:r>
              <a:rPr lang="en-US" sz="4000" dirty="0" err="1">
                <a:latin typeface="Consolas" panose="020B0609020204030204" pitchFamily="49" charset="0"/>
              </a:rPr>
              <a:t>addq</a:t>
            </a:r>
            <a:r>
              <a:rPr lang="en-US" sz="4000" dirty="0">
                <a:latin typeface="Consolas" panose="020B0609020204030204" pitchFamily="49" charset="0"/>
              </a:rPr>
              <a:t> %r8, %r9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556466" y="607712"/>
            <a:ext cx="3644077" cy="800219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onsolas" panose="020B0609020204030204" pitchFamily="49" charset="0"/>
              </a:rPr>
              <a:t>//Update %r9 with the</a:t>
            </a:r>
          </a:p>
          <a:p>
            <a:r>
              <a:rPr lang="en-US" sz="2300" dirty="0">
                <a:latin typeface="Consolas" panose="020B0609020204030204" pitchFamily="49" charset="0"/>
              </a:rPr>
              <a:t>//result of the add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6514292" y="2652554"/>
            <a:ext cx="1359436" cy="1558926"/>
            <a:chOff x="6514292" y="2652554"/>
            <a:chExt cx="1359436" cy="1558926"/>
          </a:xfrm>
        </p:grpSpPr>
        <p:sp>
          <p:nvSpPr>
            <p:cNvPr id="185" name="TextBox 184"/>
            <p:cNvSpPr txBox="1"/>
            <p:nvPr/>
          </p:nvSpPr>
          <p:spPr>
            <a:xfrm>
              <a:off x="6514292" y="2652554"/>
              <a:ext cx="13594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Opcode</a:t>
              </a:r>
            </a:p>
          </p:txBody>
        </p:sp>
        <p:cxnSp>
          <p:nvCxnSpPr>
            <p:cNvPr id="187" name="Straight Arrow Connector 186"/>
            <p:cNvCxnSpPr>
              <a:cxnSpLocks/>
            </p:cNvCxnSpPr>
            <p:nvPr/>
          </p:nvCxnSpPr>
          <p:spPr>
            <a:xfrm>
              <a:off x="7761962" y="3014927"/>
              <a:ext cx="0" cy="11965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>
              <a:cxnSpLocks/>
            </p:cNvCxnSpPr>
            <p:nvPr/>
          </p:nvCxnSpPr>
          <p:spPr>
            <a:xfrm flipV="1">
              <a:off x="6697068" y="3031631"/>
              <a:ext cx="1055100" cy="5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4413661" y="651513"/>
            <a:ext cx="1659695" cy="400110"/>
            <a:chOff x="7659781" y="411483"/>
            <a:chExt cx="1659695" cy="400110"/>
          </a:xfrm>
        </p:grpSpPr>
        <p:sp>
          <p:nvSpPr>
            <p:cNvPr id="136" name="Oval 135"/>
            <p:cNvSpPr>
              <a:spLocks noChangeAspect="1"/>
            </p:cNvSpPr>
            <p:nvPr/>
          </p:nvSpPr>
          <p:spPr>
            <a:xfrm>
              <a:off x="7659781" y="423959"/>
              <a:ext cx="1612235" cy="34908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691931" y="411483"/>
              <a:ext cx="1627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Conditions?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F3C2F43D-2EEC-4A73-8948-8B48C5A64FA5}"/>
              </a:ext>
            </a:extLst>
          </p:cNvPr>
          <p:cNvGrpSpPr/>
          <p:nvPr/>
        </p:nvGrpSpPr>
        <p:grpSpPr>
          <a:xfrm>
            <a:off x="189618" y="1804256"/>
            <a:ext cx="801949" cy="623039"/>
            <a:chOff x="8185297" y="484460"/>
            <a:chExt cx="801949" cy="623039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DF2DCFF5-B490-469E-9036-2E25F65F6B25}"/>
                </a:ext>
              </a:extLst>
            </p:cNvPr>
            <p:cNvSpPr txBox="1"/>
            <p:nvPr/>
          </p:nvSpPr>
          <p:spPr>
            <a:xfrm>
              <a:off x="8192376" y="484460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latin typeface="Segoe UI Light" panose="020B0502040204020203" pitchFamily="34" charset="0"/>
                  <a:cs typeface="Segoe UI Light" panose="020B0502040204020203" pitchFamily="34" charset="0"/>
                </a:rPr>
                <a:t>Instr</a:t>
              </a:r>
              <a:endParaRPr lang="en-US" sz="2000" b="1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8C0E29E2-974F-4DB4-AABC-A0A5B3CD26E9}"/>
                </a:ext>
              </a:extLst>
            </p:cNvPr>
            <p:cNvSpPr txBox="1"/>
            <p:nvPr/>
          </p:nvSpPr>
          <p:spPr>
            <a:xfrm>
              <a:off x="8185297" y="707389"/>
              <a:ext cx="794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size</a:t>
              </a:r>
            </a:p>
          </p:txBody>
        </p:sp>
      </p:grp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AE1CCD3B-5B9A-4F90-830B-1FA4B1FF3A75}"/>
              </a:ext>
            </a:extLst>
          </p:cNvPr>
          <p:cNvCxnSpPr>
            <a:cxnSpLocks/>
          </p:cNvCxnSpPr>
          <p:nvPr/>
        </p:nvCxnSpPr>
        <p:spPr>
          <a:xfrm flipV="1">
            <a:off x="6024805" y="864131"/>
            <a:ext cx="0" cy="37032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15315264-E509-495B-8111-23C5F148D506}"/>
              </a:ext>
            </a:extLst>
          </p:cNvPr>
          <p:cNvCxnSpPr>
            <a:cxnSpLocks/>
          </p:cNvCxnSpPr>
          <p:nvPr/>
        </p:nvCxnSpPr>
        <p:spPr>
          <a:xfrm flipV="1">
            <a:off x="6950784" y="1221680"/>
            <a:ext cx="0" cy="64419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3691710D-C63C-46CD-BE3F-2B3CBB588E9D}"/>
              </a:ext>
            </a:extLst>
          </p:cNvPr>
          <p:cNvCxnSpPr>
            <a:cxnSpLocks/>
          </p:cNvCxnSpPr>
          <p:nvPr/>
        </p:nvCxnSpPr>
        <p:spPr>
          <a:xfrm flipH="1">
            <a:off x="6018178" y="1234458"/>
            <a:ext cx="931953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EF6911D8-B334-42C4-9D65-8965337010DF}"/>
              </a:ext>
            </a:extLst>
          </p:cNvPr>
          <p:cNvCxnSpPr>
            <a:cxnSpLocks/>
          </p:cNvCxnSpPr>
          <p:nvPr/>
        </p:nvCxnSpPr>
        <p:spPr>
          <a:xfrm flipH="1" flipV="1">
            <a:off x="6950131" y="1854551"/>
            <a:ext cx="1682994" cy="741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CCDFC5BF-F736-46CF-899C-EE67619377EB}"/>
              </a:ext>
            </a:extLst>
          </p:cNvPr>
          <p:cNvCxnSpPr>
            <a:cxnSpLocks/>
          </p:cNvCxnSpPr>
          <p:nvPr/>
        </p:nvCxnSpPr>
        <p:spPr>
          <a:xfrm flipV="1">
            <a:off x="8633124" y="1844594"/>
            <a:ext cx="0" cy="3027968"/>
          </a:xfrm>
          <a:prstGeom prst="straightConnector1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62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191658" y="2437422"/>
            <a:ext cx="4708452" cy="4253948"/>
            <a:chOff x="158113" y="2437422"/>
            <a:chExt cx="4708452" cy="4253948"/>
          </a:xfrm>
        </p:grpSpPr>
        <p:sp>
          <p:nvSpPr>
            <p:cNvPr id="5" name="Rectangle 4"/>
            <p:cNvSpPr/>
            <p:nvPr/>
          </p:nvSpPr>
          <p:spPr>
            <a:xfrm>
              <a:off x="3582019" y="4650534"/>
              <a:ext cx="1284546" cy="16619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RAM</a:t>
              </a:r>
            </a:p>
          </p:txBody>
        </p:sp>
        <p:cxnSp>
          <p:nvCxnSpPr>
            <p:cNvPr id="7" name="Straight Arrow Connector 6"/>
            <p:cNvCxnSpPr>
              <a:cxnSpLocks/>
            </p:cNvCxnSpPr>
            <p:nvPr/>
          </p:nvCxnSpPr>
          <p:spPr>
            <a:xfrm>
              <a:off x="3048861" y="5431724"/>
              <a:ext cx="541648" cy="69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158113" y="2437422"/>
              <a:ext cx="3147226" cy="4253948"/>
              <a:chOff x="1586865" y="1736035"/>
              <a:chExt cx="3147226" cy="425394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195263" y="1978737"/>
                <a:ext cx="1291591" cy="3850421"/>
                <a:chOff x="3288029" y="2080260"/>
                <a:chExt cx="1291591" cy="3850421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3303270" y="2080260"/>
                  <a:ext cx="1276350" cy="617220"/>
                </a:xfrm>
                <a:prstGeom prst="rect">
                  <a:avLst/>
                </a:prstGeom>
                <a:solidFill>
                  <a:srgbClr val="FF7C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IF</a:t>
                  </a: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303270" y="2884170"/>
                  <a:ext cx="1276350" cy="617220"/>
                </a:xfrm>
                <a:prstGeom prst="rect">
                  <a:avLst/>
                </a:prstGeom>
                <a:solidFill>
                  <a:srgbClr val="FF7C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ID</a:t>
                  </a: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288029" y="4505265"/>
                  <a:ext cx="1276350" cy="617220"/>
                </a:xfrm>
                <a:prstGeom prst="rect">
                  <a:avLst/>
                </a:prstGeom>
                <a:solidFill>
                  <a:srgbClr val="FF7C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MEM</a:t>
                  </a: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3303270" y="5313461"/>
                  <a:ext cx="1276350" cy="617220"/>
                </a:xfrm>
                <a:prstGeom prst="rect">
                  <a:avLst/>
                </a:prstGeom>
                <a:solidFill>
                  <a:srgbClr val="FF7C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WB</a:t>
                  </a:r>
                </a:p>
              </p:txBody>
            </p:sp>
            <p:grpSp>
              <p:nvGrpSpPr>
                <p:cNvPr id="28" name="Group 27"/>
                <p:cNvGrpSpPr/>
                <p:nvPr/>
              </p:nvGrpSpPr>
              <p:grpSpPr>
                <a:xfrm>
                  <a:off x="3303270" y="3688080"/>
                  <a:ext cx="1276350" cy="646331"/>
                  <a:chOff x="8176260" y="3488115"/>
                  <a:chExt cx="1276350" cy="646331"/>
                </a:xfrm>
              </p:grpSpPr>
              <p:sp>
                <p:nvSpPr>
                  <p:cNvPr id="33" name="Trapezoid 32"/>
                  <p:cNvSpPr/>
                  <p:nvPr/>
                </p:nvSpPr>
                <p:spPr>
                  <a:xfrm rot="10800000">
                    <a:off x="8176260" y="3501390"/>
                    <a:ext cx="1276350" cy="617220"/>
                  </a:xfrm>
                  <a:prstGeom prst="trapezoid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8334375" y="3488115"/>
                    <a:ext cx="96012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3600" dirty="0"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EX</a:t>
                    </a:r>
                    <a:endParaRPr lang="en-US" sz="3200" dirty="0"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cxnSp>
              <p:nvCxnSpPr>
                <p:cNvPr id="29" name="Straight Arrow Connector 28"/>
                <p:cNvCxnSpPr>
                  <a:cxnSpLocks/>
                  <a:stCxn id="24" idx="2"/>
                  <a:endCxn id="25" idx="0"/>
                </p:cNvCxnSpPr>
                <p:nvPr/>
              </p:nvCxnSpPr>
              <p:spPr>
                <a:xfrm>
                  <a:off x="3941445" y="2697480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>
                  <a:cxnSpLocks/>
                </p:cNvCxnSpPr>
                <p:nvPr/>
              </p:nvCxnSpPr>
              <p:spPr>
                <a:xfrm>
                  <a:off x="3948072" y="3499239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cxnSpLocks/>
                </p:cNvCxnSpPr>
                <p:nvPr/>
              </p:nvCxnSpPr>
              <p:spPr>
                <a:xfrm>
                  <a:off x="3954698" y="4327497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cxnSpLocks/>
                </p:cNvCxnSpPr>
                <p:nvPr/>
              </p:nvCxnSpPr>
              <p:spPr>
                <a:xfrm>
                  <a:off x="3948071" y="5129251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>
                <a:off x="1586865" y="2396106"/>
                <a:ext cx="1678885" cy="918594"/>
                <a:chOff x="9075809" y="2398088"/>
                <a:chExt cx="1678885" cy="918594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9434718" y="2889250"/>
                  <a:ext cx="984250" cy="427432"/>
                  <a:chOff x="9315450" y="2889250"/>
                  <a:chExt cx="984250" cy="427432"/>
                </a:xfrm>
              </p:grpSpPr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9315450" y="2889250"/>
                    <a:ext cx="981075" cy="192482"/>
                    <a:chOff x="9315450" y="2889250"/>
                    <a:chExt cx="981075" cy="192482"/>
                  </a:xfrm>
                </p:grpSpPr>
                <p:sp>
                  <p:nvSpPr>
                    <p:cNvPr id="20" name="Rectangle 19"/>
                    <p:cNvSpPr>
                      <a:spLocks noChangeAspect="1"/>
                    </p:cNvSpPr>
                    <p:nvPr/>
                  </p:nvSpPr>
                  <p:spPr>
                    <a:xfrm>
                      <a:off x="931545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" name="Rectangle 20"/>
                    <p:cNvSpPr>
                      <a:spLocks noChangeAspect="1"/>
                    </p:cNvSpPr>
                    <p:nvPr/>
                  </p:nvSpPr>
                  <p:spPr>
                    <a:xfrm>
                      <a:off x="9578975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" name="Rectangle 21"/>
                    <p:cNvSpPr>
                      <a:spLocks noChangeAspect="1"/>
                    </p:cNvSpPr>
                    <p:nvPr/>
                  </p:nvSpPr>
                  <p:spPr>
                    <a:xfrm>
                      <a:off x="984250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" name="Rectangle 22"/>
                    <p:cNvSpPr>
                      <a:spLocks noChangeAspect="1"/>
                    </p:cNvSpPr>
                    <p:nvPr/>
                  </p:nvSpPr>
                  <p:spPr>
                    <a:xfrm>
                      <a:off x="10106025" y="2891232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9318625" y="3124200"/>
                    <a:ext cx="981075" cy="192482"/>
                    <a:chOff x="9315450" y="2889250"/>
                    <a:chExt cx="981075" cy="192482"/>
                  </a:xfrm>
                </p:grpSpPr>
                <p:sp>
                  <p:nvSpPr>
                    <p:cNvPr id="16" name="Rectangle 15"/>
                    <p:cNvSpPr>
                      <a:spLocks noChangeAspect="1"/>
                    </p:cNvSpPr>
                    <p:nvPr/>
                  </p:nvSpPr>
                  <p:spPr>
                    <a:xfrm>
                      <a:off x="931545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" name="Rectangle 16"/>
                    <p:cNvSpPr>
                      <a:spLocks noChangeAspect="1"/>
                    </p:cNvSpPr>
                    <p:nvPr/>
                  </p:nvSpPr>
                  <p:spPr>
                    <a:xfrm>
                      <a:off x="9578975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" name="Rectangle 17"/>
                    <p:cNvSpPr>
                      <a:spLocks noChangeAspect="1"/>
                    </p:cNvSpPr>
                    <p:nvPr/>
                  </p:nvSpPr>
                  <p:spPr>
                    <a:xfrm>
                      <a:off x="984250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" name="Rectangle 18"/>
                    <p:cNvSpPr>
                      <a:spLocks noChangeAspect="1"/>
                    </p:cNvSpPr>
                    <p:nvPr/>
                  </p:nvSpPr>
                  <p:spPr>
                    <a:xfrm>
                      <a:off x="10106025" y="2891232"/>
                      <a:ext cx="190500" cy="190500"/>
                    </a:xfrm>
                    <a:prstGeom prst="rect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9075809" y="2398088"/>
                  <a:ext cx="16788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Registers</a:t>
                  </a:r>
                </a:p>
              </p:txBody>
            </p:sp>
          </p:grpSp>
          <p:sp>
            <p:nvSpPr>
              <p:cNvPr id="11" name="Rectangle 10"/>
              <p:cNvSpPr/>
              <p:nvPr/>
            </p:nvSpPr>
            <p:spPr>
              <a:xfrm>
                <a:off x="1670817" y="1736035"/>
                <a:ext cx="3063274" cy="425394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7355553" y="2437422"/>
            <a:ext cx="4708452" cy="4253948"/>
            <a:chOff x="158113" y="2437422"/>
            <a:chExt cx="4708452" cy="4253948"/>
          </a:xfrm>
        </p:grpSpPr>
        <p:sp>
          <p:nvSpPr>
            <p:cNvPr id="38" name="Rectangle 37"/>
            <p:cNvSpPr/>
            <p:nvPr/>
          </p:nvSpPr>
          <p:spPr>
            <a:xfrm>
              <a:off x="3582019" y="4650534"/>
              <a:ext cx="1284546" cy="16619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RAM</a:t>
              </a:r>
            </a:p>
          </p:txBody>
        </p:sp>
        <p:cxnSp>
          <p:nvCxnSpPr>
            <p:cNvPr id="39" name="Straight Arrow Connector 38"/>
            <p:cNvCxnSpPr>
              <a:cxnSpLocks/>
            </p:cNvCxnSpPr>
            <p:nvPr/>
          </p:nvCxnSpPr>
          <p:spPr>
            <a:xfrm>
              <a:off x="3048861" y="5431724"/>
              <a:ext cx="541648" cy="69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/>
            <p:nvPr/>
          </p:nvGrpSpPr>
          <p:grpSpPr>
            <a:xfrm>
              <a:off x="158113" y="2437422"/>
              <a:ext cx="3147225" cy="4253948"/>
              <a:chOff x="1586865" y="1736035"/>
              <a:chExt cx="3147225" cy="4253948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3195263" y="1978737"/>
                <a:ext cx="1291591" cy="3850421"/>
                <a:chOff x="3288029" y="2080260"/>
                <a:chExt cx="1291591" cy="3850421"/>
              </a:xfrm>
            </p:grpSpPr>
            <p:sp>
              <p:nvSpPr>
                <p:cNvPr id="56" name="Rectangle 55"/>
                <p:cNvSpPr/>
                <p:nvPr/>
              </p:nvSpPr>
              <p:spPr>
                <a:xfrm>
                  <a:off x="3303270" y="2080260"/>
                  <a:ext cx="1276350" cy="617220"/>
                </a:xfrm>
                <a:prstGeom prst="rect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IF</a:t>
                  </a: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303270" y="2884170"/>
                  <a:ext cx="1276350" cy="617220"/>
                </a:xfrm>
                <a:prstGeom prst="rect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ID</a:t>
                  </a: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3288029" y="4505265"/>
                  <a:ext cx="1276350" cy="617220"/>
                </a:xfrm>
                <a:prstGeom prst="rect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MEM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3303270" y="5313461"/>
                  <a:ext cx="1276350" cy="617220"/>
                </a:xfrm>
                <a:prstGeom prst="rect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6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WB</a:t>
                  </a:r>
                </a:p>
              </p:txBody>
            </p:sp>
            <p:grpSp>
              <p:nvGrpSpPr>
                <p:cNvPr id="60" name="Group 59"/>
                <p:cNvGrpSpPr/>
                <p:nvPr/>
              </p:nvGrpSpPr>
              <p:grpSpPr>
                <a:xfrm>
                  <a:off x="3303270" y="3688080"/>
                  <a:ext cx="1276350" cy="646331"/>
                  <a:chOff x="8176260" y="3488115"/>
                  <a:chExt cx="1276350" cy="646331"/>
                </a:xfrm>
              </p:grpSpPr>
              <p:sp>
                <p:nvSpPr>
                  <p:cNvPr id="65" name="Trapezoid 64"/>
                  <p:cNvSpPr/>
                  <p:nvPr/>
                </p:nvSpPr>
                <p:spPr>
                  <a:xfrm rot="10800000">
                    <a:off x="8176260" y="3501390"/>
                    <a:ext cx="1276350" cy="617220"/>
                  </a:xfrm>
                  <a:prstGeom prst="trapezoid">
                    <a:avLst/>
                  </a:prstGeom>
                  <a:solidFill>
                    <a:srgbClr val="FFFF66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8334375" y="3488115"/>
                    <a:ext cx="96012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3600" dirty="0"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EX</a:t>
                    </a:r>
                    <a:endParaRPr lang="en-US" sz="3200" dirty="0"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cxnSp>
              <p:nvCxnSpPr>
                <p:cNvPr id="61" name="Straight Arrow Connector 60"/>
                <p:cNvCxnSpPr>
                  <a:cxnSpLocks/>
                  <a:stCxn id="56" idx="2"/>
                  <a:endCxn id="57" idx="0"/>
                </p:cNvCxnSpPr>
                <p:nvPr/>
              </p:nvCxnSpPr>
              <p:spPr>
                <a:xfrm>
                  <a:off x="3941445" y="2697480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>
                  <a:cxnSpLocks/>
                </p:cNvCxnSpPr>
                <p:nvPr/>
              </p:nvCxnSpPr>
              <p:spPr>
                <a:xfrm>
                  <a:off x="3948072" y="3499239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Arrow Connector 62"/>
                <p:cNvCxnSpPr>
                  <a:cxnSpLocks/>
                </p:cNvCxnSpPr>
                <p:nvPr/>
              </p:nvCxnSpPr>
              <p:spPr>
                <a:xfrm>
                  <a:off x="3954698" y="4327497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Arrow Connector 63"/>
                <p:cNvCxnSpPr>
                  <a:cxnSpLocks/>
                </p:cNvCxnSpPr>
                <p:nvPr/>
              </p:nvCxnSpPr>
              <p:spPr>
                <a:xfrm>
                  <a:off x="3948071" y="5129251"/>
                  <a:ext cx="0" cy="18669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w="lg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1586865" y="2396106"/>
                <a:ext cx="1678885" cy="918594"/>
                <a:chOff x="9075809" y="2398088"/>
                <a:chExt cx="1678885" cy="918594"/>
              </a:xfrm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9434718" y="2889250"/>
                  <a:ext cx="984250" cy="427432"/>
                  <a:chOff x="9315450" y="2889250"/>
                  <a:chExt cx="984250" cy="427432"/>
                </a:xfrm>
              </p:grpSpPr>
              <p:grpSp>
                <p:nvGrpSpPr>
                  <p:cNvPr id="46" name="Group 45"/>
                  <p:cNvGrpSpPr/>
                  <p:nvPr/>
                </p:nvGrpSpPr>
                <p:grpSpPr>
                  <a:xfrm>
                    <a:off x="9315450" y="2889250"/>
                    <a:ext cx="981075" cy="192482"/>
                    <a:chOff x="9315450" y="2889250"/>
                    <a:chExt cx="981075" cy="192482"/>
                  </a:xfrm>
                </p:grpSpPr>
                <p:sp>
                  <p:nvSpPr>
                    <p:cNvPr id="52" name="Rectangle 51"/>
                    <p:cNvSpPr>
                      <a:spLocks noChangeAspect="1"/>
                    </p:cNvSpPr>
                    <p:nvPr/>
                  </p:nvSpPr>
                  <p:spPr>
                    <a:xfrm>
                      <a:off x="931545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" name="Rectangle 52"/>
                    <p:cNvSpPr>
                      <a:spLocks noChangeAspect="1"/>
                    </p:cNvSpPr>
                    <p:nvPr/>
                  </p:nvSpPr>
                  <p:spPr>
                    <a:xfrm>
                      <a:off x="9578975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4" name="Rectangle 53"/>
                    <p:cNvSpPr>
                      <a:spLocks noChangeAspect="1"/>
                    </p:cNvSpPr>
                    <p:nvPr/>
                  </p:nvSpPr>
                  <p:spPr>
                    <a:xfrm>
                      <a:off x="984250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" name="Rectangle 54"/>
                    <p:cNvSpPr>
                      <a:spLocks noChangeAspect="1"/>
                    </p:cNvSpPr>
                    <p:nvPr/>
                  </p:nvSpPr>
                  <p:spPr>
                    <a:xfrm>
                      <a:off x="10106025" y="2891232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7" name="Group 46"/>
                  <p:cNvGrpSpPr/>
                  <p:nvPr/>
                </p:nvGrpSpPr>
                <p:grpSpPr>
                  <a:xfrm>
                    <a:off x="9318625" y="3124200"/>
                    <a:ext cx="981075" cy="192482"/>
                    <a:chOff x="9315450" y="2889250"/>
                    <a:chExt cx="981075" cy="192482"/>
                  </a:xfrm>
                </p:grpSpPr>
                <p:sp>
                  <p:nvSpPr>
                    <p:cNvPr id="48" name="Rectangle 47"/>
                    <p:cNvSpPr>
                      <a:spLocks noChangeAspect="1"/>
                    </p:cNvSpPr>
                    <p:nvPr/>
                  </p:nvSpPr>
                  <p:spPr>
                    <a:xfrm>
                      <a:off x="931545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" name="Rectangle 48"/>
                    <p:cNvSpPr>
                      <a:spLocks noChangeAspect="1"/>
                    </p:cNvSpPr>
                    <p:nvPr/>
                  </p:nvSpPr>
                  <p:spPr>
                    <a:xfrm>
                      <a:off x="9578975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" name="Rectangle 49"/>
                    <p:cNvSpPr>
                      <a:spLocks noChangeAspect="1"/>
                    </p:cNvSpPr>
                    <p:nvPr/>
                  </p:nvSpPr>
                  <p:spPr>
                    <a:xfrm>
                      <a:off x="9842500" y="2889250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" name="Rectangle 50"/>
                    <p:cNvSpPr>
                      <a:spLocks noChangeAspect="1"/>
                    </p:cNvSpPr>
                    <p:nvPr/>
                  </p:nvSpPr>
                  <p:spPr>
                    <a:xfrm>
                      <a:off x="10106025" y="2891232"/>
                      <a:ext cx="190500" cy="190500"/>
                    </a:xfrm>
                    <a:prstGeom prst="rect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9075809" y="2398088"/>
                  <a:ext cx="16788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Registers</a:t>
                  </a:r>
                </a:p>
              </p:txBody>
            </p:sp>
          </p:grpSp>
          <p:sp>
            <p:nvSpPr>
              <p:cNvPr id="43" name="Rectangle 42"/>
              <p:cNvSpPr/>
              <p:nvPr/>
            </p:nvSpPr>
            <p:spPr>
              <a:xfrm>
                <a:off x="1667979" y="1736035"/>
                <a:ext cx="3066111" cy="425394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2" name="Group 91"/>
          <p:cNvGrpSpPr/>
          <p:nvPr/>
        </p:nvGrpSpPr>
        <p:grpSpPr>
          <a:xfrm>
            <a:off x="5663536" y="4727940"/>
            <a:ext cx="1199298" cy="1513752"/>
            <a:chOff x="5663536" y="4727940"/>
            <a:chExt cx="1199298" cy="1513752"/>
          </a:xfrm>
        </p:grpSpPr>
        <p:sp>
          <p:nvSpPr>
            <p:cNvPr id="70" name="Rectangle 69"/>
            <p:cNvSpPr>
              <a:spLocks/>
            </p:cNvSpPr>
            <p:nvPr/>
          </p:nvSpPr>
          <p:spPr>
            <a:xfrm>
              <a:off x="5663536" y="4727940"/>
              <a:ext cx="503829" cy="199422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>
              <a:spLocks/>
            </p:cNvSpPr>
            <p:nvPr/>
          </p:nvSpPr>
          <p:spPr>
            <a:xfrm>
              <a:off x="6606242" y="6057476"/>
              <a:ext cx="256592" cy="175748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>
              <a:spLocks/>
            </p:cNvSpPr>
            <p:nvPr/>
          </p:nvSpPr>
          <p:spPr>
            <a:xfrm>
              <a:off x="6075598" y="5820979"/>
              <a:ext cx="374504" cy="175748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>
              <a:spLocks/>
            </p:cNvSpPr>
            <p:nvPr/>
          </p:nvSpPr>
          <p:spPr>
            <a:xfrm>
              <a:off x="6220258" y="4729409"/>
              <a:ext cx="341783" cy="199422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>
              <a:spLocks/>
            </p:cNvSpPr>
            <p:nvPr/>
          </p:nvSpPr>
          <p:spPr>
            <a:xfrm>
              <a:off x="5833154" y="4985528"/>
              <a:ext cx="529530" cy="199422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>
              <a:spLocks/>
            </p:cNvSpPr>
            <p:nvPr/>
          </p:nvSpPr>
          <p:spPr>
            <a:xfrm>
              <a:off x="6505542" y="5817965"/>
              <a:ext cx="352140" cy="177233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>
              <a:spLocks/>
            </p:cNvSpPr>
            <p:nvPr/>
          </p:nvSpPr>
          <p:spPr>
            <a:xfrm>
              <a:off x="5884077" y="6064459"/>
              <a:ext cx="672361" cy="177233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0826661" y="4724927"/>
            <a:ext cx="1199298" cy="1516765"/>
            <a:chOff x="10826661" y="4724927"/>
            <a:chExt cx="1199298" cy="1516765"/>
          </a:xfrm>
        </p:grpSpPr>
        <p:sp>
          <p:nvSpPr>
            <p:cNvPr id="73" name="Rectangle 72"/>
            <p:cNvSpPr>
              <a:spLocks/>
            </p:cNvSpPr>
            <p:nvPr/>
          </p:nvSpPr>
          <p:spPr>
            <a:xfrm>
              <a:off x="10826661" y="4724927"/>
              <a:ext cx="503829" cy="199422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>
              <a:spLocks/>
            </p:cNvSpPr>
            <p:nvPr/>
          </p:nvSpPr>
          <p:spPr>
            <a:xfrm>
              <a:off x="11769367" y="6054463"/>
              <a:ext cx="256592" cy="175748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>
              <a:spLocks/>
            </p:cNvSpPr>
            <p:nvPr/>
          </p:nvSpPr>
          <p:spPr>
            <a:xfrm>
              <a:off x="11238723" y="5817966"/>
              <a:ext cx="374504" cy="175748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>
              <a:spLocks/>
            </p:cNvSpPr>
            <p:nvPr/>
          </p:nvSpPr>
          <p:spPr>
            <a:xfrm>
              <a:off x="11380347" y="4729409"/>
              <a:ext cx="341783" cy="199422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>
              <a:spLocks/>
            </p:cNvSpPr>
            <p:nvPr/>
          </p:nvSpPr>
          <p:spPr>
            <a:xfrm>
              <a:off x="10993243" y="4985528"/>
              <a:ext cx="529530" cy="199422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>
              <a:spLocks/>
            </p:cNvSpPr>
            <p:nvPr/>
          </p:nvSpPr>
          <p:spPr>
            <a:xfrm>
              <a:off x="11665631" y="5817965"/>
              <a:ext cx="352140" cy="177233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>
              <a:spLocks/>
            </p:cNvSpPr>
            <p:nvPr/>
          </p:nvSpPr>
          <p:spPr>
            <a:xfrm>
              <a:off x="11044166" y="6064459"/>
              <a:ext cx="672361" cy="177233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0" y="11832"/>
            <a:ext cx="12192000" cy="837206"/>
          </a:xfrm>
        </p:spPr>
        <p:txBody>
          <a:bodyPr>
            <a:normAutofit/>
          </a:bodyPr>
          <a:lstStyle/>
          <a:p>
            <a:r>
              <a:rPr lang="en-US" sz="3900" dirty="0"/>
              <a:t>Concurrency on a Single-core Machine</a:t>
            </a:r>
          </a:p>
        </p:txBody>
      </p:sp>
      <p:sp>
        <p:nvSpPr>
          <p:cNvPr id="86" name="Content Placeholder 2"/>
          <p:cNvSpPr>
            <a:spLocks noGrp="1"/>
          </p:cNvSpPr>
          <p:nvPr>
            <p:ph idx="1"/>
          </p:nvPr>
        </p:nvSpPr>
        <p:spPr>
          <a:xfrm>
            <a:off x="561109" y="713937"/>
            <a:ext cx="11502896" cy="1481227"/>
          </a:xfrm>
        </p:spPr>
        <p:txBody>
          <a:bodyPr>
            <a:normAutofit/>
          </a:bodyPr>
          <a:lstStyle/>
          <a:p>
            <a:r>
              <a:rPr lang="en-US" dirty="0"/>
              <a:t>Quasi-concurrency arises because the OS forces different applications to share the single pipeline</a:t>
            </a:r>
          </a:p>
          <a:p>
            <a:r>
              <a:rPr lang="en-US" dirty="0"/>
              <a:t>Context switches happen during interrupts, exceptions, and traps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-5919" y="3484912"/>
            <a:ext cx="24480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Segoe UI Light" panose="020B0502040204020203" pitchFamily="34" charset="0"/>
              </a:rPr>
              <a:t>Suppose that there are two processes (red and yellow) . . . 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6674841" y="1898249"/>
            <a:ext cx="523220" cy="4802112"/>
            <a:chOff x="6674841" y="1898249"/>
            <a:chExt cx="523220" cy="4802112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7169727" y="2072863"/>
              <a:ext cx="10394" cy="46274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 rot="16200000">
              <a:off x="5568709" y="3004381"/>
              <a:ext cx="27354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Segoe UI Light" panose="020B0502040204020203" pitchFamily="34" charset="0"/>
                </a:rPr>
                <a:t>Context switch!</a:t>
              </a:r>
            </a:p>
          </p:txBody>
        </p:sp>
      </p:grpSp>
      <p:sp>
        <p:nvSpPr>
          <p:cNvPr id="84" name="Rectangle 83"/>
          <p:cNvSpPr>
            <a:spLocks noChangeAspect="1"/>
          </p:cNvSpPr>
          <p:nvPr/>
        </p:nvSpPr>
        <p:spPr>
          <a:xfrm rot="10800000" flipV="1">
            <a:off x="8786440" y="2580573"/>
            <a:ext cx="628176" cy="33136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IP</a:t>
            </a:r>
          </a:p>
        </p:txBody>
      </p:sp>
      <p:sp>
        <p:nvSpPr>
          <p:cNvPr id="87" name="Rectangle 86"/>
          <p:cNvSpPr>
            <a:spLocks noChangeAspect="1"/>
          </p:cNvSpPr>
          <p:nvPr/>
        </p:nvSpPr>
        <p:spPr>
          <a:xfrm rot="10800000" flipV="1">
            <a:off x="3623890" y="2595813"/>
            <a:ext cx="628176" cy="331362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IP</a:t>
            </a:r>
          </a:p>
        </p:txBody>
      </p:sp>
    </p:spTree>
    <p:extLst>
      <p:ext uri="{BB962C8B-B14F-4D97-AF65-F5344CB8AC3E}">
        <p14:creationId xmlns:p14="http://schemas.microsoft.com/office/powerpoint/2010/main" val="2817597630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790" y="639150"/>
            <a:ext cx="11418570" cy="1835148"/>
          </a:xfrm>
        </p:spPr>
        <p:txBody>
          <a:bodyPr>
            <a:normAutofit/>
          </a:bodyPr>
          <a:lstStyle/>
          <a:p>
            <a:r>
              <a:rPr lang="en-US" dirty="0"/>
              <a:t>On a multi-core machine, there is true concurrency: different pipelines are simultaneously executing independent instruction streams</a:t>
            </a:r>
          </a:p>
          <a:p>
            <a:r>
              <a:rPr lang="en-US" dirty="0"/>
              <a:t>Each pipeline might be executing instructions from different address spaces . . .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1832"/>
            <a:ext cx="12192000" cy="837206"/>
          </a:xfrm>
        </p:spPr>
        <p:txBody>
          <a:bodyPr>
            <a:normAutofit/>
          </a:bodyPr>
          <a:lstStyle/>
          <a:p>
            <a:r>
              <a:rPr lang="en-US" sz="3900" dirty="0"/>
              <a:t>Concurrency on a Multi-core Machine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18307" y="2398975"/>
            <a:ext cx="8305424" cy="4253948"/>
            <a:chOff x="2093555" y="2398975"/>
            <a:chExt cx="8305424" cy="4253948"/>
          </a:xfrm>
        </p:grpSpPr>
        <p:grpSp>
          <p:nvGrpSpPr>
            <p:cNvPr id="6" name="Group 5"/>
            <p:cNvGrpSpPr/>
            <p:nvPr/>
          </p:nvGrpSpPr>
          <p:grpSpPr>
            <a:xfrm>
              <a:off x="2093555" y="2398975"/>
              <a:ext cx="8305424" cy="4253948"/>
              <a:chOff x="2093555" y="1335985"/>
              <a:chExt cx="8305424" cy="4253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5026253" y="3549097"/>
                <a:ext cx="2441122" cy="1661948"/>
                <a:chOff x="6706463" y="4692097"/>
                <a:chExt cx="2441122" cy="1661948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7239621" y="4692097"/>
                  <a:ext cx="1373134" cy="166194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0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RAM</a:t>
                  </a:r>
                </a:p>
              </p:txBody>
            </p:sp>
            <p:cxnSp>
              <p:nvCxnSpPr>
                <p:cNvPr id="65" name="Straight Arrow Connector 64"/>
                <p:cNvCxnSpPr>
                  <a:cxnSpLocks/>
                </p:cNvCxnSpPr>
                <p:nvPr/>
              </p:nvCxnSpPr>
              <p:spPr>
                <a:xfrm>
                  <a:off x="8605937" y="5473287"/>
                  <a:ext cx="541648" cy="69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>
                  <a:cxnSpLocks/>
                </p:cNvCxnSpPr>
                <p:nvPr/>
              </p:nvCxnSpPr>
              <p:spPr>
                <a:xfrm>
                  <a:off x="6706463" y="5473287"/>
                  <a:ext cx="541648" cy="69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7"/>
              <p:cNvGrpSpPr/>
              <p:nvPr/>
            </p:nvGrpSpPr>
            <p:grpSpPr>
              <a:xfrm>
                <a:off x="7209803" y="1335985"/>
                <a:ext cx="3189176" cy="4253948"/>
                <a:chOff x="7632713" y="1736035"/>
                <a:chExt cx="3189176" cy="4253948"/>
              </a:xfrm>
            </p:grpSpPr>
            <p:grpSp>
              <p:nvGrpSpPr>
                <p:cNvPr id="38" name="Group 37"/>
                <p:cNvGrpSpPr/>
                <p:nvPr/>
              </p:nvGrpSpPr>
              <p:grpSpPr>
                <a:xfrm>
                  <a:off x="7879906" y="1978737"/>
                  <a:ext cx="1291591" cy="3850421"/>
                  <a:chOff x="3288029" y="2080260"/>
                  <a:chExt cx="1291591" cy="3850421"/>
                </a:xfrm>
              </p:grpSpPr>
              <p:sp>
                <p:nvSpPr>
                  <p:cNvPr id="53" name="Rectangle 52"/>
                  <p:cNvSpPr/>
                  <p:nvPr/>
                </p:nvSpPr>
                <p:spPr>
                  <a:xfrm>
                    <a:off x="3303270" y="2080260"/>
                    <a:ext cx="1276350" cy="617220"/>
                  </a:xfrm>
                  <a:prstGeom prst="rect">
                    <a:avLst/>
                  </a:prstGeom>
                  <a:solidFill>
                    <a:srgbClr val="FFFF66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IF</a:t>
                    </a: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3303270" y="2884170"/>
                    <a:ext cx="1276350" cy="617220"/>
                  </a:xfrm>
                  <a:prstGeom prst="rect">
                    <a:avLst/>
                  </a:prstGeom>
                  <a:solidFill>
                    <a:srgbClr val="FFFF66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ID</a:t>
                    </a:r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3288029" y="4505265"/>
                    <a:ext cx="1276350" cy="617220"/>
                  </a:xfrm>
                  <a:prstGeom prst="rect">
                    <a:avLst/>
                  </a:prstGeom>
                  <a:solidFill>
                    <a:srgbClr val="FFFF66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MEM</a:t>
                    </a: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3303270" y="5313461"/>
                    <a:ext cx="1276350" cy="617220"/>
                  </a:xfrm>
                  <a:prstGeom prst="rect">
                    <a:avLst/>
                  </a:prstGeom>
                  <a:solidFill>
                    <a:srgbClr val="FFFF66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WB</a:t>
                    </a:r>
                  </a:p>
                </p:txBody>
              </p:sp>
              <p:grpSp>
                <p:nvGrpSpPr>
                  <p:cNvPr id="57" name="Group 56"/>
                  <p:cNvGrpSpPr/>
                  <p:nvPr/>
                </p:nvGrpSpPr>
                <p:grpSpPr>
                  <a:xfrm>
                    <a:off x="3303270" y="3688080"/>
                    <a:ext cx="1276350" cy="646331"/>
                    <a:chOff x="8176260" y="3488115"/>
                    <a:chExt cx="1276350" cy="646331"/>
                  </a:xfrm>
                </p:grpSpPr>
                <p:sp>
                  <p:nvSpPr>
                    <p:cNvPr id="62" name="Trapezoid 61"/>
                    <p:cNvSpPr/>
                    <p:nvPr/>
                  </p:nvSpPr>
                  <p:spPr>
                    <a:xfrm rot="10800000">
                      <a:off x="8176260" y="3501390"/>
                      <a:ext cx="1276350" cy="617220"/>
                    </a:xfrm>
                    <a:prstGeom prst="trapezoid">
                      <a:avLst/>
                    </a:prstGeom>
                    <a:solidFill>
                      <a:srgbClr val="FFFF66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sp>
                  <p:nvSpPr>
                    <p:cNvPr id="63" name="TextBox 62"/>
                    <p:cNvSpPr txBox="1"/>
                    <p:nvPr/>
                  </p:nvSpPr>
                  <p:spPr>
                    <a:xfrm>
                      <a:off x="8334375" y="3488115"/>
                      <a:ext cx="960120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3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</a:t>
                      </a:r>
                      <a:endParaRPr lang="en-US" sz="3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</p:grpSp>
              <p:cxnSp>
                <p:nvCxnSpPr>
                  <p:cNvPr id="58" name="Straight Arrow Connector 57"/>
                  <p:cNvCxnSpPr>
                    <a:cxnSpLocks/>
                    <a:stCxn id="53" idx="2"/>
                    <a:endCxn id="54" idx="0"/>
                  </p:cNvCxnSpPr>
                  <p:nvPr/>
                </p:nvCxnSpPr>
                <p:spPr>
                  <a:xfrm>
                    <a:off x="3941445" y="2697480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Arrow Connector 58"/>
                  <p:cNvCxnSpPr>
                    <a:cxnSpLocks/>
                  </p:cNvCxnSpPr>
                  <p:nvPr/>
                </p:nvCxnSpPr>
                <p:spPr>
                  <a:xfrm>
                    <a:off x="3948072" y="3499239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Arrow Connector 59"/>
                  <p:cNvCxnSpPr>
                    <a:cxnSpLocks/>
                  </p:cNvCxnSpPr>
                  <p:nvPr/>
                </p:nvCxnSpPr>
                <p:spPr>
                  <a:xfrm>
                    <a:off x="3954698" y="4327497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Arrow Connector 60"/>
                  <p:cNvCxnSpPr>
                    <a:cxnSpLocks/>
                  </p:cNvCxnSpPr>
                  <p:nvPr/>
                </p:nvCxnSpPr>
                <p:spPr>
                  <a:xfrm>
                    <a:off x="3948071" y="5129251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9129752" y="2398993"/>
                  <a:ext cx="1678885" cy="915707"/>
                  <a:chOff x="9129752" y="2398993"/>
                  <a:chExt cx="1678885" cy="915707"/>
                </a:xfrm>
              </p:grpSpPr>
              <p:grpSp>
                <p:nvGrpSpPr>
                  <p:cNvPr id="41" name="Group 40"/>
                  <p:cNvGrpSpPr/>
                  <p:nvPr/>
                </p:nvGrpSpPr>
                <p:grpSpPr>
                  <a:xfrm>
                    <a:off x="9434718" y="2889250"/>
                    <a:ext cx="981075" cy="425450"/>
                    <a:chOff x="9315450" y="2889250"/>
                    <a:chExt cx="981075" cy="425450"/>
                  </a:xfrm>
                </p:grpSpPr>
                <p:grpSp>
                  <p:nvGrpSpPr>
                    <p:cNvPr id="43" name="Group 42"/>
                    <p:cNvGrpSpPr/>
                    <p:nvPr/>
                  </p:nvGrpSpPr>
                  <p:grpSpPr>
                    <a:xfrm>
                      <a:off x="9315450" y="2889250"/>
                      <a:ext cx="981075" cy="192482"/>
                      <a:chOff x="9315450" y="2889250"/>
                      <a:chExt cx="981075" cy="192482"/>
                    </a:xfrm>
                  </p:grpSpPr>
                  <p:sp>
                    <p:nvSpPr>
                      <p:cNvPr id="49" name="Rectangle 4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545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0" name="Rectangle 4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1" name="Rectangle 5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" name="Rectangle 5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6025" y="2891232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44" name="Group 43"/>
                    <p:cNvGrpSpPr/>
                    <p:nvPr/>
                  </p:nvGrpSpPr>
                  <p:grpSpPr>
                    <a:xfrm>
                      <a:off x="9315450" y="3122218"/>
                      <a:ext cx="981075" cy="192482"/>
                      <a:chOff x="9312275" y="2887268"/>
                      <a:chExt cx="981075" cy="192482"/>
                    </a:xfrm>
                  </p:grpSpPr>
                  <p:sp>
                    <p:nvSpPr>
                      <p:cNvPr id="45" name="Rectangle 4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2275" y="2887268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6" name="Rectangle 4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7" name="Rectangle 4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8" name="Rectangle 4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2850" y="2887268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9129752" y="2398993"/>
                    <a:ext cx="1678885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800" dirty="0"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Registers</a:t>
                    </a:r>
                  </a:p>
                </p:txBody>
              </p:sp>
            </p:grpSp>
            <p:sp>
              <p:nvSpPr>
                <p:cNvPr id="40" name="Rectangle 39"/>
                <p:cNvSpPr/>
                <p:nvPr/>
              </p:nvSpPr>
              <p:spPr>
                <a:xfrm>
                  <a:off x="7632713" y="1736035"/>
                  <a:ext cx="3189176" cy="425394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2093555" y="1335985"/>
                <a:ext cx="3189176" cy="4253948"/>
                <a:chOff x="1544915" y="1736035"/>
                <a:chExt cx="3189176" cy="4253948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3195263" y="1978737"/>
                  <a:ext cx="1291591" cy="3850421"/>
                  <a:chOff x="3288029" y="2080260"/>
                  <a:chExt cx="1291591" cy="3850421"/>
                </a:xfrm>
              </p:grpSpPr>
              <p:sp>
                <p:nvSpPr>
                  <p:cNvPr id="27" name="Rectangle 26"/>
                  <p:cNvSpPr/>
                  <p:nvPr/>
                </p:nvSpPr>
                <p:spPr>
                  <a:xfrm>
                    <a:off x="3303270" y="2080260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IF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303270" y="2884170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ID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288029" y="4505265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MEM</a:t>
                    </a: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303270" y="5313461"/>
                    <a:ext cx="1276350" cy="617220"/>
                  </a:xfrm>
                  <a:prstGeom prst="rect">
                    <a:avLst/>
                  </a:prstGeom>
                  <a:solidFill>
                    <a:srgbClr val="FF7C8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WB</a:t>
                    </a:r>
                  </a:p>
                </p:txBody>
              </p:sp>
              <p:grpSp>
                <p:nvGrpSpPr>
                  <p:cNvPr id="31" name="Group 30"/>
                  <p:cNvGrpSpPr/>
                  <p:nvPr/>
                </p:nvGrpSpPr>
                <p:grpSpPr>
                  <a:xfrm>
                    <a:off x="3303270" y="3688080"/>
                    <a:ext cx="1276350" cy="646331"/>
                    <a:chOff x="8176260" y="3488115"/>
                    <a:chExt cx="1276350" cy="646331"/>
                  </a:xfrm>
                </p:grpSpPr>
                <p:sp>
                  <p:nvSpPr>
                    <p:cNvPr id="36" name="Trapezoid 35"/>
                    <p:cNvSpPr/>
                    <p:nvPr/>
                  </p:nvSpPr>
                  <p:spPr>
                    <a:xfrm rot="10800000">
                      <a:off x="8176260" y="3501390"/>
                      <a:ext cx="1276350" cy="617220"/>
                    </a:xfrm>
                    <a:prstGeom prst="trapezoid">
                      <a:avLst/>
                    </a:prstGeom>
                    <a:solidFill>
                      <a:srgbClr val="FF7C8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8334375" y="3488115"/>
                      <a:ext cx="960120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3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</a:t>
                      </a:r>
                      <a:endParaRPr lang="en-US" sz="3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</p:grpSp>
              <p:cxnSp>
                <p:nvCxnSpPr>
                  <p:cNvPr id="32" name="Straight Arrow Connector 31"/>
                  <p:cNvCxnSpPr>
                    <a:cxnSpLocks/>
                    <a:stCxn id="27" idx="2"/>
                    <a:endCxn id="28" idx="0"/>
                  </p:cNvCxnSpPr>
                  <p:nvPr/>
                </p:nvCxnSpPr>
                <p:spPr>
                  <a:xfrm>
                    <a:off x="3941445" y="2697480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/>
                  <p:cNvCxnSpPr>
                    <a:cxnSpLocks/>
                  </p:cNvCxnSpPr>
                  <p:nvPr/>
                </p:nvCxnSpPr>
                <p:spPr>
                  <a:xfrm>
                    <a:off x="3948072" y="3499239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Arrow Connector 33"/>
                  <p:cNvCxnSpPr>
                    <a:cxnSpLocks/>
                  </p:cNvCxnSpPr>
                  <p:nvPr/>
                </p:nvCxnSpPr>
                <p:spPr>
                  <a:xfrm>
                    <a:off x="3954698" y="4327497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Arrow Connector 34"/>
                  <p:cNvCxnSpPr>
                    <a:cxnSpLocks/>
                  </p:cNvCxnSpPr>
                  <p:nvPr/>
                </p:nvCxnSpPr>
                <p:spPr>
                  <a:xfrm>
                    <a:off x="3948071" y="5129251"/>
                    <a:ext cx="0" cy="18669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w="lg" len="lg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" name="Group 12"/>
                <p:cNvGrpSpPr/>
                <p:nvPr/>
              </p:nvGrpSpPr>
              <p:grpSpPr>
                <a:xfrm>
                  <a:off x="1586865" y="2396106"/>
                  <a:ext cx="1678885" cy="918594"/>
                  <a:chOff x="9075809" y="2398088"/>
                  <a:chExt cx="1678885" cy="918594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9434718" y="2889250"/>
                    <a:ext cx="984250" cy="427432"/>
                    <a:chOff x="9315450" y="2889250"/>
                    <a:chExt cx="984250" cy="427432"/>
                  </a:xfrm>
                </p:grpSpPr>
                <p:grpSp>
                  <p:nvGrpSpPr>
                    <p:cNvPr id="17" name="Group 16"/>
                    <p:cNvGrpSpPr/>
                    <p:nvPr/>
                  </p:nvGrpSpPr>
                  <p:grpSpPr>
                    <a:xfrm>
                      <a:off x="9315450" y="2889250"/>
                      <a:ext cx="981075" cy="192482"/>
                      <a:chOff x="9315450" y="2889250"/>
                      <a:chExt cx="981075" cy="192482"/>
                    </a:xfrm>
                  </p:grpSpPr>
                  <p:sp>
                    <p:nvSpPr>
                      <p:cNvPr id="23" name="Rectangle 2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545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" name="Rectangle 2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" name="Rectangle 2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6" name="Rectangle 2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6025" y="2891232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8" name="Group 17"/>
                    <p:cNvGrpSpPr/>
                    <p:nvPr/>
                  </p:nvGrpSpPr>
                  <p:grpSpPr>
                    <a:xfrm>
                      <a:off x="9318625" y="3124200"/>
                      <a:ext cx="981075" cy="192482"/>
                      <a:chOff x="9315450" y="2889250"/>
                      <a:chExt cx="981075" cy="192482"/>
                    </a:xfrm>
                  </p:grpSpPr>
                  <p:sp>
                    <p:nvSpPr>
                      <p:cNvPr id="19" name="Rectangle 1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31545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0" name="Rectangle 1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578975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1" name="Rectangle 2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9842500" y="2889250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2" name="Rectangle 2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0106025" y="2891232"/>
                        <a:ext cx="190500" cy="19050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9075809" y="2398088"/>
                    <a:ext cx="1678885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800" dirty="0"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Registers</a:t>
                    </a:r>
                  </a:p>
                </p:txBody>
              </p:sp>
            </p:grpSp>
            <p:sp>
              <p:nvSpPr>
                <p:cNvPr id="14" name="Rectangle 13"/>
                <p:cNvSpPr/>
                <p:nvPr/>
              </p:nvSpPr>
              <p:spPr>
                <a:xfrm>
                  <a:off x="1544915" y="1736035"/>
                  <a:ext cx="3189176" cy="425394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Rectangle 9"/>
              <p:cNvSpPr>
                <a:spLocks noChangeAspect="1"/>
              </p:cNvSpPr>
              <p:nvPr/>
            </p:nvSpPr>
            <p:spPr>
              <a:xfrm rot="10800000" flipV="1">
                <a:off x="8340326" y="1424349"/>
                <a:ext cx="628176" cy="331362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IP</a:t>
                </a: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>
              <a:xfrm rot="10800000" flipV="1">
                <a:off x="3578077" y="1424349"/>
                <a:ext cx="628176" cy="331362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IP</a:t>
                </a: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5663536" y="4705080"/>
              <a:ext cx="1199298" cy="1513752"/>
              <a:chOff x="5663536" y="4727940"/>
              <a:chExt cx="1199298" cy="1513752"/>
            </a:xfrm>
          </p:grpSpPr>
          <p:sp>
            <p:nvSpPr>
              <p:cNvPr id="68" name="Rectangle 67"/>
              <p:cNvSpPr>
                <a:spLocks/>
              </p:cNvSpPr>
              <p:nvPr/>
            </p:nvSpPr>
            <p:spPr>
              <a:xfrm>
                <a:off x="5663536" y="4727940"/>
                <a:ext cx="503829" cy="199422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>
                <a:spLocks/>
              </p:cNvSpPr>
              <p:nvPr/>
            </p:nvSpPr>
            <p:spPr>
              <a:xfrm>
                <a:off x="6606242" y="6057476"/>
                <a:ext cx="256592" cy="175748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>
                <a:spLocks/>
              </p:cNvSpPr>
              <p:nvPr/>
            </p:nvSpPr>
            <p:spPr>
              <a:xfrm>
                <a:off x="6075598" y="5820979"/>
                <a:ext cx="374504" cy="175748"/>
              </a:xfrm>
              <a:prstGeom prst="rect">
                <a:avLst/>
              </a:prstGeom>
              <a:solidFill>
                <a:srgbClr val="FF7C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>
                <a:spLocks/>
              </p:cNvSpPr>
              <p:nvPr/>
            </p:nvSpPr>
            <p:spPr>
              <a:xfrm>
                <a:off x="6220258" y="4729409"/>
                <a:ext cx="341783" cy="199422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>
                <a:spLocks/>
              </p:cNvSpPr>
              <p:nvPr/>
            </p:nvSpPr>
            <p:spPr>
              <a:xfrm>
                <a:off x="5833154" y="4985528"/>
                <a:ext cx="529530" cy="199422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>
                <a:spLocks/>
              </p:cNvSpPr>
              <p:nvPr/>
            </p:nvSpPr>
            <p:spPr>
              <a:xfrm>
                <a:off x="6505542" y="5817965"/>
                <a:ext cx="352140" cy="17723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>
                <a:spLocks/>
              </p:cNvSpPr>
              <p:nvPr/>
            </p:nvSpPr>
            <p:spPr>
              <a:xfrm>
                <a:off x="5884077" y="6064459"/>
                <a:ext cx="672361" cy="17723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CB62897D-7849-48C0-B550-136521369D6F}"/>
              </a:ext>
            </a:extLst>
          </p:cNvPr>
          <p:cNvSpPr txBox="1"/>
          <p:nvPr/>
        </p:nvSpPr>
        <p:spPr>
          <a:xfrm>
            <a:off x="63222" y="3582266"/>
            <a:ext cx="2658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Light" panose="020B0502040204020203" pitchFamily="34" charset="0"/>
              </a:rPr>
              <a:t>Suppose that there are two address spaces (red and yellow) . . . </a:t>
            </a:r>
          </a:p>
        </p:txBody>
      </p:sp>
    </p:spTree>
    <p:extLst>
      <p:ext uri="{BB962C8B-B14F-4D97-AF65-F5344CB8AC3E}">
        <p14:creationId xmlns:p14="http://schemas.microsoft.com/office/powerpoint/2010/main" val="1022726639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14441</TotalTime>
  <Words>1826</Words>
  <Application>Microsoft Office PowerPoint</Application>
  <PresentationFormat>Widescreen</PresentationFormat>
  <Paragraphs>405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Consolas</vt:lpstr>
      <vt:lpstr>Segoe UI</vt:lpstr>
      <vt:lpstr>Segoe UI Light</vt:lpstr>
      <vt:lpstr>Office Theme</vt:lpstr>
      <vt:lpstr>Processes and Threads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Concurrency on a Single-core Machine</vt:lpstr>
      <vt:lpstr>Concurrency on a Multi-core Machine</vt:lpstr>
      <vt:lpstr>Concurrency on a Multi-core Machine</vt:lpstr>
      <vt:lpstr>Kernel Threads</vt:lpstr>
      <vt:lpstr>Making Kernel Threads On Linux: clone()</vt:lpstr>
      <vt:lpstr>Linux: Processes and Kernel Threads</vt:lpstr>
      <vt:lpstr>User-level Threads: No Kernel Assistance</vt:lpstr>
      <vt:lpstr>PowerPoint Presentation</vt:lpstr>
      <vt:lpstr>Hybrid Threading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161</dc:title>
  <dc:creator>James Mickens</dc:creator>
  <cp:lastModifiedBy>James Mickens</cp:lastModifiedBy>
  <cp:revision>6250</cp:revision>
  <dcterms:created xsi:type="dcterms:W3CDTF">2017-01-17T01:11:39Z</dcterms:created>
  <dcterms:modified xsi:type="dcterms:W3CDTF">2019-02-14T05:20:03Z</dcterms:modified>
</cp:coreProperties>
</file>