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8" r:id="rId3"/>
    <p:sldId id="267" r:id="rId4"/>
    <p:sldId id="300" r:id="rId5"/>
    <p:sldId id="301" r:id="rId6"/>
    <p:sldId id="259" r:id="rId7"/>
    <p:sldId id="264" r:id="rId8"/>
    <p:sldId id="265" r:id="rId9"/>
    <p:sldId id="266" r:id="rId10"/>
    <p:sldId id="271" r:id="rId11"/>
    <p:sldId id="272" r:id="rId12"/>
    <p:sldId id="273" r:id="rId13"/>
    <p:sldId id="275" r:id="rId14"/>
    <p:sldId id="278" r:id="rId15"/>
    <p:sldId id="279" r:id="rId16"/>
    <p:sldId id="280" r:id="rId17"/>
    <p:sldId id="284" r:id="rId18"/>
    <p:sldId id="285" r:id="rId19"/>
    <p:sldId id="283" r:id="rId20"/>
    <p:sldId id="287" r:id="rId21"/>
    <p:sldId id="302" r:id="rId22"/>
    <p:sldId id="303" r:id="rId23"/>
    <p:sldId id="305" r:id="rId24"/>
    <p:sldId id="306" r:id="rId25"/>
    <p:sldId id="307" r:id="rId26"/>
    <p:sldId id="308" r:id="rId27"/>
    <p:sldId id="312" r:id="rId28"/>
    <p:sldId id="311" r:id="rId29"/>
    <p:sldId id="313" r:id="rId30"/>
    <p:sldId id="314" r:id="rId31"/>
    <p:sldId id="309" r:id="rId32"/>
    <p:sldId id="289" r:id="rId33"/>
    <p:sldId id="290" r:id="rId34"/>
    <p:sldId id="293" r:id="rId35"/>
    <p:sldId id="292" r:id="rId36"/>
    <p:sldId id="294" r:id="rId37"/>
    <p:sldId id="296" r:id="rId38"/>
    <p:sldId id="295" r:id="rId39"/>
    <p:sldId id="297" r:id="rId40"/>
    <p:sldId id="298"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99FF"/>
    <a:srgbClr val="CC0000"/>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6267" autoAdjust="0"/>
  </p:normalViewPr>
  <p:slideViewPr>
    <p:cSldViewPr snapToGrid="0">
      <p:cViewPr varScale="1">
        <p:scale>
          <a:sx n="55" d="100"/>
          <a:sy n="55" d="100"/>
        </p:scale>
        <p:origin x="920" y="40"/>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48820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327486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337409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 https://read.seas.harvard.edu/cs161-19/doc/wait-queues/]</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374833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and the next three describe the high-level workings of prepare(), block(), and clear(), but students have to actually implement these functions for pset2.]</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86399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It’s very important that interrupts be disabled throughout this whole procedure, or an ill-timed timer interrupt could cause the kernel task to block forever.]</a:t>
            </a:r>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3004818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155014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400754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38</a:t>
            </a:fld>
            <a:endParaRPr lang="en-US"/>
          </a:p>
        </p:txBody>
      </p:sp>
    </p:spTree>
    <p:extLst>
      <p:ext uri="{BB962C8B-B14F-4D97-AF65-F5344CB8AC3E}">
        <p14:creationId xmlns:p14="http://schemas.microsoft.com/office/powerpoint/2010/main" val="830591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this point in the sleeper thread, p-&gt;state_ is blocked, because calling the prepare() function set the state_ to blocked. So, waiter::wake() will try to enqueue the awoken thread on the </a:t>
            </a:r>
            <a:r>
              <a:rPr lang="en-US" dirty="0" err="1"/>
              <a:t>runqueue</a:t>
            </a:r>
            <a:r>
              <a:rPr lang="en-US" dirty="0"/>
              <a:t>, but this will fail, because the awoken thread is already awoken and running on a </a:t>
            </a:r>
            <a:r>
              <a:rPr lang="en-US" dirty="0" err="1"/>
              <a:t>cpu</a:t>
            </a:r>
            <a:r>
              <a:rPr lang="en-US" dirty="0"/>
              <a:t>! Later, when the “awoken” thread calls </a:t>
            </a:r>
            <a:r>
              <a:rPr lang="en-US" dirty="0" err="1"/>
              <a:t>w.block</a:t>
            </a:r>
            <a:r>
              <a:rPr lang="en-US" dirty="0"/>
              <a:t>(), the thread will actually get added to the </a:t>
            </a:r>
            <a:r>
              <a:rPr lang="en-US" dirty="0" err="1"/>
              <a:t>cpu’s</a:t>
            </a:r>
            <a:r>
              <a:rPr lang="en-US" dirty="0"/>
              <a:t> </a:t>
            </a:r>
            <a:r>
              <a:rPr lang="en-US" dirty="0" err="1"/>
              <a:t>runqueue</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39</a:t>
            </a:fld>
            <a:endParaRPr lang="en-US"/>
          </a:p>
        </p:txBody>
      </p:sp>
    </p:spTree>
    <p:extLst>
      <p:ext uri="{BB962C8B-B14F-4D97-AF65-F5344CB8AC3E}">
        <p14:creationId xmlns:p14="http://schemas.microsoft.com/office/powerpoint/2010/main" val="8404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the ticks variable “volatile” because it’s accessed by multiple cores, so we don’t want the compiler to cache the value in a register on some CPU, such that other CPUs read the value from memory and see the wrong ticks count.]</a:t>
            </a:r>
          </a:p>
          <a:p>
            <a:r>
              <a:rPr lang="en-US" dirty="0"/>
              <a:t>[The +9 part ensure that we sleep for at least one timer interrupt period if a positive </a:t>
            </a:r>
            <a:r>
              <a:rPr lang="en-US" dirty="0" err="1"/>
              <a:t>ms</a:t>
            </a:r>
            <a:r>
              <a:rPr lang="en-US" dirty="0"/>
              <a:t> argument is used. For example, if the caller specifies a sleep duration of 1 </a:t>
            </a:r>
            <a:r>
              <a:rPr lang="en-US" dirty="0" err="1"/>
              <a:t>ms</a:t>
            </a:r>
            <a:r>
              <a:rPr lang="en-US" dirty="0"/>
              <a:t>, then the kernel will sleep for (1+9)/10=1 timer interrupt period; since HZ = 100, one timer interrupt period is 10 </a:t>
            </a:r>
            <a:r>
              <a:rPr lang="en-US" dirty="0" err="1"/>
              <a:t>ms.</a:t>
            </a:r>
            <a:r>
              <a:rPr lang="en-US" dirty="0"/>
              <a:t> If the caller specifies a sleep duration of 9 </a:t>
            </a:r>
            <a:r>
              <a:rPr lang="en-US" dirty="0" err="1"/>
              <a:t>ms</a:t>
            </a:r>
            <a:r>
              <a:rPr lang="en-US" dirty="0"/>
              <a:t>, then the kernel will sleep for (9+9)/10 = 1 timer interrupt period; remember that in C, integer division uses truncation towards 0. [Ref: https://stackoverflow.com/a/3602857]]</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291579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there are multiple sleepers, then the first one to grab </a:t>
            </a:r>
            <a:r>
              <a:rPr lang="en-US" dirty="0" err="1"/>
              <a:t>x_lock</a:t>
            </a:r>
            <a:r>
              <a:rPr lang="en-US" dirty="0"/>
              <a:t> might manipulate x in a way that makes f(x) false for the other awoken threads. For example, if x represents a single item to be consumed by a single blocker, then all but one of the awoken threads will discover that f(x) is false.</a:t>
            </a:r>
          </a:p>
        </p:txBody>
      </p:sp>
      <p:sp>
        <p:nvSpPr>
          <p:cNvPr id="4" name="Slide Number Placeholder 3"/>
          <p:cNvSpPr>
            <a:spLocks noGrp="1"/>
          </p:cNvSpPr>
          <p:nvPr>
            <p:ph type="sldNum" sz="quarter" idx="5"/>
          </p:nvPr>
        </p:nvSpPr>
        <p:spPr/>
        <p:txBody>
          <a:bodyPr/>
          <a:lstStyle/>
          <a:p>
            <a:fld id="{2049842A-5CF9-4F0B-9230-CA0D438F5D42}" type="slidenum">
              <a:rPr lang="en-US" smtClean="0"/>
              <a:t>40</a:t>
            </a:fld>
            <a:endParaRPr lang="en-US"/>
          </a:p>
        </p:txBody>
      </p:sp>
    </p:spTree>
    <p:extLst>
      <p:ext uri="{BB962C8B-B14F-4D97-AF65-F5344CB8AC3E}">
        <p14:creationId xmlns:p14="http://schemas.microsoft.com/office/powerpoint/2010/main" val="4160361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41</a:t>
            </a:fld>
            <a:endParaRPr lang="en-US"/>
          </a:p>
        </p:txBody>
      </p:sp>
    </p:spTree>
    <p:extLst>
      <p:ext uri="{BB962C8B-B14F-4D97-AF65-F5344CB8AC3E}">
        <p14:creationId xmlns:p14="http://schemas.microsoft.com/office/powerpoint/2010/main" val="94650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trick works as long as (1) the computer uses two’s complement to represent numbers, (2) the subtraction of two unsigned longs wraps around, and (3) the difference between the two is in the range of an unsigned long. Note that hardware ensures (1), and the C++ standard guarantees (2).</a:t>
            </a:r>
          </a:p>
          <a:p>
            <a:r>
              <a:rPr lang="en-US" dirty="0"/>
              <a:t>For example:</a:t>
            </a:r>
          </a:p>
          <a:p>
            <a:r>
              <a:rPr lang="en-US" sz="1200" kern="1200" dirty="0">
                <a:solidFill>
                  <a:schemeClr val="tx1"/>
                </a:solidFill>
                <a:effectLst/>
                <a:latin typeface="+mn-lt"/>
                <a:ea typeface="+mn-ea"/>
                <a:cs typeface="+mn-cs"/>
              </a:rPr>
              <a:t>a = 0101 b = 0110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0101</a:t>
            </a:r>
          </a:p>
          <a:p>
            <a:r>
              <a:rPr lang="en-US" sz="1200" kern="1200" dirty="0">
                <a:solidFill>
                  <a:schemeClr val="tx1"/>
                </a:solidFill>
                <a:effectLst/>
                <a:latin typeface="+mn-lt"/>
                <a:ea typeface="+mn-ea"/>
                <a:cs typeface="+mn-cs"/>
              </a:rPr>
              <a:t>1001</a:t>
            </a:r>
          </a:p>
          <a:p>
            <a:r>
              <a:rPr lang="en-US" sz="1200" kern="1200" dirty="0">
                <a:solidFill>
                  <a:schemeClr val="tx1"/>
                </a:solidFill>
                <a:effectLst/>
                <a:latin typeface="+mn-lt"/>
                <a:ea typeface="+mn-ea"/>
                <a:cs typeface="+mn-cs"/>
              </a:rPr>
              <a:t>  + 1</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1111 = 15 unsigned = -1 signed</a:t>
            </a:r>
          </a:p>
          <a:p>
            <a:r>
              <a:rPr lang="en-US" sz="1200" kern="1200" dirty="0">
                <a:solidFill>
                  <a:schemeClr val="tx1"/>
                </a:solidFill>
                <a:effectLst/>
                <a:latin typeface="+mn-lt"/>
                <a:ea typeface="+mn-ea"/>
                <a:cs typeface="+mn-cs"/>
              </a:rPr>
              <a:t>Remember that in two’s complement, a leading bit of 1 means the number is negative, and a leading bit of 0 means that the number is positive. For a negative number, the magnitude is determined by flipping all of the bits and then adding 1. This is why 1111 in binary is -1 signed decimal.</a:t>
            </a:r>
            <a:endParaRPr lang="en-US" dirty="0"/>
          </a:p>
          <a:p>
            <a:r>
              <a:rPr lang="en-US" dirty="0"/>
              <a:t>[Ref: https://stackoverflow.com/questions/2061245/how-to-subtract-two-unsigned-ints-with-wrap-around-or-overflow</a:t>
            </a:r>
          </a:p>
          <a:p>
            <a:r>
              <a:rPr lang="en-US" dirty="0"/>
              <a:t>        https://en.wikipedia.org/wiki/Signed_number_representations#History</a:t>
            </a:r>
          </a:p>
          <a:p>
            <a:r>
              <a:rPr lang="en-US" dirty="0"/>
              <a:t>        https://www.cs.cornell.edu/~tomf/notes/cps104/twoscomp.html]</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55138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spinlock doesn’t have a queue because acquiring a spin lock “blocks” by just repeatedly testing the lock condition!]</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24219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124482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charset="0"/>
              <a:ea typeface="ＭＳ Ｐゴシック" pitchFamily="-96" charset="-128"/>
              <a:cs typeface="ＭＳ Ｐゴシック" charset="0"/>
            </a:endParaRPr>
          </a:p>
        </p:txBody>
      </p:sp>
      <p:sp>
        <p:nvSpPr>
          <p:cNvPr id="4" name="Slide Number Placeholder 3"/>
          <p:cNvSpPr>
            <a:spLocks noGrp="1"/>
          </p:cNvSpPr>
          <p:nvPr>
            <p:ph type="sldNum" sz="quarter" idx="10"/>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63627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ＭＳ Ｐゴシック" pitchFamily="-96" charset="-128"/>
              <a:cs typeface="ＭＳ Ｐゴシック" charset="0"/>
            </a:endParaRPr>
          </a:p>
        </p:txBody>
      </p:sp>
      <p:sp>
        <p:nvSpPr>
          <p:cNvPr id="4" name="Slide Number Placeholder 3"/>
          <p:cNvSpPr>
            <a:spLocks noGrp="1"/>
          </p:cNvSpPr>
          <p:nvPr>
            <p:ph type="sldNum" sz="quarter" idx="10"/>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52075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96" charset="-128"/>
                <a:cs typeface="ＭＳ Ｐゴシック" charset="0"/>
              </a:rPr>
              <a:t>The final process state that we’ll examine is the “finished” state. A process can explicitly terminate itself by calling the exit() function. Note that, if a program reaches the “return” statement at the end of main(), the return statement will eventually end up calling exit().</a:t>
            </a:r>
          </a:p>
          <a:p>
            <a:endParaRPr lang="en-US" sz="1200" kern="1200" dirty="0">
              <a:solidFill>
                <a:schemeClr val="tx1"/>
              </a:solidFill>
              <a:effectLst/>
              <a:latin typeface="Arial" charset="0"/>
              <a:ea typeface="ＭＳ Ｐゴシック" pitchFamily="-96" charset="-128"/>
              <a:cs typeface="ＭＳ Ｐゴシック" charset="0"/>
            </a:endParaRPr>
          </a:p>
          <a:p>
            <a:r>
              <a:rPr lang="en-US" sz="1200" kern="1200" dirty="0">
                <a:solidFill>
                  <a:schemeClr val="tx1"/>
                </a:solidFill>
                <a:effectLst/>
                <a:latin typeface="Arial" charset="0"/>
                <a:ea typeface="ＭＳ Ｐゴシック" pitchFamily="-96" charset="-128"/>
                <a:cs typeface="ＭＳ Ｐゴシック" charset="0"/>
              </a:rPr>
              <a:t>[By the way, a zombie process is one that has exit()ed, but whose parent hasn’t called wait(). An orphan process is one that is still executing, but whose parent has died. All orphan processes are reparented so that </a:t>
            </a:r>
            <a:r>
              <a:rPr lang="en-US" sz="1200" kern="1200" dirty="0" err="1">
                <a:solidFill>
                  <a:schemeClr val="tx1"/>
                </a:solidFill>
                <a:effectLst/>
                <a:latin typeface="Arial" charset="0"/>
                <a:ea typeface="ＭＳ Ｐゴシック" pitchFamily="-96" charset="-128"/>
                <a:cs typeface="ＭＳ Ｐゴシック" charset="0"/>
              </a:rPr>
              <a:t>init</a:t>
            </a:r>
            <a:r>
              <a:rPr lang="en-US" sz="1200" kern="1200" dirty="0">
                <a:solidFill>
                  <a:schemeClr val="tx1"/>
                </a:solidFill>
                <a:effectLst/>
                <a:latin typeface="Arial" charset="0"/>
                <a:ea typeface="ＭＳ Ｐゴシック" pitchFamily="-96" charset="-128"/>
                <a:cs typeface="ＭＳ Ｐゴシック" charset="0"/>
              </a:rPr>
              <a:t> is their parent; </a:t>
            </a:r>
            <a:r>
              <a:rPr lang="en-US" sz="1200" kern="1200" dirty="0" err="1">
                <a:solidFill>
                  <a:schemeClr val="tx1"/>
                </a:solidFill>
                <a:effectLst/>
                <a:latin typeface="Arial" charset="0"/>
                <a:ea typeface="ＭＳ Ｐゴシック" pitchFamily="-96" charset="-128"/>
                <a:cs typeface="ＭＳ Ｐゴシック" charset="0"/>
              </a:rPr>
              <a:t>init</a:t>
            </a:r>
            <a:r>
              <a:rPr lang="en-US" sz="1200" kern="1200" dirty="0">
                <a:solidFill>
                  <a:schemeClr val="tx1"/>
                </a:solidFill>
                <a:effectLst/>
                <a:latin typeface="Arial" charset="0"/>
                <a:ea typeface="ＭＳ Ｐゴシック" pitchFamily="-96" charset="-128"/>
                <a:cs typeface="ＭＳ Ｐゴシック" charset="0"/>
              </a:rPr>
              <a:t> basically sits in a loop, repeatedly calling wait().]</a:t>
            </a:r>
          </a:p>
        </p:txBody>
      </p:sp>
      <p:sp>
        <p:nvSpPr>
          <p:cNvPr id="4" name="Slide Number Placeholder 3"/>
          <p:cNvSpPr>
            <a:spLocks noGrp="1"/>
          </p:cNvSpPr>
          <p:nvPr>
            <p:ph type="sldNum" sz="quarter" idx="10"/>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159970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41638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CF169-DAC0-4011-9396-185948EAEE6B}"/>
              </a:ext>
            </a:extLst>
          </p:cNvPr>
          <p:cNvPicPr>
            <a:picLocks noChangeAspect="1"/>
          </p:cNvPicPr>
          <p:nvPr/>
        </p:nvPicPr>
        <p:blipFill>
          <a:blip r:embed="rId3"/>
          <a:stretch>
            <a:fillRect/>
          </a:stretch>
        </p:blipFill>
        <p:spPr>
          <a:xfrm>
            <a:off x="0" y="-1"/>
            <a:ext cx="12192000" cy="6871013"/>
          </a:xfrm>
          <a:prstGeom prst="rect">
            <a:avLst/>
          </a:prstGeom>
        </p:spPr>
      </p:pic>
      <p:sp>
        <p:nvSpPr>
          <p:cNvPr id="3" name="Subtitle 2"/>
          <p:cNvSpPr>
            <a:spLocks noGrp="1"/>
          </p:cNvSpPr>
          <p:nvPr>
            <p:ph type="subTitle" idx="1"/>
          </p:nvPr>
        </p:nvSpPr>
        <p:spPr>
          <a:xfrm>
            <a:off x="3775278" y="1504708"/>
            <a:ext cx="4465899" cy="1296365"/>
          </a:xfrm>
          <a:solidFill>
            <a:schemeClr val="bg1">
              <a:alpha val="50000"/>
            </a:schemeClr>
          </a:solidFill>
        </p:spPr>
        <p:txBody>
          <a:bodyPr>
            <a:noAutofit/>
          </a:bodyPr>
          <a:lstStyle/>
          <a:p>
            <a:pPr>
              <a:lnSpc>
                <a:spcPct val="100000"/>
              </a:lnSpc>
              <a:spcBef>
                <a:spcPts val="0"/>
              </a:spcBef>
            </a:pPr>
            <a:r>
              <a:rPr lang="en-US" sz="4000" b="1" dirty="0">
                <a:latin typeface="Segoe UI" panose="020B0502040204020203" pitchFamily="34" charset="0"/>
                <a:cs typeface="Segoe UI" panose="020B0502040204020203" pitchFamily="34" charset="0"/>
              </a:rPr>
              <a:t>CS 161: Lecture 7</a:t>
            </a:r>
          </a:p>
          <a:p>
            <a:pPr>
              <a:lnSpc>
                <a:spcPct val="100000"/>
              </a:lnSpc>
              <a:spcBef>
                <a:spcPts val="0"/>
              </a:spcBef>
            </a:pPr>
            <a:r>
              <a:rPr lang="en-US" sz="4000" b="1" dirty="0">
                <a:latin typeface="Segoe UI" panose="020B0502040204020203" pitchFamily="34" charset="0"/>
                <a:cs typeface="Segoe UI" panose="020B0502040204020203" pitchFamily="34" charset="0"/>
              </a:rPr>
              <a:t>2/20/19</a:t>
            </a:r>
          </a:p>
        </p:txBody>
      </p:sp>
      <p:sp>
        <p:nvSpPr>
          <p:cNvPr id="2" name="Title 1"/>
          <p:cNvSpPr>
            <a:spLocks noGrp="1"/>
          </p:cNvSpPr>
          <p:nvPr>
            <p:ph type="ctrTitle"/>
          </p:nvPr>
        </p:nvSpPr>
        <p:spPr>
          <a:xfrm>
            <a:off x="3775278" y="703876"/>
            <a:ext cx="4465900" cy="800827"/>
          </a:xfrm>
          <a:solidFill>
            <a:schemeClr val="bg1">
              <a:alpha val="50000"/>
            </a:schemeClr>
          </a:solidFill>
        </p:spPr>
        <p:txBody>
          <a:bodyPr>
            <a:noAutofit/>
          </a:bodyPr>
          <a:lstStyle/>
          <a:p>
            <a:r>
              <a:rPr lang="en-US" sz="4400" b="1" dirty="0"/>
              <a:t>Wait queues</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0B78-C305-4597-A697-7087848590DC}"/>
              </a:ext>
            </a:extLst>
          </p:cNvPr>
          <p:cNvSpPr>
            <a:spLocks noGrp="1"/>
          </p:cNvSpPr>
          <p:nvPr>
            <p:ph type="title"/>
          </p:nvPr>
        </p:nvSpPr>
        <p:spPr>
          <a:xfrm>
            <a:off x="838200" y="6310"/>
            <a:ext cx="10515600" cy="1116434"/>
          </a:xfrm>
        </p:spPr>
        <p:txBody>
          <a:bodyPr/>
          <a:lstStyle/>
          <a:p>
            <a:r>
              <a:rPr lang="en-US" dirty="0"/>
              <a:t>Formalizing the Blocking Problem</a:t>
            </a:r>
          </a:p>
        </p:txBody>
      </p:sp>
      <p:sp>
        <p:nvSpPr>
          <p:cNvPr id="5" name="Content Placeholder 4">
            <a:extLst>
              <a:ext uri="{FF2B5EF4-FFF2-40B4-BE49-F238E27FC236}">
                <a16:creationId xmlns:a16="http://schemas.microsoft.com/office/drawing/2014/main" id="{C2454043-C5C1-40E1-9380-EE9D1F73E140}"/>
              </a:ext>
            </a:extLst>
          </p:cNvPr>
          <p:cNvSpPr>
            <a:spLocks noGrp="1"/>
          </p:cNvSpPr>
          <p:nvPr>
            <p:ph idx="1"/>
          </p:nvPr>
        </p:nvSpPr>
        <p:spPr>
          <a:xfrm>
            <a:off x="289367" y="1061212"/>
            <a:ext cx="6288740" cy="4328932"/>
          </a:xfrm>
        </p:spPr>
        <p:txBody>
          <a:bodyPr>
            <a:normAutofit/>
          </a:bodyPr>
          <a:lstStyle/>
          <a:p>
            <a:r>
              <a:rPr lang="en-US" sz="3200" b="1" dirty="0">
                <a:latin typeface="Segoe UI" panose="020B0502040204020203" pitchFamily="34" charset="0"/>
                <a:cs typeface="Segoe UI" panose="020B0502040204020203" pitchFamily="34" charset="0"/>
              </a:rPr>
              <a:t>Let </a:t>
            </a:r>
            <a:r>
              <a:rPr lang="en-US" sz="3200" b="1" dirty="0">
                <a:latin typeface="Consolas" panose="020B0609020204030204" pitchFamily="49" charset="0"/>
                <a:cs typeface="Segoe UI" panose="020B0502040204020203" pitchFamily="34" charset="0"/>
              </a:rPr>
              <a:t>x</a:t>
            </a:r>
            <a:r>
              <a:rPr lang="en-US" sz="3200" b="1" dirty="0">
                <a:latin typeface="Segoe UI" panose="020B0502040204020203" pitchFamily="34" charset="0"/>
                <a:cs typeface="Segoe UI" panose="020B0502040204020203" pitchFamily="34" charset="0"/>
              </a:rPr>
              <a:t> be a subset of program state</a:t>
            </a:r>
          </a:p>
          <a:p>
            <a:pPr lvl="1"/>
            <a:r>
              <a:rPr lang="en-US" sz="2800" b="1" dirty="0">
                <a:latin typeface="Segoe UI" panose="020B0502040204020203" pitchFamily="34" charset="0"/>
                <a:cs typeface="Segoe UI" panose="020B0502040204020203" pitchFamily="34" charset="0"/>
              </a:rPr>
              <a:t>A sleeping thread blocks until </a:t>
            </a:r>
            <a:r>
              <a:rPr lang="en-US" sz="2800" b="1" dirty="0">
                <a:latin typeface="Consolas" panose="020B0609020204030204" pitchFamily="49" charset="0"/>
                <a:cs typeface="Segoe UI" panose="020B0502040204020203" pitchFamily="34" charset="0"/>
              </a:rPr>
              <a:t>f(x)</a:t>
            </a:r>
            <a:r>
              <a:rPr lang="en-US" sz="2800" b="1" dirty="0">
                <a:latin typeface="Segoe UI" panose="020B0502040204020203" pitchFamily="34" charset="0"/>
                <a:cs typeface="Segoe UI" panose="020B0502040204020203" pitchFamily="34" charset="0"/>
              </a:rPr>
              <a:t> is true</a:t>
            </a:r>
          </a:p>
          <a:p>
            <a:pPr lvl="1"/>
            <a:r>
              <a:rPr lang="en-US" sz="2800" b="1" dirty="0">
                <a:latin typeface="Segoe UI" panose="020B0502040204020203" pitchFamily="34" charset="0"/>
                <a:cs typeface="Segoe UI" panose="020B0502040204020203" pitchFamily="34" charset="0"/>
              </a:rPr>
              <a:t>A waking thread modifies </a:t>
            </a:r>
            <a:r>
              <a:rPr lang="en-US" sz="2800" b="1" dirty="0">
                <a:latin typeface="Consolas" panose="020B0609020204030204" pitchFamily="49" charset="0"/>
                <a:cs typeface="Segoe UI" panose="020B0502040204020203" pitchFamily="34" charset="0"/>
              </a:rPr>
              <a:t>x</a:t>
            </a:r>
            <a:r>
              <a:rPr lang="en-US" sz="2800" b="1" dirty="0">
                <a:latin typeface="Segoe UI" panose="020B0502040204020203" pitchFamily="34" charset="0"/>
                <a:cs typeface="Segoe UI" panose="020B0502040204020203" pitchFamily="34" charset="0"/>
              </a:rPr>
              <a:t> in a way that cause </a:t>
            </a:r>
            <a:r>
              <a:rPr lang="en-US" sz="2800" b="1" dirty="0">
                <a:latin typeface="Consolas" panose="020B0609020204030204" pitchFamily="49" charset="0"/>
                <a:cs typeface="Segoe UI" panose="020B0502040204020203" pitchFamily="34" charset="0"/>
              </a:rPr>
              <a:t>f(x)</a:t>
            </a:r>
            <a:r>
              <a:rPr lang="en-US" sz="2800" b="1" dirty="0">
                <a:latin typeface="Segoe UI" panose="020B0502040204020203" pitchFamily="34" charset="0"/>
                <a:cs typeface="Segoe UI" panose="020B0502040204020203" pitchFamily="34" charset="0"/>
              </a:rPr>
              <a:t> to become true</a:t>
            </a:r>
          </a:p>
          <a:p>
            <a:r>
              <a:rPr lang="en-US" sz="3200" b="1" dirty="0">
                <a:latin typeface="Segoe UI" panose="020B0502040204020203" pitchFamily="34" charset="0"/>
                <a:cs typeface="Segoe UI" panose="020B0502040204020203" pitchFamily="34" charset="0"/>
              </a:rPr>
              <a:t>Sounds trivial, right?</a:t>
            </a:r>
          </a:p>
          <a:p>
            <a:pPr lvl="2"/>
            <a:endParaRPr lang="en-US" sz="2400" dirty="0"/>
          </a:p>
        </p:txBody>
      </p:sp>
      <p:sp>
        <p:nvSpPr>
          <p:cNvPr id="3" name="TextBox 2">
            <a:extLst>
              <a:ext uri="{FF2B5EF4-FFF2-40B4-BE49-F238E27FC236}">
                <a16:creationId xmlns:a16="http://schemas.microsoft.com/office/drawing/2014/main" id="{D7ABAD98-28D8-4D97-A0E4-956A3AA992AA}"/>
              </a:ext>
            </a:extLst>
          </p:cNvPr>
          <p:cNvSpPr txBox="1"/>
          <p:nvPr/>
        </p:nvSpPr>
        <p:spPr>
          <a:xfrm>
            <a:off x="-150471" y="4614338"/>
            <a:ext cx="7218919" cy="2308324"/>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COMPLETELY AND UTTERLY FALSE</a:t>
            </a:r>
          </a:p>
          <a:p>
            <a:pPr algn="ctr"/>
            <a:r>
              <a:rPr lang="en-US" sz="4800" b="1" dirty="0">
                <a:latin typeface="Segoe UI" panose="020B0502040204020203" pitchFamily="34" charset="0"/>
                <a:cs typeface="Segoe UI" panose="020B0502040204020203" pitchFamily="34" charset="0"/>
              </a:rPr>
              <a:t>YOU MORTAL FOOLS</a:t>
            </a:r>
          </a:p>
        </p:txBody>
      </p:sp>
      <p:pic>
        <p:nvPicPr>
          <p:cNvPr id="1026" name="Picture 2" descr="Image result for jenga falling">
            <a:extLst>
              <a:ext uri="{FF2B5EF4-FFF2-40B4-BE49-F238E27FC236}">
                <a16:creationId xmlns:a16="http://schemas.microsoft.com/office/drawing/2014/main" id="{9F40F6E0-A5BF-49A5-864E-F2B61359E3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42554"/>
          <a:stretch/>
        </p:blipFill>
        <p:spPr bwMode="auto">
          <a:xfrm>
            <a:off x="7068448" y="1018573"/>
            <a:ext cx="4922925" cy="57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645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D17E-340E-4F72-8E40-A30064A8A97A}"/>
              </a:ext>
            </a:extLst>
          </p:cNvPr>
          <p:cNvSpPr>
            <a:spLocks noGrp="1"/>
          </p:cNvSpPr>
          <p:nvPr>
            <p:ph type="title"/>
          </p:nvPr>
        </p:nvSpPr>
        <p:spPr>
          <a:xfrm>
            <a:off x="838200" y="-51564"/>
            <a:ext cx="10515600" cy="919665"/>
          </a:xfrm>
        </p:spPr>
        <p:txBody>
          <a:bodyPr/>
          <a:lstStyle/>
          <a:p>
            <a:r>
              <a:rPr lang="en-US" dirty="0"/>
              <a:t>Sleep/wakeup: Attempt #1</a:t>
            </a:r>
          </a:p>
        </p:txBody>
      </p:sp>
      <p:grpSp>
        <p:nvGrpSpPr>
          <p:cNvPr id="10" name="Group 9">
            <a:extLst>
              <a:ext uri="{FF2B5EF4-FFF2-40B4-BE49-F238E27FC236}">
                <a16:creationId xmlns:a16="http://schemas.microsoft.com/office/drawing/2014/main" id="{A579F27A-A6E7-4237-AC86-8173CDED8B00}"/>
              </a:ext>
            </a:extLst>
          </p:cNvPr>
          <p:cNvGrpSpPr>
            <a:grpSpLocks noChangeAspect="1"/>
          </p:cNvGrpSpPr>
          <p:nvPr/>
        </p:nvGrpSpPr>
        <p:grpSpPr>
          <a:xfrm>
            <a:off x="6883077" y="1284411"/>
            <a:ext cx="5469680" cy="5266643"/>
            <a:chOff x="6096000" y="1284411"/>
            <a:chExt cx="5469680" cy="5266643"/>
          </a:xfrm>
        </p:grpSpPr>
        <p:pic>
          <p:nvPicPr>
            <p:cNvPr id="6" name="Picture 5">
              <a:extLst>
                <a:ext uri="{FF2B5EF4-FFF2-40B4-BE49-F238E27FC236}">
                  <a16:creationId xmlns:a16="http://schemas.microsoft.com/office/drawing/2014/main" id="{33CFE633-124F-4557-BAD1-90A31AA95FCB}"/>
                </a:ext>
              </a:extLst>
            </p:cNvPr>
            <p:cNvPicPr>
              <a:picLocks noChangeAspect="1"/>
            </p:cNvPicPr>
            <p:nvPr/>
          </p:nvPicPr>
          <p:blipFill>
            <a:blip r:embed="rId2"/>
            <a:stretch>
              <a:fillRect/>
            </a:stretch>
          </p:blipFill>
          <p:spPr>
            <a:xfrm>
              <a:off x="6096000" y="1284411"/>
              <a:ext cx="5469680" cy="4618589"/>
            </a:xfrm>
            <a:prstGeom prst="rect">
              <a:avLst/>
            </a:prstGeom>
          </p:spPr>
        </p:pic>
        <p:sp>
          <p:nvSpPr>
            <p:cNvPr id="7" name="TextBox 6">
              <a:extLst>
                <a:ext uri="{FF2B5EF4-FFF2-40B4-BE49-F238E27FC236}">
                  <a16:creationId xmlns:a16="http://schemas.microsoft.com/office/drawing/2014/main" id="{3B88D257-5329-40B0-AB04-02F497AEE180}"/>
                </a:ext>
              </a:extLst>
            </p:cNvPr>
            <p:cNvSpPr txBox="1"/>
            <p:nvPr/>
          </p:nvSpPr>
          <p:spPr>
            <a:xfrm>
              <a:off x="6366076" y="5720057"/>
              <a:ext cx="4987724"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Wakeup thread</a:t>
              </a:r>
            </a:p>
          </p:txBody>
        </p:sp>
      </p:grpSp>
      <p:grpSp>
        <p:nvGrpSpPr>
          <p:cNvPr id="9" name="Group 8">
            <a:extLst>
              <a:ext uri="{FF2B5EF4-FFF2-40B4-BE49-F238E27FC236}">
                <a16:creationId xmlns:a16="http://schemas.microsoft.com/office/drawing/2014/main" id="{D25EA700-11F8-4301-A909-16C6A6087573}"/>
              </a:ext>
            </a:extLst>
          </p:cNvPr>
          <p:cNvGrpSpPr>
            <a:grpSpLocks noChangeAspect="1"/>
          </p:cNvGrpSpPr>
          <p:nvPr/>
        </p:nvGrpSpPr>
        <p:grpSpPr>
          <a:xfrm>
            <a:off x="39542" y="868102"/>
            <a:ext cx="5074534" cy="5682951"/>
            <a:chOff x="1393785" y="868102"/>
            <a:chExt cx="5074534" cy="5682951"/>
          </a:xfrm>
        </p:grpSpPr>
        <p:pic>
          <p:nvPicPr>
            <p:cNvPr id="4" name="Picture 3">
              <a:extLst>
                <a:ext uri="{FF2B5EF4-FFF2-40B4-BE49-F238E27FC236}">
                  <a16:creationId xmlns:a16="http://schemas.microsoft.com/office/drawing/2014/main" id="{2614BEB2-4B6C-46CF-8625-E48A3CEA5672}"/>
                </a:ext>
              </a:extLst>
            </p:cNvPr>
            <p:cNvPicPr>
              <a:picLocks noChangeAspect="1"/>
            </p:cNvPicPr>
            <p:nvPr/>
          </p:nvPicPr>
          <p:blipFill>
            <a:blip r:embed="rId3"/>
            <a:stretch>
              <a:fillRect/>
            </a:stretch>
          </p:blipFill>
          <p:spPr>
            <a:xfrm>
              <a:off x="1393785" y="868102"/>
              <a:ext cx="4887410" cy="5180654"/>
            </a:xfrm>
            <a:prstGeom prst="rect">
              <a:avLst/>
            </a:prstGeom>
          </p:spPr>
        </p:pic>
        <p:sp>
          <p:nvSpPr>
            <p:cNvPr id="8" name="TextBox 7">
              <a:extLst>
                <a:ext uri="{FF2B5EF4-FFF2-40B4-BE49-F238E27FC236}">
                  <a16:creationId xmlns:a16="http://schemas.microsoft.com/office/drawing/2014/main" id="{34FE3440-F02B-4281-857D-D08554D68245}"/>
                </a:ext>
              </a:extLst>
            </p:cNvPr>
            <p:cNvSpPr txBox="1"/>
            <p:nvPr/>
          </p:nvSpPr>
          <p:spPr>
            <a:xfrm>
              <a:off x="1480595" y="5720056"/>
              <a:ext cx="4987724"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Sleeper thread</a:t>
              </a:r>
            </a:p>
          </p:txBody>
        </p:sp>
      </p:grpSp>
    </p:spTree>
    <p:extLst>
      <p:ext uri="{BB962C8B-B14F-4D97-AF65-F5344CB8AC3E}">
        <p14:creationId xmlns:p14="http://schemas.microsoft.com/office/powerpoint/2010/main" val="6262164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9"/>
                                        </p:tgtEl>
                                      </p:cBhvr>
                                      <p:by x="50000" y="50000"/>
                                    </p:animScale>
                                  </p:childTnLst>
                                </p:cTn>
                              </p:par>
                              <p:par>
                                <p:cTn id="17" presetID="6" presetClass="emph" presetSubtype="0" fill="hold" nodeType="withEffect">
                                  <p:stCondLst>
                                    <p:cond delay="0"/>
                                  </p:stCondLst>
                                  <p:childTnLst>
                                    <p:animScale>
                                      <p:cBhvr>
                                        <p:cTn id="18" dur="1000" fill="hold"/>
                                        <p:tgtEl>
                                          <p:spTgt spid="10"/>
                                        </p:tgtEl>
                                      </p:cBhvr>
                                      <p:by x="50000" y="50000"/>
                                    </p:animScale>
                                  </p:childTnLst>
                                </p:cTn>
                              </p:par>
                              <p:par>
                                <p:cTn id="19" presetID="42" presetClass="path" presetSubtype="0" accel="50000" decel="50000" fill="hold" nodeType="withEffect">
                                  <p:stCondLst>
                                    <p:cond delay="0"/>
                                  </p:stCondLst>
                                  <p:childTnLst>
                                    <p:animMotion origin="layout" path="M 1.875E-6 -2.22222E-6 L -0.07761 0.2375 " pathEditMode="relative" rAng="0" ptsTypes="AA">
                                      <p:cBhvr>
                                        <p:cTn id="20" dur="1000" fill="hold"/>
                                        <p:tgtEl>
                                          <p:spTgt spid="9"/>
                                        </p:tgtEl>
                                        <p:attrNameLst>
                                          <p:attrName>ppt_x</p:attrName>
                                          <p:attrName>ppt_y</p:attrName>
                                        </p:attrNameLst>
                                      </p:cBhvr>
                                      <p:rCtr x="-3880" y="11875"/>
                                    </p:animMotion>
                                  </p:childTnLst>
                                </p:cTn>
                              </p:par>
                              <p:par>
                                <p:cTn id="21" presetID="42" presetClass="path" presetSubtype="0" accel="50000" decel="50000" fill="hold" nodeType="withEffect">
                                  <p:stCondLst>
                                    <p:cond delay="0"/>
                                  </p:stCondLst>
                                  <p:childTnLst>
                                    <p:animMotion origin="layout" path="M -2.08333E-6 3.7037E-6 L 0.06862 0.22338 " pathEditMode="relative" rAng="0" ptsTypes="AA">
                                      <p:cBhvr>
                                        <p:cTn id="22" dur="1000" fill="hold"/>
                                        <p:tgtEl>
                                          <p:spTgt spid="10"/>
                                        </p:tgtEl>
                                        <p:attrNameLst>
                                          <p:attrName>ppt_x</p:attrName>
                                          <p:attrName>ppt_y</p:attrName>
                                        </p:attrNameLst>
                                      </p:cBhvr>
                                      <p:rCtr x="3424"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22BC0C-3B48-4AD1-A445-07D3569ACC08}"/>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DCE71A3-D531-4F8A-8B12-C1FC6562A547}"/>
              </a:ext>
            </a:extLst>
          </p:cNvPr>
          <p:cNvSpPr>
            <a:spLocks noGrp="1"/>
          </p:cNvSpPr>
          <p:nvPr>
            <p:ph idx="1"/>
          </p:nvPr>
        </p:nvSpPr>
        <p:spPr>
          <a:xfrm>
            <a:off x="273908" y="835315"/>
            <a:ext cx="5822092" cy="981128"/>
          </a:xfrm>
        </p:spPr>
        <p:txBody>
          <a:bodyPr>
            <a:normAutofit lnSpcReduction="10000"/>
          </a:bodyPr>
          <a:lstStyle/>
          <a:p>
            <a:r>
              <a:rPr lang="en-US" b="1" dirty="0">
                <a:latin typeface="Segoe UI" panose="020B0502040204020203" pitchFamily="34" charset="0"/>
                <a:cs typeface="Segoe UI" panose="020B0502040204020203" pitchFamily="34" charset="0"/>
              </a:rPr>
              <a:t>Computes </a:t>
            </a:r>
            <a:r>
              <a:rPr lang="en-US" b="1" dirty="0">
                <a:latin typeface="Consolas" panose="020B0609020204030204" pitchFamily="49" charset="0"/>
                <a:cs typeface="Segoe UI" panose="020B0502040204020203" pitchFamily="34" charset="0"/>
              </a:rPr>
              <a:t>f(x) == false</a:t>
            </a:r>
          </a:p>
          <a:p>
            <a:r>
              <a:rPr lang="en-US" b="1" dirty="0">
                <a:latin typeface="Segoe UI" panose="020B0502040204020203" pitchFamily="34" charset="0"/>
                <a:cs typeface="Segoe UI" panose="020B0502040204020203" pitchFamily="34" charset="0"/>
              </a:rPr>
              <a:t>Decides to block</a:t>
            </a:r>
          </a:p>
        </p:txBody>
      </p:sp>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6728250" y="1635789"/>
            <a:ext cx="5529652" cy="17314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Modifies </a:t>
            </a:r>
            <a:r>
              <a:rPr lang="en-US" b="1" dirty="0">
                <a:latin typeface="Consolas" panose="020B0609020204030204" pitchFamily="49" charset="0"/>
                <a:cs typeface="Segoe UI" panose="020B0502040204020203" pitchFamily="34" charset="0"/>
              </a:rPr>
              <a:t>x</a:t>
            </a:r>
            <a:r>
              <a:rPr lang="en-US" b="1" dirty="0">
                <a:latin typeface="Segoe UI" panose="020B0502040204020203" pitchFamily="34" charset="0"/>
                <a:cs typeface="Segoe UI" panose="020B0502040204020203" pitchFamily="34" charset="0"/>
              </a:rPr>
              <a:t> so that </a:t>
            </a:r>
            <a:r>
              <a:rPr lang="en-US" b="1" dirty="0">
                <a:latin typeface="Consolas" panose="020B0609020204030204" pitchFamily="49" charset="0"/>
                <a:cs typeface="Segoe UI" panose="020B0502040204020203" pitchFamily="34" charset="0"/>
              </a:rPr>
              <a:t>f(x)</a:t>
            </a:r>
            <a:r>
              <a:rPr lang="en-US" b="1" dirty="0">
                <a:latin typeface="Segoe UI" panose="020B0502040204020203" pitchFamily="34" charset="0"/>
                <a:cs typeface="Segoe UI" panose="020B0502040204020203" pitchFamily="34" charset="0"/>
              </a:rPr>
              <a:t> is true</a:t>
            </a:r>
          </a:p>
          <a:p>
            <a:r>
              <a:rPr lang="en-US" b="1" dirty="0">
                <a:latin typeface="Segoe UI" panose="020B0502040204020203" pitchFamily="34" charset="0"/>
                <a:cs typeface="Segoe UI" panose="020B0502040204020203" pitchFamily="34" charset="0"/>
              </a:rPr>
              <a:t>Looks for sleeping threads, finds none</a:t>
            </a:r>
          </a:p>
          <a:p>
            <a:r>
              <a:rPr lang="en-US" b="1" dirty="0">
                <a:latin typeface="Segoe UI" panose="020B0502040204020203" pitchFamily="34" charset="0"/>
                <a:cs typeface="Segoe UI" panose="020B0502040204020203" pitchFamily="34" charset="0"/>
              </a:rPr>
              <a:t>Does other stuff</a:t>
            </a: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273908" y="3319843"/>
            <a:ext cx="582209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Blocks forever, unbounded suffering occurs</a:t>
            </a:r>
          </a:p>
        </p:txBody>
      </p:sp>
      <p:grpSp>
        <p:nvGrpSpPr>
          <p:cNvPr id="17" name="Group 16">
            <a:extLst>
              <a:ext uri="{FF2B5EF4-FFF2-40B4-BE49-F238E27FC236}">
                <a16:creationId xmlns:a16="http://schemas.microsoft.com/office/drawing/2014/main" id="{74391E30-C559-4BFC-B72D-4A57A9E4474F}"/>
              </a:ext>
            </a:extLst>
          </p:cNvPr>
          <p:cNvGrpSpPr/>
          <p:nvPr/>
        </p:nvGrpSpPr>
        <p:grpSpPr>
          <a:xfrm>
            <a:off x="3393764" y="4144864"/>
            <a:ext cx="5300867" cy="2598000"/>
            <a:chOff x="3393764" y="4144864"/>
            <a:chExt cx="5300867" cy="2598000"/>
          </a:xfrm>
        </p:grpSpPr>
        <p:sp>
          <p:nvSpPr>
            <p:cNvPr id="16" name="Rectangle 15">
              <a:extLst>
                <a:ext uri="{FF2B5EF4-FFF2-40B4-BE49-F238E27FC236}">
                  <a16:creationId xmlns:a16="http://schemas.microsoft.com/office/drawing/2014/main" id="{E889F91C-A767-4504-A3CC-79FA198A6056}"/>
                </a:ext>
              </a:extLst>
            </p:cNvPr>
            <p:cNvSpPr/>
            <p:nvPr/>
          </p:nvSpPr>
          <p:spPr>
            <a:xfrm>
              <a:off x="3393764" y="4144864"/>
              <a:ext cx="5166810" cy="2584219"/>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lock cartoon">
              <a:extLst>
                <a:ext uri="{FF2B5EF4-FFF2-40B4-BE49-F238E27FC236}">
                  <a16:creationId xmlns:a16="http://schemas.microsoft.com/office/drawing/2014/main" id="{42158680-0772-4CD9-BBBE-D52A2CDCC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52" y="4226011"/>
              <a:ext cx="1852409" cy="24017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0636567-C5EE-456E-B58B-81F5401B4FF0}"/>
                </a:ext>
              </a:extLst>
            </p:cNvPr>
            <p:cNvSpPr txBox="1"/>
            <p:nvPr/>
          </p:nvSpPr>
          <p:spPr>
            <a:xfrm>
              <a:off x="5340361" y="5173204"/>
              <a:ext cx="3354270" cy="1569660"/>
            </a:xfrm>
            <a:prstGeom prst="rect">
              <a:avLst/>
            </a:prstGeom>
            <a:noFill/>
          </p:spPr>
          <p:txBody>
            <a:bodyPr wrap="square" rtlCol="0">
              <a:spAutoFit/>
            </a:bodyPr>
            <a:lstStyle/>
            <a:p>
              <a:r>
                <a:rPr lang="en-US" sz="3200" b="1" dirty="0">
                  <a:latin typeface="Segoe UI Light" panose="020B0502040204020203" pitchFamily="34" charset="0"/>
                  <a:cs typeface="Segoe UI Light" panose="020B0502040204020203" pitchFamily="34" charset="0"/>
                </a:rPr>
                <a:t>Maybe locks can help us avoid bad interleavings?</a:t>
              </a:r>
            </a:p>
          </p:txBody>
        </p:sp>
      </p:grpSp>
    </p:spTree>
    <p:extLst>
      <p:ext uri="{BB962C8B-B14F-4D97-AF65-F5344CB8AC3E}">
        <p14:creationId xmlns:p14="http://schemas.microsoft.com/office/powerpoint/2010/main" val="7847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0AD389-1338-4044-A94B-342950D5411F}"/>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DCE71A3-D531-4F8A-8B12-C1FC6562A547}"/>
              </a:ext>
            </a:extLst>
          </p:cNvPr>
          <p:cNvSpPr>
            <a:spLocks noGrp="1"/>
          </p:cNvSpPr>
          <p:nvPr>
            <p:ph idx="1"/>
          </p:nvPr>
        </p:nvSpPr>
        <p:spPr>
          <a:xfrm>
            <a:off x="273908" y="835315"/>
            <a:ext cx="5822092" cy="1574253"/>
          </a:xfrm>
        </p:spPr>
        <p:txBody>
          <a:bodyPr>
            <a:normAutofit/>
          </a:bodyPr>
          <a:lstStyle/>
          <a:p>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p>
          <a:p>
            <a:r>
              <a:rPr lang="en-US" b="1" dirty="0">
                <a:latin typeface="Segoe UI" panose="020B0502040204020203" pitchFamily="34" charset="0"/>
                <a:cs typeface="Segoe UI" panose="020B0502040204020203" pitchFamily="34" charset="0"/>
              </a:rPr>
              <a:t>Computes </a:t>
            </a:r>
            <a:r>
              <a:rPr lang="en-US" b="1" dirty="0">
                <a:latin typeface="Consolas" panose="020B0609020204030204" pitchFamily="49" charset="0"/>
                <a:cs typeface="Segoe UI" panose="020B0502040204020203" pitchFamily="34" charset="0"/>
              </a:rPr>
              <a:t>f(x) == false</a:t>
            </a:r>
          </a:p>
          <a:p>
            <a:r>
              <a:rPr lang="en-US" b="1" dirty="0">
                <a:latin typeface="Segoe UI" panose="020B0502040204020203" pitchFamily="34" charset="0"/>
                <a:cs typeface="Segoe UI" panose="020B0502040204020203" pitchFamily="34" charset="0"/>
              </a:rPr>
              <a:t>Decides to block</a:t>
            </a:r>
          </a:p>
        </p:txBody>
      </p:sp>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7747689" y="2303058"/>
            <a:ext cx="4374292" cy="919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Tries to </a:t>
            </a:r>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r>
              <a:rPr lang="en-US" b="1" dirty="0">
                <a:latin typeface="Segoe UI" panose="020B0502040204020203" pitchFamily="34" charset="0"/>
                <a:cs typeface="Segoe UI" panose="020B0502040204020203" pitchFamily="34" charset="0"/>
              </a:rPr>
              <a:t> and blocks</a:t>
            </a: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273908" y="3171562"/>
            <a:ext cx="582209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Blocks forever (holding </a:t>
            </a:r>
            <a:r>
              <a:rPr lang="en-US" b="1" dirty="0" err="1">
                <a:latin typeface="Consolas" panose="020B0609020204030204" pitchFamily="49" charset="0"/>
                <a:cs typeface="Segoe UI" panose="020B0502040204020203" pitchFamily="34" charset="0"/>
              </a:rPr>
              <a:t>x_lock</a:t>
            </a:r>
            <a:r>
              <a:rPr lang="en-US" b="1" dirty="0">
                <a:latin typeface="Segoe UI" panose="020B0502040204020203" pitchFamily="34" charset="0"/>
                <a:cs typeface="Segoe UI" panose="020B0502040204020203" pitchFamily="34" charset="0"/>
              </a:rPr>
              <a:t>), society degenerates into chaos</a:t>
            </a:r>
          </a:p>
        </p:txBody>
      </p:sp>
      <p:sp>
        <p:nvSpPr>
          <p:cNvPr id="7" name="Title 1">
            <a:extLst>
              <a:ext uri="{FF2B5EF4-FFF2-40B4-BE49-F238E27FC236}">
                <a16:creationId xmlns:a16="http://schemas.microsoft.com/office/drawing/2014/main" id="{0676E4E6-AD24-4C90-A385-1C779A6A612A}"/>
              </a:ext>
            </a:extLst>
          </p:cNvPr>
          <p:cNvSpPr>
            <a:spLocks noGrp="1"/>
          </p:cNvSpPr>
          <p:nvPr>
            <p:ph type="title"/>
          </p:nvPr>
        </p:nvSpPr>
        <p:spPr>
          <a:xfrm>
            <a:off x="838200" y="-51564"/>
            <a:ext cx="10515600" cy="919665"/>
          </a:xfrm>
          <a:solidFill>
            <a:schemeClr val="bg1"/>
          </a:solidFill>
        </p:spPr>
        <p:txBody>
          <a:bodyPr/>
          <a:lstStyle/>
          <a:p>
            <a:r>
              <a:rPr lang="en-US" dirty="0"/>
              <a:t>Sleep/wakeup: Attempt #2</a:t>
            </a:r>
          </a:p>
        </p:txBody>
      </p:sp>
      <p:sp>
        <p:nvSpPr>
          <p:cNvPr id="4" name="Rectangle 3">
            <a:extLst>
              <a:ext uri="{FF2B5EF4-FFF2-40B4-BE49-F238E27FC236}">
                <a16:creationId xmlns:a16="http://schemas.microsoft.com/office/drawing/2014/main" id="{2AF4AFBB-C8E0-4BDE-BC14-B23B56106E72}"/>
              </a:ext>
            </a:extLst>
          </p:cNvPr>
          <p:cNvSpPr/>
          <p:nvPr/>
        </p:nvSpPr>
        <p:spPr>
          <a:xfrm>
            <a:off x="8884509" y="52164"/>
            <a:ext cx="902043" cy="743347"/>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5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animBg="1"/>
      <p:bldP spid="4" grpId="1" animBg="1"/>
      <p:bldP spid="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DF5659-DC61-47A0-8920-08E84110B415}"/>
              </a:ext>
            </a:extLst>
          </p:cNvPr>
          <p:cNvPicPr>
            <a:picLocks noChangeAspect="1"/>
          </p:cNvPicPr>
          <p:nvPr/>
        </p:nvPicPr>
        <p:blipFill>
          <a:blip r:embed="rId3"/>
          <a:stretch>
            <a:fillRect/>
          </a:stretch>
        </p:blipFill>
        <p:spPr>
          <a:xfrm>
            <a:off x="0" y="0"/>
            <a:ext cx="12192000" cy="6858000"/>
          </a:xfrm>
          <a:prstGeom prst="rect">
            <a:avLst/>
          </a:prstGeom>
        </p:spPr>
      </p:pic>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7821830" y="2063578"/>
            <a:ext cx="4213651" cy="156518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Does stuff so </a:t>
            </a:r>
            <a:r>
              <a:rPr lang="en-US" b="1" dirty="0">
                <a:latin typeface="Consolas" panose="020B0609020204030204" pitchFamily="49" charset="0"/>
                <a:cs typeface="Segoe UI" panose="020B0502040204020203" pitchFamily="34" charset="0"/>
              </a:rPr>
              <a:t>f(x)</a:t>
            </a:r>
            <a:r>
              <a:rPr lang="en-US" b="1" dirty="0">
                <a:latin typeface="Segoe UI" panose="020B0502040204020203" pitchFamily="34" charset="0"/>
                <a:cs typeface="Segoe UI" panose="020B0502040204020203" pitchFamily="34" charset="0"/>
              </a:rPr>
              <a:t> is true</a:t>
            </a:r>
          </a:p>
          <a:p>
            <a:r>
              <a:rPr lang="en-US" b="1" dirty="0">
                <a:latin typeface="Segoe UI" panose="020B0502040204020203" pitchFamily="34" charset="0"/>
                <a:cs typeface="Segoe UI" panose="020B0502040204020203" pitchFamily="34" charset="0"/>
              </a:rPr>
              <a:t>Finds no sleeping threads</a:t>
            </a:r>
          </a:p>
          <a:p>
            <a:r>
              <a:rPr lang="en-US" b="1" dirty="0" err="1">
                <a:latin typeface="Consolas" panose="020B0609020204030204" pitchFamily="49" charset="0"/>
                <a:cs typeface="Segoe UI" panose="020B0502040204020203" pitchFamily="34" charset="0"/>
              </a:rPr>
              <a:t>x_lock.unlock</a:t>
            </a:r>
            <a:r>
              <a:rPr lang="en-US" b="1" dirty="0">
                <a:latin typeface="Consolas" panose="020B0609020204030204" pitchFamily="49"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a:p>
            <a:endParaRPr lang="en-US" b="1" dirty="0">
              <a:latin typeface="Segoe UI" panose="020B05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156519" y="3429000"/>
            <a:ext cx="5125995" cy="930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Segoe UI" panose="020B0502040204020203" pitchFamily="34" charset="0"/>
                <a:cs typeface="Segoe UI" panose="020B0502040204020203" pitchFamily="34" charset="0"/>
              </a:rPr>
              <a:t>Blocks forever, all teddy bears are destroyed</a:t>
            </a:r>
          </a:p>
        </p:txBody>
      </p:sp>
      <p:sp>
        <p:nvSpPr>
          <p:cNvPr id="12" name="Title 1">
            <a:extLst>
              <a:ext uri="{FF2B5EF4-FFF2-40B4-BE49-F238E27FC236}">
                <a16:creationId xmlns:a16="http://schemas.microsoft.com/office/drawing/2014/main" id="{E63ED556-2EC6-429A-96DD-F6C63F1D17A3}"/>
              </a:ext>
            </a:extLst>
          </p:cNvPr>
          <p:cNvSpPr>
            <a:spLocks noGrp="1"/>
          </p:cNvSpPr>
          <p:nvPr>
            <p:ph type="title"/>
          </p:nvPr>
        </p:nvSpPr>
        <p:spPr>
          <a:xfrm>
            <a:off x="838200" y="-51564"/>
            <a:ext cx="10515600" cy="919665"/>
          </a:xfrm>
          <a:solidFill>
            <a:schemeClr val="bg1"/>
          </a:solidFill>
        </p:spPr>
        <p:txBody>
          <a:bodyPr/>
          <a:lstStyle/>
          <a:p>
            <a:r>
              <a:rPr lang="en-US" dirty="0"/>
              <a:t>Sleep/wakeup: Attempt #3</a:t>
            </a:r>
          </a:p>
        </p:txBody>
      </p:sp>
      <p:sp>
        <p:nvSpPr>
          <p:cNvPr id="11" name="Content Placeholder 2">
            <a:extLst>
              <a:ext uri="{FF2B5EF4-FFF2-40B4-BE49-F238E27FC236}">
                <a16:creationId xmlns:a16="http://schemas.microsoft.com/office/drawing/2014/main" id="{4F6FB1B1-6A23-46ED-A351-C531D5350313}"/>
              </a:ext>
            </a:extLst>
          </p:cNvPr>
          <p:cNvSpPr txBox="1">
            <a:spLocks/>
          </p:cNvSpPr>
          <p:nvPr/>
        </p:nvSpPr>
        <p:spPr>
          <a:xfrm>
            <a:off x="156519" y="694037"/>
            <a:ext cx="5939481" cy="156518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p>
          <a:p>
            <a:r>
              <a:rPr lang="en-US" b="1" dirty="0">
                <a:latin typeface="Segoe UI" panose="020B0502040204020203" pitchFamily="34" charset="0"/>
                <a:cs typeface="Segoe UI" panose="020B0502040204020203" pitchFamily="34" charset="0"/>
              </a:rPr>
              <a:t>Computes</a:t>
            </a:r>
            <a:r>
              <a:rPr lang="en-US" b="1" dirty="0">
                <a:latin typeface="Consolas" panose="020B0609020204030204" pitchFamily="49" charset="0"/>
                <a:cs typeface="Segoe UI" panose="020B0502040204020203" pitchFamily="34" charset="0"/>
              </a:rPr>
              <a:t> f(x) == false</a:t>
            </a:r>
          </a:p>
          <a:p>
            <a:r>
              <a:rPr lang="en-US" b="1" dirty="0">
                <a:latin typeface="Segoe UI" panose="020B0502040204020203" pitchFamily="34" charset="0"/>
                <a:cs typeface="Segoe UI" panose="020B0502040204020203" pitchFamily="34" charset="0"/>
              </a:rPr>
              <a:t>Decides to block</a:t>
            </a:r>
          </a:p>
          <a:p>
            <a:r>
              <a:rPr lang="en-US" b="1" dirty="0" err="1">
                <a:latin typeface="Consolas" panose="020B0609020204030204" pitchFamily="49" charset="0"/>
                <a:cs typeface="Segoe UI" panose="020B0502040204020203" pitchFamily="34" charset="0"/>
              </a:rPr>
              <a:t>x_lock.unlock</a:t>
            </a:r>
            <a:r>
              <a:rPr lang="en-US" b="1" dirty="0">
                <a:latin typeface="Consolas" panose="020B0609020204030204" pitchFamily="49"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D7CD94D3-385E-4EF5-B743-337C0272CED0}"/>
              </a:ext>
            </a:extLst>
          </p:cNvPr>
          <p:cNvSpPr/>
          <p:nvPr/>
        </p:nvSpPr>
        <p:spPr>
          <a:xfrm>
            <a:off x="8884509" y="52164"/>
            <a:ext cx="902043" cy="743347"/>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B7D30C3-B8B4-4251-BB87-F36298835C51}"/>
              </a:ext>
            </a:extLst>
          </p:cNvPr>
          <p:cNvGrpSpPr/>
          <p:nvPr/>
        </p:nvGrpSpPr>
        <p:grpSpPr>
          <a:xfrm>
            <a:off x="3393764" y="5054933"/>
            <a:ext cx="5166811" cy="1674150"/>
            <a:chOff x="3393764" y="5054933"/>
            <a:chExt cx="5166811" cy="1674150"/>
          </a:xfrm>
        </p:grpSpPr>
        <p:sp>
          <p:nvSpPr>
            <p:cNvPr id="14" name="Rectangle 13">
              <a:extLst>
                <a:ext uri="{FF2B5EF4-FFF2-40B4-BE49-F238E27FC236}">
                  <a16:creationId xmlns:a16="http://schemas.microsoft.com/office/drawing/2014/main" id="{DE558F35-1C21-4B47-8046-4D27B7FE446E}"/>
                </a:ext>
              </a:extLst>
            </p:cNvPr>
            <p:cNvSpPr/>
            <p:nvPr/>
          </p:nvSpPr>
          <p:spPr>
            <a:xfrm>
              <a:off x="3393764" y="5067090"/>
              <a:ext cx="5166810" cy="166199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D798AC2-DF67-4240-8DBB-4E2E509F6565}"/>
                </a:ext>
              </a:extLst>
            </p:cNvPr>
            <p:cNvSpPr txBox="1"/>
            <p:nvPr/>
          </p:nvSpPr>
          <p:spPr>
            <a:xfrm>
              <a:off x="3393764" y="5054933"/>
              <a:ext cx="5166811" cy="1661993"/>
            </a:xfrm>
            <a:prstGeom prst="rect">
              <a:avLst/>
            </a:prstGeom>
            <a:noFill/>
          </p:spPr>
          <p:txBody>
            <a:bodyPr wrap="square" rtlCol="0">
              <a:spAutoFit/>
            </a:bodyPr>
            <a:lstStyle/>
            <a:p>
              <a:r>
                <a:rPr lang="en-US" sz="3400" b="1" dirty="0">
                  <a:latin typeface="Segoe UI" panose="020B0502040204020203" pitchFamily="34" charset="0"/>
                  <a:cs typeface="Segoe UI" panose="020B0502040204020203" pitchFamily="34" charset="0"/>
                </a:rPr>
                <a:t>Problem:</a:t>
              </a:r>
              <a:r>
                <a:rPr lang="en-US" sz="3400" b="1" dirty="0">
                  <a:latin typeface="Segoe UI Light" panose="020B0502040204020203" pitchFamily="34" charset="0"/>
                  <a:cs typeface="Segoe UI Light" panose="020B0502040204020203" pitchFamily="34" charset="0"/>
                </a:rPr>
                <a:t> Lost wakeups</a:t>
              </a:r>
            </a:p>
            <a:p>
              <a:r>
                <a:rPr lang="en-US" sz="3400" b="1" dirty="0">
                  <a:latin typeface="Segoe UI" panose="020B0502040204020203" pitchFamily="34" charset="0"/>
                  <a:cs typeface="Segoe UI" panose="020B0502040204020203" pitchFamily="34" charset="0"/>
                </a:rPr>
                <a:t>Cause:</a:t>
              </a:r>
              <a:r>
                <a:rPr lang="en-US" sz="3400" b="1" dirty="0">
                  <a:latin typeface="Segoe UI Light" panose="020B0502040204020203" pitchFamily="34" charset="0"/>
                  <a:cs typeface="Segoe UI Light" panose="020B0502040204020203" pitchFamily="34" charset="0"/>
                </a:rPr>
                <a:t> Releasing the lock and blocking aren’t atomic!</a:t>
              </a:r>
            </a:p>
          </p:txBody>
        </p:sp>
      </p:grpSp>
    </p:spTree>
    <p:extLst>
      <p:ext uri="{BB962C8B-B14F-4D97-AF65-F5344CB8AC3E}">
        <p14:creationId xmlns:p14="http://schemas.microsoft.com/office/powerpoint/2010/main" val="25301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fade">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fade">
                                      <p:cBhvr>
                                        <p:cTn id="46" dur="500"/>
                                        <p:tgtEl>
                                          <p:spTgt spid="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Effect transition="in" filter="fade">
                                      <p:cBhvr>
                                        <p:cTn id="51" dur="500"/>
                                        <p:tgtEl>
                                          <p:spTgt spid="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Sleep/wakeup: Solution #1</a:t>
            </a:r>
          </a:p>
        </p:txBody>
      </p:sp>
      <p:pic>
        <p:nvPicPr>
          <p:cNvPr id="5" name="Picture 4">
            <a:extLst>
              <a:ext uri="{FF2B5EF4-FFF2-40B4-BE49-F238E27FC236}">
                <a16:creationId xmlns:a16="http://schemas.microsoft.com/office/drawing/2014/main" id="{F3082DCF-C105-43B4-B464-60D19937CE71}"/>
              </a:ext>
            </a:extLst>
          </p:cNvPr>
          <p:cNvPicPr>
            <a:picLocks noChangeAspect="1"/>
          </p:cNvPicPr>
          <p:nvPr/>
        </p:nvPicPr>
        <p:blipFill>
          <a:blip r:embed="rId2"/>
          <a:stretch>
            <a:fillRect/>
          </a:stretch>
        </p:blipFill>
        <p:spPr>
          <a:xfrm>
            <a:off x="0" y="4076700"/>
            <a:ext cx="12192000" cy="2781300"/>
          </a:xfrm>
          <a:prstGeom prst="rect">
            <a:avLst/>
          </a:prstGeom>
        </p:spPr>
      </p:pic>
      <p:sp>
        <p:nvSpPr>
          <p:cNvPr id="6" name="Content Placeholder 2">
            <a:extLst>
              <a:ext uri="{FF2B5EF4-FFF2-40B4-BE49-F238E27FC236}">
                <a16:creationId xmlns:a16="http://schemas.microsoft.com/office/drawing/2014/main" id="{90FF60BA-BB78-4B7B-A570-32AA8D15E750}"/>
              </a:ext>
            </a:extLst>
          </p:cNvPr>
          <p:cNvSpPr txBox="1">
            <a:spLocks/>
          </p:cNvSpPr>
          <p:nvPr/>
        </p:nvSpPr>
        <p:spPr>
          <a:xfrm>
            <a:off x="7451124" y="2263339"/>
            <a:ext cx="490563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endParaRPr lang="en-US" sz="2700" b="1" dirty="0">
              <a:latin typeface="Segoe UI" panose="020B0502040204020203" pitchFamily="34" charset="0"/>
              <a:cs typeface="Segoe UI" panose="020B0502040204020203" pitchFamily="34" charset="0"/>
            </a:endParaRPr>
          </a:p>
          <a:p>
            <a:pPr>
              <a:spcBef>
                <a:spcPts val="300"/>
              </a:spcBef>
            </a:pPr>
            <a:r>
              <a:rPr lang="en-US" sz="2700" b="1" dirty="0">
                <a:latin typeface="Segoe UI" panose="020B0502040204020203" pitchFamily="34" charset="0"/>
                <a:cs typeface="Segoe UI" panose="020B0502040204020203" pitchFamily="34" charset="0"/>
              </a:rPr>
              <a:t>Does stuff so </a:t>
            </a:r>
            <a:r>
              <a:rPr lang="en-US" sz="2700" b="1" dirty="0">
                <a:latin typeface="Consolas" panose="020B0609020204030204" pitchFamily="49" charset="0"/>
                <a:cs typeface="Segoe UI" panose="020B0502040204020203" pitchFamily="34" charset="0"/>
              </a:rPr>
              <a:t>f(x)</a:t>
            </a:r>
            <a:r>
              <a:rPr lang="en-US" sz="2700" b="1" dirty="0">
                <a:latin typeface="Segoe UI" panose="020B0502040204020203" pitchFamily="34" charset="0"/>
                <a:cs typeface="Segoe UI" panose="020B0502040204020203" pitchFamily="34" charset="0"/>
              </a:rPr>
              <a:t> is true</a:t>
            </a:r>
          </a:p>
          <a:p>
            <a:pPr>
              <a:spcBef>
                <a:spcPts val="300"/>
              </a:spcBef>
            </a:pPr>
            <a:r>
              <a:rPr lang="en-US" sz="2700" b="1" dirty="0" err="1">
                <a:latin typeface="Consolas" panose="020B0609020204030204" pitchFamily="49" charset="0"/>
                <a:cs typeface="Segoe UI" panose="020B0502040204020203" pitchFamily="34" charset="0"/>
              </a:rPr>
              <a:t>cond_signal</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a:t>
            </a:r>
            <a:r>
              <a:rPr lang="en-US" sz="2700" b="1" dirty="0">
                <a:latin typeface="Segoe UI" panose="020B0502040204020203" pitchFamily="34" charset="0"/>
                <a:cs typeface="Segoe UI" panose="020B0502040204020203" pitchFamily="34" charset="0"/>
              </a:rPr>
              <a:t> wakes up sleeping thread</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sp>
        <p:nvSpPr>
          <p:cNvPr id="7" name="Content Placeholder 2">
            <a:extLst>
              <a:ext uri="{FF2B5EF4-FFF2-40B4-BE49-F238E27FC236}">
                <a16:creationId xmlns:a16="http://schemas.microsoft.com/office/drawing/2014/main" id="{74860E17-DF05-4EC2-A605-20BDA4EC1A52}"/>
              </a:ext>
            </a:extLst>
          </p:cNvPr>
          <p:cNvSpPr txBox="1">
            <a:spLocks/>
          </p:cNvSpPr>
          <p:nvPr/>
        </p:nvSpPr>
        <p:spPr>
          <a:xfrm>
            <a:off x="156519" y="644608"/>
            <a:ext cx="5939481"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p>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false</a:t>
            </a:r>
          </a:p>
          <a:p>
            <a:pPr>
              <a:spcBef>
                <a:spcPts val="300"/>
              </a:spcBef>
            </a:pPr>
            <a:r>
              <a:rPr lang="en-US" sz="2700" b="1" dirty="0">
                <a:latin typeface="Segoe UI" panose="020B0502040204020203" pitchFamily="34" charset="0"/>
                <a:cs typeface="Segoe UI" panose="020B0502040204020203" pitchFamily="34" charset="0"/>
              </a:rPr>
              <a:t>Decides to block</a:t>
            </a:r>
          </a:p>
          <a:p>
            <a:pPr>
              <a:spcBef>
                <a:spcPts val="300"/>
              </a:spcBef>
            </a:pPr>
            <a:r>
              <a:rPr lang="en-US" sz="2700" b="1" dirty="0" err="1">
                <a:latin typeface="Consolas" panose="020B0609020204030204" pitchFamily="49" charset="0"/>
                <a:cs typeface="Segoe UI" panose="020B0502040204020203" pitchFamily="34" charset="0"/>
              </a:rPr>
              <a:t>cond_wait</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 &amp;</a:t>
            </a:r>
            <a:r>
              <a:rPr lang="en-US" sz="2700" b="1" dirty="0" err="1">
                <a:latin typeface="Consolas" panose="020B0609020204030204" pitchFamily="49" charset="0"/>
                <a:cs typeface="Segoe UI" panose="020B0502040204020203" pitchFamily="34" charset="0"/>
              </a:rPr>
              <a:t>x_lock</a:t>
            </a:r>
            <a:r>
              <a:rPr lang="en-US" sz="2700" b="1" dirty="0">
                <a:latin typeface="Consolas" panose="020B0609020204030204" pitchFamily="49" charset="0"/>
                <a:cs typeface="Segoe UI" panose="020B0502040204020203" pitchFamily="34" charset="0"/>
              </a:rPr>
              <a:t>)</a:t>
            </a:r>
            <a:endParaRPr lang="en-US" sz="2700" b="1" dirty="0">
              <a:latin typeface="Segoe UI" panose="020B0502040204020203"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F45ED6A4-B55E-4292-82D3-2B9D4236E7CF}"/>
              </a:ext>
            </a:extLst>
          </p:cNvPr>
          <p:cNvGrpSpPr/>
          <p:nvPr/>
        </p:nvGrpSpPr>
        <p:grpSpPr>
          <a:xfrm>
            <a:off x="3393764" y="5147467"/>
            <a:ext cx="5166810" cy="1077219"/>
            <a:chOff x="3393764" y="5036254"/>
            <a:chExt cx="5166810" cy="1077219"/>
          </a:xfrm>
        </p:grpSpPr>
        <p:sp>
          <p:nvSpPr>
            <p:cNvPr id="13" name="Rectangle 12">
              <a:extLst>
                <a:ext uri="{FF2B5EF4-FFF2-40B4-BE49-F238E27FC236}">
                  <a16:creationId xmlns:a16="http://schemas.microsoft.com/office/drawing/2014/main" id="{BD657356-E2E4-45DD-9873-48BF89772057}"/>
                </a:ext>
              </a:extLst>
            </p:cNvPr>
            <p:cNvSpPr/>
            <p:nvPr/>
          </p:nvSpPr>
          <p:spPr>
            <a:xfrm>
              <a:off x="3393764" y="5036255"/>
              <a:ext cx="5166810" cy="1077218"/>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35B4D8B-101F-46C6-A8DB-05F0A2793331}"/>
                </a:ext>
              </a:extLst>
            </p:cNvPr>
            <p:cNvSpPr txBox="1"/>
            <p:nvPr/>
          </p:nvSpPr>
          <p:spPr>
            <a:xfrm>
              <a:off x="3587465" y="5036254"/>
              <a:ext cx="4779407" cy="1077218"/>
            </a:xfrm>
            <a:prstGeom prst="rect">
              <a:avLst/>
            </a:prstGeom>
            <a:noFill/>
          </p:spPr>
          <p:txBody>
            <a:bodyPr wrap="square" rtlCol="0">
              <a:spAutoFit/>
            </a:bodyPr>
            <a:lstStyle/>
            <a:p>
              <a:pPr algn="ctr"/>
              <a:r>
                <a:rPr lang="en-US" sz="3200" b="1" dirty="0">
                  <a:latin typeface="Segoe UI Light" panose="020B0502040204020203" pitchFamily="34" charset="0"/>
                  <a:cs typeface="Segoe UI Light" panose="020B0502040204020203" pitchFamily="34" charset="0"/>
                </a:rPr>
                <a:t>What if the wakeup thread runs first?</a:t>
              </a:r>
            </a:p>
          </p:txBody>
        </p:sp>
      </p:grpSp>
      <p:grpSp>
        <p:nvGrpSpPr>
          <p:cNvPr id="17" name="Group 16">
            <a:extLst>
              <a:ext uri="{FF2B5EF4-FFF2-40B4-BE49-F238E27FC236}">
                <a16:creationId xmlns:a16="http://schemas.microsoft.com/office/drawing/2014/main" id="{D20BA3A4-FFA5-4100-8B74-073F4A7C3C30}"/>
              </a:ext>
            </a:extLst>
          </p:cNvPr>
          <p:cNvGrpSpPr/>
          <p:nvPr/>
        </p:nvGrpSpPr>
        <p:grpSpPr>
          <a:xfrm>
            <a:off x="420130" y="2397214"/>
            <a:ext cx="5078627" cy="1528078"/>
            <a:chOff x="420130" y="2397214"/>
            <a:chExt cx="5078627" cy="1528078"/>
          </a:xfrm>
        </p:grpSpPr>
        <p:grpSp>
          <p:nvGrpSpPr>
            <p:cNvPr id="12" name="Group 11">
              <a:extLst>
                <a:ext uri="{FF2B5EF4-FFF2-40B4-BE49-F238E27FC236}">
                  <a16:creationId xmlns:a16="http://schemas.microsoft.com/office/drawing/2014/main" id="{B5741208-DF00-4DBA-A9F9-F97BE6E01E99}"/>
                </a:ext>
              </a:extLst>
            </p:cNvPr>
            <p:cNvGrpSpPr/>
            <p:nvPr/>
          </p:nvGrpSpPr>
          <p:grpSpPr>
            <a:xfrm>
              <a:off x="420130" y="2397214"/>
              <a:ext cx="5078627" cy="1200605"/>
              <a:chOff x="420130" y="2582569"/>
              <a:chExt cx="5078627" cy="1200605"/>
            </a:xfrm>
          </p:grpSpPr>
          <p:sp>
            <p:nvSpPr>
              <p:cNvPr id="8" name="Right Bracket 7">
                <a:extLst>
                  <a:ext uri="{FF2B5EF4-FFF2-40B4-BE49-F238E27FC236}">
                    <a16:creationId xmlns:a16="http://schemas.microsoft.com/office/drawing/2014/main" id="{9B3253DB-3FB7-44B7-B065-AB72317FCBFF}"/>
                  </a:ext>
                </a:extLst>
              </p:cNvPr>
              <p:cNvSpPr/>
              <p:nvPr/>
            </p:nvSpPr>
            <p:spPr>
              <a:xfrm rot="5400000">
                <a:off x="2798292" y="204407"/>
                <a:ext cx="322304" cy="5078627"/>
              </a:xfrm>
              <a:prstGeom prst="righ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8DD9BD16-DE1C-4C8A-9F56-3FCB9AF064D9}"/>
                  </a:ext>
                </a:extLst>
              </p:cNvPr>
              <p:cNvGrpSpPr/>
              <p:nvPr/>
            </p:nvGrpSpPr>
            <p:grpSpPr>
              <a:xfrm>
                <a:off x="673444" y="2857951"/>
                <a:ext cx="4572000" cy="925223"/>
                <a:chOff x="673444" y="2857950"/>
                <a:chExt cx="4572000" cy="925223"/>
              </a:xfrm>
            </p:grpSpPr>
            <p:sp>
              <p:nvSpPr>
                <p:cNvPr id="9" name="TextBox 8">
                  <a:extLst>
                    <a:ext uri="{FF2B5EF4-FFF2-40B4-BE49-F238E27FC236}">
                      <a16:creationId xmlns:a16="http://schemas.microsoft.com/office/drawing/2014/main" id="{8E3DA91D-8A77-4B42-9AED-88280460ABC5}"/>
                    </a:ext>
                  </a:extLst>
                </p:cNvPr>
                <p:cNvSpPr txBox="1"/>
                <p:nvPr/>
              </p:nvSpPr>
              <p:spPr>
                <a:xfrm>
                  <a:off x="673444" y="2857950"/>
                  <a:ext cx="4572000" cy="584775"/>
                </a:xfrm>
                <a:prstGeom prst="rect">
                  <a:avLst/>
                </a:prstGeom>
                <a:noFill/>
              </p:spPr>
              <p:txBody>
                <a:bodyPr wrap="square" rtlCol="0">
                  <a:spAutoFit/>
                </a:bodyPr>
                <a:lstStyle/>
                <a:p>
                  <a:pPr algn="ctr"/>
                  <a:r>
                    <a:rPr lang="en-US" sz="3200" dirty="0"/>
                    <a:t>Atomically releases lock</a:t>
                  </a:r>
                </a:p>
              </p:txBody>
            </p:sp>
            <p:sp>
              <p:nvSpPr>
                <p:cNvPr id="10" name="TextBox 9">
                  <a:extLst>
                    <a:ext uri="{FF2B5EF4-FFF2-40B4-BE49-F238E27FC236}">
                      <a16:creationId xmlns:a16="http://schemas.microsoft.com/office/drawing/2014/main" id="{1269D880-70FB-43E2-86A2-01D0493B8A7E}"/>
                    </a:ext>
                  </a:extLst>
                </p:cNvPr>
                <p:cNvSpPr txBox="1"/>
                <p:nvPr/>
              </p:nvSpPr>
              <p:spPr>
                <a:xfrm>
                  <a:off x="673444" y="3198398"/>
                  <a:ext cx="4572000" cy="584775"/>
                </a:xfrm>
                <a:prstGeom prst="rect">
                  <a:avLst/>
                </a:prstGeom>
                <a:noFill/>
              </p:spPr>
              <p:txBody>
                <a:bodyPr wrap="square" rtlCol="0">
                  <a:spAutoFit/>
                </a:bodyPr>
                <a:lstStyle/>
                <a:p>
                  <a:pPr algn="ctr"/>
                  <a:r>
                    <a:rPr lang="en-US" sz="3200" dirty="0"/>
                    <a:t>and blocks thread; when it</a:t>
                  </a:r>
                </a:p>
              </p:txBody>
            </p:sp>
          </p:grpSp>
        </p:grpSp>
        <p:sp>
          <p:nvSpPr>
            <p:cNvPr id="16" name="TextBox 15">
              <a:extLst>
                <a:ext uri="{FF2B5EF4-FFF2-40B4-BE49-F238E27FC236}">
                  <a16:creationId xmlns:a16="http://schemas.microsoft.com/office/drawing/2014/main" id="{04E3D036-0A70-4681-9EA3-F2AB59EFF67B}"/>
                </a:ext>
              </a:extLst>
            </p:cNvPr>
            <p:cNvSpPr txBox="1"/>
            <p:nvPr/>
          </p:nvSpPr>
          <p:spPr>
            <a:xfrm>
              <a:off x="673444" y="3340517"/>
              <a:ext cx="4572000" cy="584775"/>
            </a:xfrm>
            <a:prstGeom prst="rect">
              <a:avLst/>
            </a:prstGeom>
            <a:noFill/>
          </p:spPr>
          <p:txBody>
            <a:bodyPr wrap="square" rtlCol="0">
              <a:spAutoFit/>
            </a:bodyPr>
            <a:lstStyle/>
            <a:p>
              <a:pPr algn="ctr"/>
              <a:r>
                <a:rPr lang="en-US" sz="3200" dirty="0"/>
                <a:t>returns, lock held by caller</a:t>
              </a:r>
            </a:p>
          </p:txBody>
        </p:sp>
      </p:grpSp>
    </p:spTree>
    <p:extLst>
      <p:ext uri="{BB962C8B-B14F-4D97-AF65-F5344CB8AC3E}">
        <p14:creationId xmlns:p14="http://schemas.microsoft.com/office/powerpoint/2010/main" val="119556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Sleep/wakeup: Solution #1</a:t>
            </a:r>
          </a:p>
        </p:txBody>
      </p:sp>
      <p:pic>
        <p:nvPicPr>
          <p:cNvPr id="5" name="Picture 4">
            <a:extLst>
              <a:ext uri="{FF2B5EF4-FFF2-40B4-BE49-F238E27FC236}">
                <a16:creationId xmlns:a16="http://schemas.microsoft.com/office/drawing/2014/main" id="{F3082DCF-C105-43B4-B464-60D19937CE71}"/>
              </a:ext>
            </a:extLst>
          </p:cNvPr>
          <p:cNvPicPr>
            <a:picLocks noChangeAspect="1"/>
          </p:cNvPicPr>
          <p:nvPr/>
        </p:nvPicPr>
        <p:blipFill>
          <a:blip r:embed="rId2"/>
          <a:stretch>
            <a:fillRect/>
          </a:stretch>
        </p:blipFill>
        <p:spPr>
          <a:xfrm>
            <a:off x="0" y="4076700"/>
            <a:ext cx="12192000" cy="2781300"/>
          </a:xfrm>
          <a:prstGeom prst="rect">
            <a:avLst/>
          </a:prstGeom>
        </p:spPr>
      </p:pic>
      <p:sp>
        <p:nvSpPr>
          <p:cNvPr id="16" name="Content Placeholder 2">
            <a:extLst>
              <a:ext uri="{FF2B5EF4-FFF2-40B4-BE49-F238E27FC236}">
                <a16:creationId xmlns:a16="http://schemas.microsoft.com/office/drawing/2014/main" id="{50CC03A5-EEB4-4C0B-86C5-22BA25E2D585}"/>
              </a:ext>
            </a:extLst>
          </p:cNvPr>
          <p:cNvSpPr txBox="1">
            <a:spLocks/>
          </p:cNvSpPr>
          <p:nvPr/>
        </p:nvSpPr>
        <p:spPr>
          <a:xfrm>
            <a:off x="7451124" y="2263339"/>
            <a:ext cx="490563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endParaRPr lang="en-US" sz="2700" b="1" dirty="0">
              <a:latin typeface="Segoe UI" panose="020B0502040204020203" pitchFamily="34" charset="0"/>
              <a:cs typeface="Segoe UI" panose="020B0502040204020203" pitchFamily="34" charset="0"/>
            </a:endParaRPr>
          </a:p>
          <a:p>
            <a:pPr>
              <a:spcBef>
                <a:spcPts val="300"/>
              </a:spcBef>
            </a:pPr>
            <a:r>
              <a:rPr lang="en-US" sz="2700" b="1" dirty="0">
                <a:latin typeface="Segoe UI" panose="020B0502040204020203" pitchFamily="34" charset="0"/>
                <a:cs typeface="Segoe UI" panose="020B0502040204020203" pitchFamily="34" charset="0"/>
              </a:rPr>
              <a:t>Does stuff so </a:t>
            </a:r>
            <a:r>
              <a:rPr lang="en-US" sz="2700" b="1" dirty="0">
                <a:latin typeface="Consolas" panose="020B0609020204030204" pitchFamily="49" charset="0"/>
                <a:cs typeface="Segoe UI" panose="020B0502040204020203" pitchFamily="34" charset="0"/>
              </a:rPr>
              <a:t>f(x)</a:t>
            </a:r>
            <a:r>
              <a:rPr lang="en-US" sz="2700" b="1" dirty="0">
                <a:latin typeface="Segoe UI" panose="020B0502040204020203" pitchFamily="34" charset="0"/>
                <a:cs typeface="Segoe UI" panose="020B0502040204020203" pitchFamily="34" charset="0"/>
              </a:rPr>
              <a:t> is true</a:t>
            </a:r>
          </a:p>
          <a:p>
            <a:pPr>
              <a:spcBef>
                <a:spcPts val="300"/>
              </a:spcBef>
            </a:pPr>
            <a:r>
              <a:rPr lang="en-US" sz="2700" b="1" dirty="0" err="1">
                <a:latin typeface="Consolas" panose="020B0609020204030204" pitchFamily="49" charset="0"/>
                <a:cs typeface="Segoe UI" panose="020B0502040204020203" pitchFamily="34" charset="0"/>
              </a:rPr>
              <a:t>cond_signal</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a:t>
            </a:r>
            <a:r>
              <a:rPr lang="en-US" sz="2700" b="1" dirty="0">
                <a:latin typeface="Segoe UI" panose="020B0502040204020203" pitchFamily="34" charset="0"/>
                <a:cs typeface="Segoe UI" panose="020B0502040204020203" pitchFamily="34" charset="0"/>
              </a:rPr>
              <a:t> wakes up sleeping thread</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sp>
        <p:nvSpPr>
          <p:cNvPr id="17" name="Content Placeholder 2">
            <a:extLst>
              <a:ext uri="{FF2B5EF4-FFF2-40B4-BE49-F238E27FC236}">
                <a16:creationId xmlns:a16="http://schemas.microsoft.com/office/drawing/2014/main" id="{19745322-3CD4-4FBA-ACD4-92A12B49CCB2}"/>
              </a:ext>
            </a:extLst>
          </p:cNvPr>
          <p:cNvSpPr txBox="1">
            <a:spLocks/>
          </p:cNvSpPr>
          <p:nvPr/>
        </p:nvSpPr>
        <p:spPr>
          <a:xfrm>
            <a:off x="156519" y="644608"/>
            <a:ext cx="5939481"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p>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false</a:t>
            </a:r>
          </a:p>
          <a:p>
            <a:pPr>
              <a:spcBef>
                <a:spcPts val="300"/>
              </a:spcBef>
            </a:pPr>
            <a:r>
              <a:rPr lang="en-US" sz="2700" b="1" dirty="0">
                <a:latin typeface="Segoe UI" panose="020B0502040204020203" pitchFamily="34" charset="0"/>
                <a:cs typeface="Segoe UI" panose="020B0502040204020203" pitchFamily="34" charset="0"/>
              </a:rPr>
              <a:t>Decides to block</a:t>
            </a:r>
          </a:p>
          <a:p>
            <a:pPr>
              <a:spcBef>
                <a:spcPts val="300"/>
              </a:spcBef>
            </a:pPr>
            <a:r>
              <a:rPr lang="en-US" sz="2700" b="1" dirty="0" err="1">
                <a:latin typeface="Consolas" panose="020B0609020204030204" pitchFamily="49" charset="0"/>
                <a:cs typeface="Segoe UI" panose="020B0502040204020203" pitchFamily="34" charset="0"/>
              </a:rPr>
              <a:t>cond_wait</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 &amp;</a:t>
            </a:r>
            <a:r>
              <a:rPr lang="en-US" sz="2700" b="1" dirty="0" err="1">
                <a:latin typeface="Consolas" panose="020B0609020204030204" pitchFamily="49" charset="0"/>
                <a:cs typeface="Segoe UI" panose="020B0502040204020203" pitchFamily="34" charset="0"/>
              </a:rPr>
              <a:t>x_lock</a:t>
            </a:r>
            <a:r>
              <a:rPr lang="en-US" sz="2700" b="1" dirty="0">
                <a:latin typeface="Consolas" panose="020B0609020204030204" pitchFamily="49" charset="0"/>
                <a:cs typeface="Segoe UI" panose="020B0502040204020203" pitchFamily="34" charset="0"/>
              </a:rPr>
              <a:t>)</a:t>
            </a:r>
            <a:endParaRPr lang="en-US" sz="2700" b="1" dirty="0">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673E6C21-BD9B-4FC6-8618-035055D9CD4F}"/>
              </a:ext>
            </a:extLst>
          </p:cNvPr>
          <p:cNvSpPr/>
          <p:nvPr/>
        </p:nvSpPr>
        <p:spPr>
          <a:xfrm>
            <a:off x="156519" y="2797241"/>
            <a:ext cx="5601730" cy="1225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CE50793-527C-4E1E-9B69-31CA908BBA98}"/>
              </a:ext>
            </a:extLst>
          </p:cNvPr>
          <p:cNvSpPr txBox="1">
            <a:spLocks/>
          </p:cNvSpPr>
          <p:nvPr/>
        </p:nvSpPr>
        <p:spPr>
          <a:xfrm>
            <a:off x="156519" y="2774629"/>
            <a:ext cx="4740875" cy="1240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true</a:t>
            </a:r>
          </a:p>
          <a:p>
            <a:pPr>
              <a:spcBef>
                <a:spcPts val="300"/>
              </a:spcBef>
            </a:pPr>
            <a:r>
              <a:rPr lang="en-US" sz="2700" b="1" dirty="0">
                <a:latin typeface="Segoe UI" panose="020B0502040204020203" pitchFamily="34" charset="0"/>
                <a:cs typeface="Segoe UI" panose="020B0502040204020203" pitchFamily="34" charset="0"/>
              </a:rPr>
              <a:t>Does stuff involving x</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grpSp>
        <p:nvGrpSpPr>
          <p:cNvPr id="19" name="Group 18">
            <a:extLst>
              <a:ext uri="{FF2B5EF4-FFF2-40B4-BE49-F238E27FC236}">
                <a16:creationId xmlns:a16="http://schemas.microsoft.com/office/drawing/2014/main" id="{33941ABC-E8AC-4D07-8410-A2C39C4B6B56}"/>
              </a:ext>
            </a:extLst>
          </p:cNvPr>
          <p:cNvGrpSpPr/>
          <p:nvPr/>
        </p:nvGrpSpPr>
        <p:grpSpPr>
          <a:xfrm>
            <a:off x="3126259" y="5119705"/>
            <a:ext cx="5652507" cy="1077218"/>
            <a:chOff x="2714367" y="5036255"/>
            <a:chExt cx="5652507" cy="1077218"/>
          </a:xfrm>
        </p:grpSpPr>
        <p:sp>
          <p:nvSpPr>
            <p:cNvPr id="20" name="Rectangle 19">
              <a:extLst>
                <a:ext uri="{FF2B5EF4-FFF2-40B4-BE49-F238E27FC236}">
                  <a16:creationId xmlns:a16="http://schemas.microsoft.com/office/drawing/2014/main" id="{8C2AB3F0-952B-4BBA-A7E6-AB6A427A1F91}"/>
                </a:ext>
              </a:extLst>
            </p:cNvPr>
            <p:cNvSpPr/>
            <p:nvPr/>
          </p:nvSpPr>
          <p:spPr>
            <a:xfrm>
              <a:off x="2714368" y="5036255"/>
              <a:ext cx="5652506" cy="1077218"/>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6284F62-FA04-4D82-8DA5-6C453B6259A1}"/>
                </a:ext>
              </a:extLst>
            </p:cNvPr>
            <p:cNvSpPr txBox="1"/>
            <p:nvPr/>
          </p:nvSpPr>
          <p:spPr>
            <a:xfrm>
              <a:off x="2714367" y="5036255"/>
              <a:ext cx="5609256" cy="1077218"/>
            </a:xfrm>
            <a:prstGeom prst="rect">
              <a:avLst/>
            </a:prstGeom>
            <a:noFill/>
          </p:spPr>
          <p:txBody>
            <a:bodyPr wrap="square" rtlCol="0">
              <a:spAutoFit/>
            </a:bodyPr>
            <a:lstStyle/>
            <a:p>
              <a:pPr algn="ctr"/>
              <a:r>
                <a:rPr lang="en-US" sz="3200" b="1" dirty="0">
                  <a:latin typeface="Segoe UI Light" panose="020B0502040204020203" pitchFamily="34" charset="0"/>
                  <a:cs typeface="Segoe UI Light" panose="020B0502040204020203" pitchFamily="34" charset="0"/>
                </a:rPr>
                <a:t>Locking and </a:t>
              </a:r>
              <a:r>
                <a:rPr lang="en-US" sz="3200" b="1" dirty="0" err="1">
                  <a:latin typeface="Consolas" panose="020B0609020204030204" pitchFamily="49" charset="0"/>
                  <a:cs typeface="Segoe UI Light" panose="020B0502040204020203" pitchFamily="34" charset="0"/>
                </a:rPr>
                <a:t>cond</a:t>
              </a:r>
              <a:r>
                <a:rPr lang="en-US" sz="3200" b="1" dirty="0">
                  <a:latin typeface="Consolas" panose="020B0609020204030204" pitchFamily="49" charset="0"/>
                  <a:cs typeface="Segoe UI Light" panose="020B0502040204020203" pitchFamily="34" charset="0"/>
                </a:rPr>
                <a:t>_* </a:t>
              </a:r>
              <a:r>
                <a:rPr lang="en-US" sz="3200" b="1" dirty="0">
                  <a:latin typeface="Segoe UI Light" panose="020B0502040204020203" pitchFamily="34" charset="0"/>
                  <a:cs typeface="Segoe UI Light" panose="020B0502040204020203" pitchFamily="34" charset="0"/>
                </a:rPr>
                <a:t>semantics eliminate bad </a:t>
              </a:r>
              <a:r>
                <a:rPr lang="en-US" sz="3200" b="1" dirty="0" err="1">
                  <a:latin typeface="Segoe UI Light" panose="020B0502040204020203" pitchFamily="34" charset="0"/>
                  <a:cs typeface="Segoe UI Light" panose="020B0502040204020203" pitchFamily="34" charset="0"/>
                </a:rPr>
                <a:t>interleavings</a:t>
              </a:r>
              <a:r>
                <a:rPr lang="en-US" sz="3200" b="1" dirty="0">
                  <a:latin typeface="Segoe UI Light" panose="020B0502040204020203" pitchFamily="34" charset="0"/>
                  <a:cs typeface="Segoe UI Light" panose="020B0502040204020203" pitchFamily="34" charset="0"/>
                </a:rPr>
                <a:t>!</a:t>
              </a:r>
            </a:p>
          </p:txBody>
        </p:sp>
      </p:grpSp>
      <p:sp>
        <p:nvSpPr>
          <p:cNvPr id="22" name="Content Placeholder 2">
            <a:extLst>
              <a:ext uri="{FF2B5EF4-FFF2-40B4-BE49-F238E27FC236}">
                <a16:creationId xmlns:a16="http://schemas.microsoft.com/office/drawing/2014/main" id="{3179C480-03B7-4BAF-9E29-04D7EFE2F00F}"/>
              </a:ext>
            </a:extLst>
          </p:cNvPr>
          <p:cNvSpPr txBox="1">
            <a:spLocks/>
          </p:cNvSpPr>
          <p:nvPr/>
        </p:nvSpPr>
        <p:spPr>
          <a:xfrm>
            <a:off x="7673548" y="1769066"/>
            <a:ext cx="4361933" cy="444845"/>
          </a:xfrm>
          <a:prstGeom prst="rect">
            <a:avLst/>
          </a:prstGeom>
          <a:solidFill>
            <a:schemeClr val="bg1"/>
          </a:solidFill>
          <a:ln w="3810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2700" b="1" dirty="0">
                <a:latin typeface="Segoe UI" panose="020B0502040204020203" pitchFamily="34" charset="0"/>
                <a:cs typeface="Segoe UI" panose="020B0502040204020203" pitchFamily="34" charset="0"/>
              </a:rPr>
              <a:t>with no threads to wake</a:t>
            </a:r>
          </a:p>
        </p:txBody>
      </p:sp>
    </p:spTree>
    <p:extLst>
      <p:ext uri="{BB962C8B-B14F-4D97-AF65-F5344CB8AC3E}">
        <p14:creationId xmlns:p14="http://schemas.microsoft.com/office/powerpoint/2010/main" val="91485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0 L 0 0.25 E" pathEditMode="relative" ptsTypes="">
                                      <p:cBhvr>
                                        <p:cTn id="6" dur="2000" fill="hold"/>
                                        <p:tgtEl>
                                          <p:spTgt spid="17"/>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2000" fill="hold"/>
                                        <p:tgtEl>
                                          <p:spTgt spid="1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7" presetClass="emph" presetSubtype="2" fill="hold" nodeType="withEffect">
                                  <p:stCondLst>
                                    <p:cond delay="0"/>
                                  </p:stCondLst>
                                  <p:childTnLst>
                                    <p:animClr clrSpc="rgb" dir="cw">
                                      <p:cBhvr>
                                        <p:cTn id="15" dur="2000" fill="hold"/>
                                        <p:tgtEl>
                                          <p:spTgt spid="22"/>
                                        </p:tgtEl>
                                        <p:attrNameLst>
                                          <p:attrName>stroke.color</p:attrName>
                                        </p:attrNameLst>
                                      </p:cBhvr>
                                      <p:to>
                                        <a:srgbClr val="33CC33"/>
                                      </p:to>
                                    </p:animClr>
                                    <p:set>
                                      <p:cBhvr>
                                        <p:cTn id="16" dur="2000" fill="hold"/>
                                        <p:tgtEl>
                                          <p:spTgt spid="22"/>
                                        </p:tgtEl>
                                        <p:attrNameLst>
                                          <p:attrName>stroke.on</p:attrName>
                                        </p:attrNameLst>
                                      </p:cBhvr>
                                      <p:to>
                                        <p:strVal val="true"/>
                                      </p:to>
                                    </p:set>
                                  </p:childTnLst>
                                </p:cTn>
                              </p:par>
                              <p:par>
                                <p:cTn id="17" presetID="32" presetClass="emph" presetSubtype="0" repeatCount="2000" fill="hold" grpId="1" nodeType="withEffect">
                                  <p:stCondLst>
                                    <p:cond delay="0"/>
                                  </p:stCondLst>
                                  <p:childTnLst>
                                    <p:animRot by="120000">
                                      <p:cBhvr>
                                        <p:cTn id="18" dur="100" fill="hold">
                                          <p:stCondLst>
                                            <p:cond delay="0"/>
                                          </p:stCondLst>
                                        </p:cTn>
                                        <p:tgtEl>
                                          <p:spTgt spid="22"/>
                                        </p:tgtEl>
                                        <p:attrNameLst>
                                          <p:attrName>r</p:attrName>
                                        </p:attrNameLst>
                                      </p:cBhvr>
                                    </p:animRot>
                                    <p:animRot by="-240000">
                                      <p:cBhvr>
                                        <p:cTn id="19" dur="200" fill="hold">
                                          <p:stCondLst>
                                            <p:cond delay="200"/>
                                          </p:stCondLst>
                                        </p:cTn>
                                        <p:tgtEl>
                                          <p:spTgt spid="22"/>
                                        </p:tgtEl>
                                        <p:attrNameLst>
                                          <p:attrName>r</p:attrName>
                                        </p:attrNameLst>
                                      </p:cBhvr>
                                    </p:animRot>
                                    <p:animRot by="240000">
                                      <p:cBhvr>
                                        <p:cTn id="20" dur="200" fill="hold">
                                          <p:stCondLst>
                                            <p:cond delay="400"/>
                                          </p:stCondLst>
                                        </p:cTn>
                                        <p:tgtEl>
                                          <p:spTgt spid="22"/>
                                        </p:tgtEl>
                                        <p:attrNameLst>
                                          <p:attrName>r</p:attrName>
                                        </p:attrNameLst>
                                      </p:cBhvr>
                                    </p:animRot>
                                    <p:animRot by="-240000">
                                      <p:cBhvr>
                                        <p:cTn id="21" dur="200" fill="hold">
                                          <p:stCondLst>
                                            <p:cond delay="600"/>
                                          </p:stCondLst>
                                        </p:cTn>
                                        <p:tgtEl>
                                          <p:spTgt spid="22"/>
                                        </p:tgtEl>
                                        <p:attrNameLst>
                                          <p:attrName>r</p:attrName>
                                        </p:attrNameLst>
                                      </p:cBhvr>
                                    </p:animRot>
                                    <p:animRot by="120000">
                                      <p:cBhvr>
                                        <p:cTn id="22" dur="200" fill="hold">
                                          <p:stCondLst>
                                            <p:cond delay="800"/>
                                          </p:stCondLst>
                                        </p:cTn>
                                        <p:tgtEl>
                                          <p:spTgt spid="2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fade">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fade">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animBg="1"/>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383059" y="926755"/>
            <a:ext cx="11714206" cy="5509200"/>
          </a:xfrm>
          <a:prstGeom prst="rect">
            <a:avLst/>
          </a:prstGeom>
        </p:spPr>
        <p:txBody>
          <a:bodyPr wrap="square">
            <a:spAutoFit/>
          </a:bodyPr>
          <a:lstStyle/>
          <a:p>
            <a:r>
              <a:rPr lang="en-US" sz="3200" b="1" dirty="0">
                <a:latin typeface="Consolas" panose="020B0609020204030204" pitchFamily="49" charset="0"/>
              </a:rPr>
              <a:t>/**</a:t>
            </a:r>
          </a:p>
          <a:p>
            <a:r>
              <a:rPr lang="en-US" sz="3200" b="1" dirty="0">
                <a:latin typeface="Consolas" panose="020B0609020204030204" pitchFamily="49" charset="0"/>
              </a:rPr>
              <a:t> * Yield the </a:t>
            </a:r>
            <a:r>
              <a:rPr lang="en-US" sz="3200" b="1" dirty="0" err="1">
                <a:latin typeface="Consolas" panose="020B0609020204030204" pitchFamily="49" charset="0"/>
              </a:rPr>
              <a:t>cpu</a:t>
            </a:r>
            <a:r>
              <a:rPr lang="en-US" sz="3200" b="1" dirty="0">
                <a:latin typeface="Consolas" panose="020B0609020204030204" pitchFamily="49" charset="0"/>
              </a:rPr>
              <a:t> to another process, and go to </a:t>
            </a:r>
          </a:p>
          <a:p>
            <a:r>
              <a:rPr lang="en-US" sz="3200" b="1" dirty="0">
                <a:latin typeface="Consolas" panose="020B0609020204030204" pitchFamily="49" charset="0"/>
              </a:rPr>
              <a:t> * sleep, on the specified wait channel whose </a:t>
            </a:r>
          </a:p>
          <a:p>
            <a:r>
              <a:rPr lang="en-US" sz="3200" b="1" dirty="0">
                <a:latin typeface="Consolas" panose="020B0609020204030204" pitchFamily="49" charset="0"/>
              </a:rPr>
              <a:t> * associated spinlock is </a:t>
            </a:r>
            <a:r>
              <a:rPr lang="en-US" sz="3200" b="1" dirty="0" err="1">
                <a:latin typeface="Consolas" panose="020B0609020204030204" pitchFamily="49" charset="0"/>
              </a:rPr>
              <a:t>lk</a:t>
            </a:r>
            <a:r>
              <a:rPr lang="en-US" sz="3200" b="1" dirty="0">
                <a:latin typeface="Consolas" panose="020B0609020204030204" pitchFamily="49" charset="0"/>
              </a:rPr>
              <a:t>. The spinlock must</a:t>
            </a:r>
          </a:p>
          <a:p>
            <a:r>
              <a:rPr lang="en-US" sz="3200" b="1" dirty="0">
                <a:latin typeface="Consolas" panose="020B0609020204030204" pitchFamily="49" charset="0"/>
              </a:rPr>
              <a:t> * be locked.</a:t>
            </a:r>
          </a:p>
          <a:p>
            <a:r>
              <a:rPr lang="en-US" sz="3200" b="1" dirty="0">
                <a:latin typeface="Consolas" panose="020B0609020204030204" pitchFamily="49" charset="0"/>
              </a:rPr>
              <a:t> */</a:t>
            </a:r>
          </a:p>
          <a:p>
            <a:r>
              <a:rPr lang="en-US" sz="3200" b="1" dirty="0">
                <a:latin typeface="Consolas" panose="020B0609020204030204" pitchFamily="49" charset="0"/>
              </a:rPr>
              <a:t>void </a:t>
            </a:r>
            <a:r>
              <a:rPr lang="en-US" sz="3200" b="1" dirty="0" err="1">
                <a:latin typeface="Consolas" panose="020B0609020204030204" pitchFamily="49" charset="0"/>
              </a:rPr>
              <a:t>wchan_sleep</a:t>
            </a:r>
            <a:r>
              <a:rPr lang="en-US" sz="3200" b="1" dirty="0">
                <a:latin typeface="Consolas" panose="020B0609020204030204" pitchFamily="49" charset="0"/>
              </a:rPr>
              <a:t>(struct </a:t>
            </a:r>
            <a:r>
              <a:rPr lang="en-US" sz="3200" b="1" dirty="0" err="1">
                <a:latin typeface="Consolas" panose="020B0609020204030204" pitchFamily="49" charset="0"/>
              </a:rPr>
              <a:t>wchan</a:t>
            </a:r>
            <a:r>
              <a:rPr lang="en-US" sz="3200" b="1" dirty="0">
                <a:latin typeface="Consolas" panose="020B0609020204030204" pitchFamily="49" charset="0"/>
              </a:rPr>
              <a:t> *</a:t>
            </a:r>
            <a:r>
              <a:rPr lang="en-US" sz="3200" b="1" dirty="0" err="1">
                <a:latin typeface="Consolas" panose="020B0609020204030204" pitchFamily="49" charset="0"/>
              </a:rPr>
              <a:t>wc</a:t>
            </a:r>
            <a:r>
              <a:rPr lang="en-US" sz="3200" b="1" dirty="0">
                <a:latin typeface="Consolas" panose="020B0609020204030204" pitchFamily="49" charset="0"/>
              </a:rPr>
              <a:t>,</a:t>
            </a:r>
          </a:p>
          <a:p>
            <a:r>
              <a:rPr lang="en-US" sz="3200" b="1" dirty="0">
                <a:latin typeface="Consolas" panose="020B0609020204030204" pitchFamily="49" charset="0"/>
              </a:rPr>
              <a:t>                 struct spinlock *</a:t>
            </a:r>
            <a:r>
              <a:rPr lang="en-US" sz="3200" b="1" dirty="0" err="1">
                <a:latin typeface="Consolas" panose="020B0609020204030204" pitchFamily="49" charset="0"/>
              </a:rPr>
              <a:t>lk</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err="1">
                <a:latin typeface="Consolas" panose="020B0609020204030204" pitchFamily="49" charset="0"/>
              </a:rPr>
              <a:t>thread_switch</a:t>
            </a:r>
            <a:r>
              <a:rPr lang="en-US" sz="3200" b="1" dirty="0">
                <a:latin typeface="Consolas" panose="020B0609020204030204" pitchFamily="49" charset="0"/>
              </a:rPr>
              <a:t>(S_SLEEP, </a:t>
            </a:r>
            <a:r>
              <a:rPr lang="en-US" sz="3200" b="1" dirty="0" err="1">
                <a:latin typeface="Consolas" panose="020B0609020204030204" pitchFamily="49" charset="0"/>
              </a:rPr>
              <a:t>wc</a:t>
            </a:r>
            <a:r>
              <a:rPr lang="en-US" sz="3200" b="1" dirty="0">
                <a:latin typeface="Consolas" panose="020B0609020204030204" pitchFamily="49" charset="0"/>
              </a:rPr>
              <a:t>, </a:t>
            </a:r>
            <a:r>
              <a:rPr lang="en-US" sz="3200" b="1" dirty="0" err="1">
                <a:latin typeface="Consolas" panose="020B0609020204030204" pitchFamily="49" charset="0"/>
              </a:rPr>
              <a:t>lk</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err="1">
                <a:latin typeface="Consolas" panose="020B0609020204030204" pitchFamily="49" charset="0"/>
              </a:rPr>
              <a:t>spinlock_acquire</a:t>
            </a:r>
            <a:r>
              <a:rPr lang="en-US" sz="3200" b="1" dirty="0">
                <a:latin typeface="Consolas" panose="020B0609020204030204" pitchFamily="49" charset="0"/>
              </a:rPr>
              <a:t>(</a:t>
            </a:r>
            <a:r>
              <a:rPr lang="en-US" sz="3200" b="1" dirty="0" err="1">
                <a:latin typeface="Consolas" panose="020B0609020204030204" pitchFamily="49" charset="0"/>
              </a:rPr>
              <a:t>lk</a:t>
            </a:r>
            <a:r>
              <a:rPr lang="en-US" sz="3200" b="1" dirty="0">
                <a:latin typeface="Consolas" panose="020B0609020204030204" pitchFamily="49" charset="0"/>
              </a:rPr>
              <a:t>);</a:t>
            </a:r>
          </a:p>
          <a:p>
            <a:r>
              <a:rPr lang="en-US" sz="3200" b="1" dirty="0">
                <a:latin typeface="Consolas" panose="020B0609020204030204" pitchFamily="49" charset="0"/>
              </a:rPr>
              <a:t>}</a:t>
            </a:r>
          </a:p>
        </p:txBody>
      </p:sp>
    </p:spTree>
    <p:extLst>
      <p:ext uri="{BB962C8B-B14F-4D97-AF65-F5344CB8AC3E}">
        <p14:creationId xmlns:p14="http://schemas.microsoft.com/office/powerpoint/2010/main" val="411457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383059" y="926755"/>
            <a:ext cx="11714206" cy="16342935"/>
          </a:xfrm>
          <a:prstGeom prst="rect">
            <a:avLst/>
          </a:prstGeom>
        </p:spPr>
        <p:txBody>
          <a:bodyPr wrap="square">
            <a:spAutoFit/>
          </a:bodyPr>
          <a:lstStyle/>
          <a:p>
            <a:r>
              <a:rPr lang="en-US" sz="3200" b="1" dirty="0">
                <a:latin typeface="Consolas" panose="020B0609020204030204" pitchFamily="49" charset="0"/>
              </a:rPr>
              <a:t>/**</a:t>
            </a:r>
          </a:p>
          <a:p>
            <a:r>
              <a:rPr lang="en-US" sz="3200" b="1" dirty="0">
                <a:latin typeface="Consolas" panose="020B0609020204030204" pitchFamily="49" charset="0"/>
              </a:rPr>
              <a:t> * The current thread is queued appropriately and </a:t>
            </a:r>
          </a:p>
          <a:p>
            <a:r>
              <a:rPr lang="en-US" sz="3200" b="1" dirty="0">
                <a:latin typeface="Consolas" panose="020B0609020204030204" pitchFamily="49" charset="0"/>
              </a:rPr>
              <a:t> * its state is changed to NEWSTATE; another thread </a:t>
            </a:r>
          </a:p>
          <a:p>
            <a:r>
              <a:rPr lang="en-US" sz="3200" b="1" dirty="0">
                <a:latin typeface="Consolas" panose="020B0609020204030204" pitchFamily="49" charset="0"/>
              </a:rPr>
              <a:t> * to run is selected and switched to. If NEWSTATE </a:t>
            </a:r>
          </a:p>
          <a:p>
            <a:r>
              <a:rPr lang="en-US" sz="3200" b="1" dirty="0">
                <a:latin typeface="Consolas" panose="020B0609020204030204" pitchFamily="49" charset="0"/>
              </a:rPr>
              <a:t> * is S_SLEEP, the thread is queued on the wait </a:t>
            </a:r>
          </a:p>
          <a:p>
            <a:r>
              <a:rPr lang="en-US" sz="3200" b="1" dirty="0">
                <a:latin typeface="Consolas" panose="020B0609020204030204" pitchFamily="49" charset="0"/>
              </a:rPr>
              <a:t> * channel </a:t>
            </a:r>
            <a:r>
              <a:rPr lang="en-US" sz="3200" b="1" dirty="0" err="1">
                <a:latin typeface="Consolas" panose="020B0609020204030204" pitchFamily="49" charset="0"/>
              </a:rPr>
              <a:t>wc</a:t>
            </a:r>
            <a:r>
              <a:rPr lang="en-US" sz="3200" b="1" dirty="0">
                <a:latin typeface="Consolas" panose="020B0609020204030204" pitchFamily="49" charset="0"/>
              </a:rPr>
              <a:t>, protected by the spinlock </a:t>
            </a:r>
            <a:r>
              <a:rPr lang="en-US" sz="3200" b="1" dirty="0" err="1">
                <a:latin typeface="Consolas" panose="020B0609020204030204" pitchFamily="49" charset="0"/>
              </a:rPr>
              <a:t>lk</a:t>
            </a:r>
            <a:r>
              <a:rPr lang="en-US" sz="3200" b="1" dirty="0">
                <a:latin typeface="Consolas" panose="020B0609020204030204" pitchFamily="49" charset="0"/>
              </a:rPr>
              <a:t>. </a:t>
            </a:r>
          </a:p>
          <a:p>
            <a:r>
              <a:rPr lang="en-US" sz="3200" b="1" dirty="0">
                <a:latin typeface="Consolas" panose="020B0609020204030204" pitchFamily="49" charset="0"/>
              </a:rPr>
              <a:t> * Otherwise </a:t>
            </a:r>
            <a:r>
              <a:rPr lang="en-US" sz="3200" b="1" dirty="0" err="1">
                <a:latin typeface="Consolas" panose="020B0609020204030204" pitchFamily="49" charset="0"/>
              </a:rPr>
              <a:t>wc</a:t>
            </a:r>
            <a:r>
              <a:rPr lang="en-US" sz="3200" b="1" dirty="0">
                <a:latin typeface="Consolas" panose="020B0609020204030204" pitchFamily="49" charset="0"/>
              </a:rPr>
              <a:t> and </a:t>
            </a:r>
            <a:r>
              <a:rPr lang="en-US" sz="3200" b="1" dirty="0" err="1">
                <a:latin typeface="Consolas" panose="020B0609020204030204" pitchFamily="49" charset="0"/>
              </a:rPr>
              <a:t>lk</a:t>
            </a:r>
            <a:r>
              <a:rPr lang="en-US" sz="3200" b="1" dirty="0">
                <a:latin typeface="Consolas" panose="020B0609020204030204" pitchFamily="49" charset="0"/>
              </a:rPr>
              <a:t> should be NULL.</a:t>
            </a:r>
          </a:p>
          <a:p>
            <a:r>
              <a:rPr lang="en-US" sz="3200" b="1" dirty="0">
                <a:latin typeface="Consolas" panose="020B0609020204030204" pitchFamily="49" charset="0"/>
              </a:rPr>
              <a:t> */</a:t>
            </a:r>
          </a:p>
          <a:p>
            <a:r>
              <a:rPr lang="en-US" sz="3200" b="1" dirty="0">
                <a:latin typeface="Consolas" panose="020B0609020204030204" pitchFamily="49" charset="0"/>
              </a:rPr>
              <a:t>void </a:t>
            </a:r>
            <a:r>
              <a:rPr lang="en-US" sz="3200" b="1" dirty="0" err="1">
                <a:latin typeface="Consolas" panose="020B0609020204030204" pitchFamily="49" charset="0"/>
              </a:rPr>
              <a:t>thread_switch</a:t>
            </a:r>
            <a:r>
              <a:rPr lang="en-US" sz="3200" b="1" dirty="0">
                <a:latin typeface="Consolas" panose="020B0609020204030204" pitchFamily="49" charset="0"/>
              </a:rPr>
              <a:t>(</a:t>
            </a:r>
            <a:r>
              <a:rPr lang="en-US" sz="3200" b="1" dirty="0" err="1">
                <a:latin typeface="Consolas" panose="020B0609020204030204" pitchFamily="49" charset="0"/>
              </a:rPr>
              <a:t>threadstate_t</a:t>
            </a:r>
            <a:r>
              <a:rPr lang="en-US" sz="3200" b="1" dirty="0">
                <a:latin typeface="Consolas" panose="020B0609020204030204" pitchFamily="49" charset="0"/>
              </a:rPr>
              <a:t> </a:t>
            </a:r>
            <a:r>
              <a:rPr lang="en-US" sz="3200" b="1" dirty="0" err="1">
                <a:latin typeface="Consolas" panose="020B0609020204030204" pitchFamily="49" charset="0"/>
              </a:rPr>
              <a:t>newstate</a:t>
            </a:r>
            <a:r>
              <a:rPr lang="en-US" sz="3200" b="1" dirty="0">
                <a:latin typeface="Consolas" panose="020B0609020204030204" pitchFamily="49" charset="0"/>
              </a:rPr>
              <a:t>,</a:t>
            </a:r>
          </a:p>
          <a:p>
            <a:r>
              <a:rPr lang="en-US" sz="3200" b="1" dirty="0">
                <a:latin typeface="Consolas" panose="020B0609020204030204" pitchFamily="49" charset="0"/>
              </a:rPr>
              <a:t>                   struct </a:t>
            </a:r>
            <a:r>
              <a:rPr lang="en-US" sz="3200" b="1" dirty="0" err="1">
                <a:latin typeface="Consolas" panose="020B0609020204030204" pitchFamily="49" charset="0"/>
              </a:rPr>
              <a:t>wchan</a:t>
            </a:r>
            <a:r>
              <a:rPr lang="en-US" sz="3200" b="1" dirty="0">
                <a:latin typeface="Consolas" panose="020B0609020204030204" pitchFamily="49" charset="0"/>
              </a:rPr>
              <a:t> *</a:t>
            </a:r>
            <a:r>
              <a:rPr lang="en-US" sz="3200" b="1" dirty="0" err="1">
                <a:latin typeface="Consolas" panose="020B0609020204030204" pitchFamily="49" charset="0"/>
              </a:rPr>
              <a:t>wc</a:t>
            </a:r>
            <a:r>
              <a:rPr lang="en-US" sz="3200" b="1" dirty="0">
                <a:latin typeface="Consolas" panose="020B0609020204030204" pitchFamily="49" charset="0"/>
              </a:rPr>
              <a:t>,</a:t>
            </a:r>
          </a:p>
          <a:p>
            <a:r>
              <a:rPr lang="en-US" sz="3200" b="1" dirty="0">
                <a:latin typeface="Consolas" panose="020B0609020204030204" pitchFamily="49" charset="0"/>
              </a:rPr>
              <a:t>                   struct spinlock *</a:t>
            </a:r>
            <a:r>
              <a:rPr lang="en-US" sz="3200" b="1" dirty="0" err="1">
                <a:latin typeface="Consolas" panose="020B0609020204030204" pitchFamily="49" charset="0"/>
              </a:rPr>
              <a:t>lk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 Lock the run queue. */</a:t>
            </a:r>
          </a:p>
          <a:p>
            <a:r>
              <a:rPr lang="en-US" sz="3200" b="1" dirty="0">
                <a:latin typeface="Consolas" panose="020B0609020204030204" pitchFamily="49" charset="0"/>
              </a:rPr>
              <a:t>    </a:t>
            </a:r>
            <a:r>
              <a:rPr lang="en-US" sz="3200" b="1" dirty="0" err="1">
                <a:latin typeface="Consolas" panose="020B0609020204030204" pitchFamily="49" charset="0"/>
              </a:rPr>
              <a:t>spinlock_acquire</a:t>
            </a:r>
            <a:r>
              <a:rPr lang="en-US" sz="3200" b="1" dirty="0">
                <a:latin typeface="Consolas" panose="020B0609020204030204" pitchFamily="49" charset="0"/>
              </a:rPr>
              <a:t>(&amp;</a:t>
            </a:r>
            <a:r>
              <a:rPr lang="en-US" sz="3200" b="1" dirty="0" err="1">
                <a:latin typeface="Consolas" panose="020B0609020204030204" pitchFamily="49" charset="0"/>
              </a:rPr>
              <a:t>curcpu</a:t>
            </a:r>
            <a:r>
              <a:rPr lang="en-US" sz="3200" b="1" dirty="0">
                <a:latin typeface="Consolas" panose="020B0609020204030204" pitchFamily="49" charset="0"/>
              </a:rPr>
              <a:t>-&gt;</a:t>
            </a:r>
            <a:r>
              <a:rPr lang="en-US" sz="3200" b="1" dirty="0" err="1">
                <a:latin typeface="Consolas" panose="020B0609020204030204" pitchFamily="49" charset="0"/>
              </a:rPr>
              <a:t>c_runqueue_lock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switch (</a:t>
            </a:r>
            <a:r>
              <a:rPr lang="en-US" sz="3200" b="1" dirty="0" err="1">
                <a:latin typeface="Consolas" panose="020B0609020204030204" pitchFamily="49" charset="0"/>
              </a:rPr>
              <a:t>newstate</a:t>
            </a:r>
            <a:r>
              <a:rPr lang="en-US" sz="3200" b="1" dirty="0">
                <a:latin typeface="Consolas" panose="020B0609020204030204" pitchFamily="49" charset="0"/>
              </a:rPr>
              <a:t>) {</a:t>
            </a:r>
          </a:p>
          <a:p>
            <a:r>
              <a:rPr lang="en-US" sz="3200" b="1" dirty="0">
                <a:latin typeface="Consolas" panose="020B0609020204030204" pitchFamily="49" charset="0"/>
              </a:rPr>
              <a:t>	case S_READY:</a:t>
            </a:r>
          </a:p>
          <a:p>
            <a:r>
              <a:rPr lang="en-US" sz="3200" b="1" dirty="0">
                <a:latin typeface="Consolas" panose="020B0609020204030204" pitchFamily="49" charset="0"/>
              </a:rPr>
              <a:t>        /* Put the thread on the </a:t>
            </a:r>
            <a:r>
              <a:rPr lang="en-US" sz="3200" b="1" dirty="0" err="1">
                <a:latin typeface="Consolas" panose="020B0609020204030204" pitchFamily="49" charset="0"/>
              </a:rPr>
              <a:t>runqueue</a:t>
            </a:r>
            <a:r>
              <a:rPr lang="en-US" sz="3200" b="1" dirty="0">
                <a:latin typeface="Consolas" panose="020B0609020204030204" pitchFamily="49" charset="0"/>
              </a:rPr>
              <a:t>! */ </a:t>
            </a:r>
          </a:p>
          <a:p>
            <a:r>
              <a:rPr lang="en-US" sz="3200" b="1" dirty="0">
                <a:latin typeface="Consolas" panose="020B0609020204030204" pitchFamily="49" charset="0"/>
              </a:rPr>
              <a:t>        </a:t>
            </a:r>
            <a:r>
              <a:rPr lang="en-US" sz="3200" b="1" dirty="0" err="1">
                <a:latin typeface="Consolas" panose="020B0609020204030204" pitchFamily="49" charset="0"/>
              </a:rPr>
              <a:t>thread_make_runnable</a:t>
            </a:r>
            <a:r>
              <a:rPr lang="en-US" sz="3200" b="1" dirty="0">
                <a:latin typeface="Consolas" panose="020B0609020204030204" pitchFamily="49" charset="0"/>
              </a:rPr>
              <a:t>(cur);</a:t>
            </a:r>
          </a:p>
          <a:p>
            <a:r>
              <a:rPr lang="en-US" sz="3200" b="1" dirty="0">
                <a:latin typeface="Consolas" panose="020B0609020204030204" pitchFamily="49" charset="0"/>
              </a:rPr>
              <a:t>	    break;</a:t>
            </a:r>
          </a:p>
          <a:p>
            <a:r>
              <a:rPr lang="en-US" sz="3200" b="1" dirty="0">
                <a:latin typeface="Consolas" panose="020B0609020204030204" pitchFamily="49" charset="0"/>
              </a:rPr>
              <a:t>	case S_SLEEP:</a:t>
            </a:r>
          </a:p>
          <a:p>
            <a:r>
              <a:rPr lang="en-US" sz="3200" b="1" dirty="0">
                <a:latin typeface="Consolas" panose="020B0609020204030204" pitchFamily="49" charset="0"/>
              </a:rPr>
              <a:t>        cur-&gt;</a:t>
            </a:r>
            <a:r>
              <a:rPr lang="en-US" sz="3200" b="1" dirty="0" err="1">
                <a:latin typeface="Consolas" panose="020B0609020204030204" pitchFamily="49" charset="0"/>
              </a:rPr>
              <a:t>t_wchan_name</a:t>
            </a:r>
            <a:r>
              <a:rPr lang="en-US" sz="3200" b="1" dirty="0">
                <a:latin typeface="Consolas" panose="020B0609020204030204" pitchFamily="49" charset="0"/>
              </a:rPr>
              <a:t> = </a:t>
            </a:r>
            <a:r>
              <a:rPr lang="en-US" sz="3200" b="1" dirty="0" err="1">
                <a:latin typeface="Consolas" panose="020B0609020204030204" pitchFamily="49" charset="0"/>
              </a:rPr>
              <a:t>wc</a:t>
            </a:r>
            <a:r>
              <a:rPr lang="en-US" sz="3200" b="1" dirty="0">
                <a:latin typeface="Consolas" panose="020B0609020204030204" pitchFamily="49" charset="0"/>
              </a:rPr>
              <a:t>-&gt;</a:t>
            </a:r>
            <a:r>
              <a:rPr lang="en-US" sz="3200" b="1" dirty="0" err="1">
                <a:latin typeface="Consolas" panose="020B0609020204030204" pitchFamily="49" charset="0"/>
              </a:rPr>
              <a:t>wc_name</a:t>
            </a:r>
            <a:r>
              <a:rPr lang="en-US" sz="3200" b="1" dirty="0">
                <a:latin typeface="Consolas" panose="020B0609020204030204" pitchFamily="49" charset="0"/>
              </a:rPr>
              <a:t>;</a:t>
            </a:r>
          </a:p>
          <a:p>
            <a:r>
              <a:rPr lang="en-US" sz="3200" b="1" dirty="0">
                <a:latin typeface="Consolas" panose="020B0609020204030204" pitchFamily="49" charset="0"/>
              </a:rPr>
              <a:t>	    /* Add the thread to the list in the wait </a:t>
            </a:r>
          </a:p>
          <a:p>
            <a:r>
              <a:rPr lang="en-US" sz="3200" b="1" dirty="0">
                <a:latin typeface="Consolas" panose="020B0609020204030204" pitchFamily="49" charset="0"/>
              </a:rPr>
              <a:t>         * channel, and unlock it.</a:t>
            </a:r>
          </a:p>
          <a:p>
            <a:r>
              <a:rPr lang="en-US" sz="3200" b="1" dirty="0">
                <a:latin typeface="Consolas" panose="020B0609020204030204" pitchFamily="49" charset="0"/>
              </a:rPr>
              <a:t>         */</a:t>
            </a:r>
          </a:p>
          <a:p>
            <a:r>
              <a:rPr lang="en-US" sz="3200" b="1" dirty="0">
                <a:latin typeface="Consolas" panose="020B0609020204030204" pitchFamily="49" charset="0"/>
              </a:rPr>
              <a:t>	    </a:t>
            </a:r>
            <a:r>
              <a:rPr lang="en-US" sz="3200" b="1" dirty="0" err="1">
                <a:latin typeface="Consolas" panose="020B0609020204030204" pitchFamily="49" charset="0"/>
              </a:rPr>
              <a:t>threadlist_addtail</a:t>
            </a:r>
            <a:r>
              <a:rPr lang="en-US" sz="3200" b="1" dirty="0">
                <a:latin typeface="Consolas" panose="020B0609020204030204" pitchFamily="49" charset="0"/>
              </a:rPr>
              <a:t>(&amp;</a:t>
            </a:r>
            <a:r>
              <a:rPr lang="en-US" sz="3200" b="1" dirty="0" err="1">
                <a:latin typeface="Consolas" panose="020B0609020204030204" pitchFamily="49" charset="0"/>
              </a:rPr>
              <a:t>wc</a:t>
            </a:r>
            <a:r>
              <a:rPr lang="en-US" sz="3200" b="1" dirty="0">
                <a:latin typeface="Consolas" panose="020B0609020204030204" pitchFamily="49" charset="0"/>
              </a:rPr>
              <a:t>-&gt;</a:t>
            </a:r>
            <a:r>
              <a:rPr lang="en-US" sz="3200" b="1" dirty="0" err="1">
                <a:latin typeface="Consolas" panose="020B0609020204030204" pitchFamily="49" charset="0"/>
              </a:rPr>
              <a:t>wc_threads</a:t>
            </a:r>
            <a:r>
              <a:rPr lang="en-US" sz="3200" b="1" dirty="0">
                <a:latin typeface="Consolas" panose="020B0609020204030204" pitchFamily="49" charset="0"/>
              </a:rPr>
              <a:t>, cur);</a:t>
            </a:r>
          </a:p>
          <a:p>
            <a:r>
              <a:rPr lang="en-US" sz="3200" b="1" dirty="0">
                <a:latin typeface="Consolas" panose="020B0609020204030204" pitchFamily="49" charset="0"/>
              </a:rPr>
              <a:t>	    </a:t>
            </a:r>
            <a:r>
              <a:rPr lang="en-US" sz="3200" b="1" dirty="0" err="1">
                <a:latin typeface="Consolas" panose="020B0609020204030204" pitchFamily="49" charset="0"/>
              </a:rPr>
              <a:t>spinlock_release</a:t>
            </a:r>
            <a:r>
              <a:rPr lang="en-US" sz="3200" b="1" dirty="0">
                <a:latin typeface="Consolas" panose="020B0609020204030204" pitchFamily="49" charset="0"/>
              </a:rPr>
              <a:t>(</a:t>
            </a:r>
            <a:r>
              <a:rPr lang="en-US" sz="3200" b="1" dirty="0" err="1">
                <a:latin typeface="Consolas" panose="020B0609020204030204" pitchFamily="49" charset="0"/>
              </a:rPr>
              <a:t>lk</a:t>
            </a:r>
            <a:r>
              <a:rPr lang="en-US" sz="3200" b="1" dirty="0">
                <a:latin typeface="Consolas" panose="020B0609020204030204" pitchFamily="49" charset="0"/>
              </a:rPr>
              <a:t>);</a:t>
            </a:r>
          </a:p>
          <a:p>
            <a:r>
              <a:rPr lang="en-US" sz="3200" b="1" dirty="0">
                <a:latin typeface="Consolas" panose="020B0609020204030204" pitchFamily="49" charset="0"/>
              </a:rPr>
              <a:t>	    break;</a:t>
            </a:r>
          </a:p>
          <a:p>
            <a:endParaRPr lang="en-US" sz="3200" b="1" dirty="0">
              <a:latin typeface="Consolas" panose="020B0609020204030204" pitchFamily="49" charset="0"/>
            </a:endParaRPr>
          </a:p>
          <a:p>
            <a:r>
              <a:rPr lang="en-US" sz="3200" b="1" dirty="0">
                <a:latin typeface="Consolas" panose="020B0609020204030204" pitchFamily="49" charset="0"/>
              </a:rPr>
              <a:t>     /* ...Other code...</a:t>
            </a:r>
          </a:p>
          <a:p>
            <a:r>
              <a:rPr lang="en-US" sz="3200" b="1" dirty="0">
                <a:latin typeface="Consolas" panose="020B0609020204030204" pitchFamily="49" charset="0"/>
              </a:rPr>
              <a:t>      * Scheduler eventually dequeues a thread</a:t>
            </a:r>
          </a:p>
          <a:p>
            <a:r>
              <a:rPr lang="en-US" sz="3200" b="1" dirty="0">
                <a:latin typeface="Consolas" panose="020B0609020204030204" pitchFamily="49" charset="0"/>
              </a:rPr>
              <a:t>      * from the </a:t>
            </a:r>
            <a:r>
              <a:rPr lang="en-US" sz="3200" b="1" dirty="0" err="1">
                <a:latin typeface="Consolas" panose="020B0609020204030204" pitchFamily="49" charset="0"/>
              </a:rPr>
              <a:t>runqueue</a:t>
            </a:r>
            <a:r>
              <a:rPr lang="en-US" sz="3200" b="1" dirty="0">
                <a:latin typeface="Consolas" panose="020B0609020204030204" pitchFamily="49" charset="0"/>
              </a:rPr>
              <a:t> and runs it.</a:t>
            </a:r>
          </a:p>
          <a:p>
            <a:r>
              <a:rPr lang="en-US" sz="3200" b="1" dirty="0">
                <a:latin typeface="Consolas" panose="020B0609020204030204" pitchFamily="49" charset="0"/>
              </a:rPr>
              <a:t>      */</a:t>
            </a:r>
          </a:p>
        </p:txBody>
      </p:sp>
    </p:spTree>
    <p:extLst>
      <p:ext uri="{BB962C8B-B14F-4D97-AF65-F5344CB8AC3E}">
        <p14:creationId xmlns:p14="http://schemas.microsoft.com/office/powerpoint/2010/main" val="346188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25E-6 -3.7037E-7 L 0.00026 -0.2037 " pathEditMode="relative" rAng="0" ptsTypes="AA">
                                      <p:cBhvr>
                                        <p:cTn id="6" dur="2000" fill="hold"/>
                                        <p:tgtEl>
                                          <p:spTgt spid="4"/>
                                        </p:tgtEl>
                                        <p:attrNameLst>
                                          <p:attrName>ppt_x</p:attrName>
                                          <p:attrName>ppt_y</p:attrName>
                                        </p:attrNameLst>
                                      </p:cBhvr>
                                      <p:rCtr x="13" y="-10185"/>
                                    </p:animMotion>
                                  </p:childTnLst>
                                </p:cTn>
                              </p:par>
                              <p:par>
                                <p:cTn id="7" presetID="10" presetClass="exit" presetSubtype="0" fill="hold" grpId="0"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0.00026 -0.2037 L 0.00351 -0.57477 " pathEditMode="relative" rAng="0" ptsTypes="AA">
                                      <p:cBhvr>
                                        <p:cTn id="13" dur="2000" fill="hold"/>
                                        <p:tgtEl>
                                          <p:spTgt spid="4"/>
                                        </p:tgtEl>
                                        <p:attrNameLst>
                                          <p:attrName>ppt_x</p:attrName>
                                          <p:attrName>ppt_y</p:attrName>
                                        </p:attrNameLst>
                                      </p:cBhvr>
                                      <p:rCtr x="156" y="-18565"/>
                                    </p:animMotion>
                                  </p:childTnLst>
                                </p:cTn>
                              </p:par>
                            </p:childTnLst>
                          </p:cTn>
                        </p:par>
                      </p:childTnLst>
                    </p:cTn>
                  </p:par>
                  <p:par>
                    <p:cTn id="14" fill="hold">
                      <p:stCondLst>
                        <p:cond delay="indefinite"/>
                      </p:stCondLst>
                      <p:childTnLst>
                        <p:par>
                          <p:cTn id="15" fill="hold">
                            <p:stCondLst>
                              <p:cond delay="0"/>
                            </p:stCondLst>
                            <p:childTnLst>
                              <p:par>
                                <p:cTn id="16" presetID="56" presetClass="path" presetSubtype="0" accel="50000" decel="50000" fill="hold" grpId="2" nodeType="clickEffect">
                                  <p:stCondLst>
                                    <p:cond delay="0"/>
                                  </p:stCondLst>
                                  <p:childTnLst>
                                    <p:animMotion origin="layout" path="M 0.00351 -0.57477 L 0.00508 -1.14491 " pathEditMode="relative" rAng="0" ptsTypes="AA">
                                      <p:cBhvr>
                                        <p:cTn id="17" dur="2000" fill="hold"/>
                                        <p:tgtEl>
                                          <p:spTgt spid="4"/>
                                        </p:tgtEl>
                                        <p:attrNameLst>
                                          <p:attrName>ppt_x</p:attrName>
                                          <p:attrName>ppt_y</p:attrName>
                                        </p:attrNameLst>
                                      </p:cBhvr>
                                      <p:rCtr x="78" y="-28519"/>
                                    </p:animMotion>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grpId="3" nodeType="clickEffect">
                                  <p:stCondLst>
                                    <p:cond delay="0"/>
                                  </p:stCondLst>
                                  <p:childTnLst>
                                    <p:animMotion origin="layout" path="M 0.00508 -1.14491 L 0.00794 -1.53148 " pathEditMode="relative" rAng="0" ptsTypes="AA">
                                      <p:cBhvr>
                                        <p:cTn id="21" dur="2000" fill="hold"/>
                                        <p:tgtEl>
                                          <p:spTgt spid="4"/>
                                        </p:tgtEl>
                                        <p:attrNameLst>
                                          <p:attrName>ppt_x</p:attrName>
                                          <p:attrName>ppt_y</p:attrName>
                                        </p:attrNameLst>
                                      </p:cBhvr>
                                      <p:rCtr x="143" y="-19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4" grpId="2"/>
      <p:bldP spid="4"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14834" y="1164134"/>
            <a:ext cx="12177692" cy="5693866"/>
          </a:xfrm>
          <a:prstGeom prst="rect">
            <a:avLst/>
          </a:prstGeom>
        </p:spPr>
        <p:txBody>
          <a:bodyPr wrap="square">
            <a:spAutoFit/>
          </a:bodyPr>
          <a:lstStyle/>
          <a:p>
            <a:r>
              <a:rPr lang="en-US" sz="2600" b="1" dirty="0">
                <a:latin typeface="Consolas" panose="020B0609020204030204" pitchFamily="49" charset="0"/>
              </a:rPr>
              <a:t>/**</a:t>
            </a:r>
          </a:p>
          <a:p>
            <a:r>
              <a:rPr lang="en-US" sz="2600" b="1" dirty="0">
                <a:latin typeface="Consolas" panose="020B0609020204030204" pitchFamily="49" charset="0"/>
              </a:rPr>
              <a:t> * Wake up one thread sleeping on a wait channel.   </a:t>
            </a:r>
          </a:p>
          <a:p>
            <a:r>
              <a:rPr lang="en-US" sz="2600" b="1" dirty="0">
                <a:latin typeface="Consolas" panose="020B0609020204030204" pitchFamily="49" charset="0"/>
              </a:rPr>
              <a:t> * The associated spinlock should be locked.</a:t>
            </a:r>
          </a:p>
          <a:p>
            <a:r>
              <a:rPr lang="en-US" sz="2600" b="1" dirty="0">
                <a:latin typeface="Consolas" panose="020B0609020204030204" pitchFamily="49" charset="0"/>
              </a:rPr>
              <a:t> */</a:t>
            </a:r>
          </a:p>
          <a:p>
            <a:r>
              <a:rPr lang="en-US" sz="2600" b="1" dirty="0">
                <a:latin typeface="Consolas" panose="020B0609020204030204" pitchFamily="49" charset="0"/>
              </a:rPr>
              <a:t>void </a:t>
            </a:r>
            <a:r>
              <a:rPr lang="en-US" sz="2600" b="1" dirty="0" err="1">
                <a:latin typeface="Consolas" panose="020B0609020204030204" pitchFamily="49" charset="0"/>
              </a:rPr>
              <a:t>wchan_wakeone</a:t>
            </a:r>
            <a:r>
              <a:rPr lang="en-US" sz="2600" b="1" dirty="0">
                <a:latin typeface="Consolas" panose="020B0609020204030204" pitchFamily="49" charset="0"/>
              </a:rPr>
              <a:t>(struct </a:t>
            </a:r>
            <a:r>
              <a:rPr lang="en-US" sz="2600" b="1" dirty="0" err="1">
                <a:latin typeface="Consolas" panose="020B0609020204030204" pitchFamily="49" charset="0"/>
              </a:rPr>
              <a:t>wchan</a:t>
            </a:r>
            <a:r>
              <a:rPr lang="en-US" sz="2600" b="1" dirty="0">
                <a:latin typeface="Consolas" panose="020B0609020204030204" pitchFamily="49" charset="0"/>
              </a:rPr>
              <a:t> *</a:t>
            </a:r>
            <a:r>
              <a:rPr lang="en-US" sz="2600" b="1" dirty="0" err="1">
                <a:latin typeface="Consolas" panose="020B0609020204030204" pitchFamily="49" charset="0"/>
              </a:rPr>
              <a:t>wc</a:t>
            </a:r>
            <a:r>
              <a:rPr lang="en-US" sz="2600" b="1" dirty="0">
                <a:latin typeface="Consolas" panose="020B0609020204030204" pitchFamily="49" charset="0"/>
              </a:rPr>
              <a:t>, struct spinlock *</a:t>
            </a:r>
            <a:r>
              <a:rPr lang="en-US" sz="2600" b="1" dirty="0" err="1">
                <a:latin typeface="Consolas" panose="020B0609020204030204" pitchFamily="49" charset="0"/>
              </a:rPr>
              <a:t>lk</a:t>
            </a:r>
            <a:r>
              <a:rPr lang="en-US" sz="2600" b="1" dirty="0">
                <a:latin typeface="Consolas" panose="020B0609020204030204" pitchFamily="49" charset="0"/>
              </a:rPr>
              <a:t>) {</a:t>
            </a:r>
          </a:p>
          <a:p>
            <a:r>
              <a:rPr lang="en-US" sz="2600" b="1" dirty="0">
                <a:latin typeface="Consolas" panose="020B0609020204030204" pitchFamily="49" charset="0"/>
              </a:rPr>
              <a:t>    struct thread *target = </a:t>
            </a:r>
            <a:r>
              <a:rPr lang="en-US" sz="2600" b="1" dirty="0" err="1">
                <a:latin typeface="Consolas" panose="020B0609020204030204" pitchFamily="49" charset="0"/>
              </a:rPr>
              <a:t>threadlist_remhead</a:t>
            </a:r>
            <a:r>
              <a:rPr lang="en-US" sz="2600" b="1" dirty="0">
                <a:latin typeface="Consolas" panose="020B0609020204030204" pitchFamily="49" charset="0"/>
              </a:rPr>
              <a:t>(&amp;</a:t>
            </a:r>
            <a:r>
              <a:rPr lang="en-US" sz="2600" b="1" dirty="0" err="1">
                <a:latin typeface="Consolas" panose="020B0609020204030204" pitchFamily="49" charset="0"/>
              </a:rPr>
              <a:t>wc</a:t>
            </a:r>
            <a:r>
              <a:rPr lang="en-US" sz="2600" b="1" dirty="0">
                <a:latin typeface="Consolas" panose="020B0609020204030204" pitchFamily="49" charset="0"/>
              </a:rPr>
              <a:t>-&gt;</a:t>
            </a:r>
            <a:r>
              <a:rPr lang="en-US" sz="2600" b="1" dirty="0" err="1">
                <a:latin typeface="Consolas" panose="020B0609020204030204" pitchFamily="49" charset="0"/>
              </a:rPr>
              <a:t>wc_threads</a:t>
            </a:r>
            <a:r>
              <a:rPr lang="en-US" sz="2600" b="1" dirty="0">
                <a:latin typeface="Consolas" panose="020B0609020204030204" pitchFamily="49" charset="0"/>
              </a:rPr>
              <a:t>);</a:t>
            </a:r>
          </a:p>
          <a:p>
            <a:r>
              <a:rPr lang="en-US" sz="2600" b="1" dirty="0">
                <a:latin typeface="Consolas" panose="020B0609020204030204" pitchFamily="49" charset="0"/>
              </a:rPr>
              <a:t>    if (target == NULL) {</a:t>
            </a:r>
          </a:p>
          <a:p>
            <a:r>
              <a:rPr lang="en-US" sz="2600" b="1" dirty="0">
                <a:latin typeface="Consolas" panose="020B0609020204030204" pitchFamily="49" charset="0"/>
              </a:rPr>
              <a:t>        /* Nobody was sleeping. */</a:t>
            </a:r>
          </a:p>
          <a:p>
            <a:r>
              <a:rPr lang="en-US" sz="2600" b="1" dirty="0">
                <a:latin typeface="Consolas" panose="020B0609020204030204" pitchFamily="49" charset="0"/>
              </a:rPr>
              <a:t>   	    return;</a:t>
            </a:r>
          </a:p>
          <a:p>
            <a:r>
              <a:rPr lang="en-US" sz="2600" b="1" dirty="0">
                <a:latin typeface="Consolas" panose="020B0609020204030204" pitchFamily="49" charset="0"/>
              </a:rPr>
              <a:t>    }</a:t>
            </a:r>
          </a:p>
          <a:p>
            <a:r>
              <a:rPr lang="en-US" sz="2600" b="1" dirty="0">
                <a:latin typeface="Consolas" panose="020B0609020204030204" pitchFamily="49" charset="0"/>
              </a:rPr>
              <a:t>    </a:t>
            </a:r>
          </a:p>
          <a:p>
            <a:r>
              <a:rPr lang="en-US" sz="2600" b="1" dirty="0">
                <a:latin typeface="Consolas" panose="020B0609020204030204" pitchFamily="49" charset="0"/>
              </a:rPr>
              <a:t>    /* Add the thread to a </a:t>
            </a:r>
            <a:r>
              <a:rPr lang="en-US" sz="2600" b="1" dirty="0" err="1">
                <a:latin typeface="Consolas" panose="020B0609020204030204" pitchFamily="49" charset="0"/>
              </a:rPr>
              <a:t>runqueue</a:t>
            </a:r>
            <a:r>
              <a:rPr lang="en-US" sz="2600" b="1" dirty="0">
                <a:latin typeface="Consolas" panose="020B0609020204030204" pitchFamily="49" charset="0"/>
              </a:rPr>
              <a:t>. */</a:t>
            </a:r>
          </a:p>
          <a:p>
            <a:r>
              <a:rPr lang="en-US" sz="2600" b="1" dirty="0">
                <a:latin typeface="Consolas" panose="020B0609020204030204" pitchFamily="49" charset="0"/>
              </a:rPr>
              <a:t>    </a:t>
            </a:r>
            <a:r>
              <a:rPr lang="en-US" sz="2600" b="1" dirty="0" err="1">
                <a:latin typeface="Consolas" panose="020B0609020204030204" pitchFamily="49" charset="0"/>
              </a:rPr>
              <a:t>thread_make_runnable</a:t>
            </a:r>
            <a:r>
              <a:rPr lang="en-US" sz="2600" b="1" dirty="0">
                <a:latin typeface="Consolas" panose="020B0609020204030204" pitchFamily="49" charset="0"/>
              </a:rPr>
              <a:t>(target, false);</a:t>
            </a:r>
          </a:p>
          <a:p>
            <a:r>
              <a:rPr lang="en-US" sz="2600" b="1" dirty="0">
                <a:latin typeface="Consolas" panose="020B0609020204030204" pitchFamily="49" charset="0"/>
              </a:rPr>
              <a:t>}</a:t>
            </a:r>
          </a:p>
        </p:txBody>
      </p:sp>
    </p:spTree>
    <p:extLst>
      <p:ext uri="{BB962C8B-B14F-4D97-AF65-F5344CB8AC3E}">
        <p14:creationId xmlns:p14="http://schemas.microsoft.com/office/powerpoint/2010/main" val="39946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DCBAD1-EEA6-4F33-A2FD-5665729E7185}"/>
              </a:ext>
            </a:extLst>
          </p:cNvPr>
          <p:cNvSpPr/>
          <p:nvPr/>
        </p:nvSpPr>
        <p:spPr>
          <a:xfrm>
            <a:off x="943233" y="1533538"/>
            <a:ext cx="10305534" cy="3970318"/>
          </a:xfrm>
          <a:prstGeom prst="rect">
            <a:avLst/>
          </a:prstGeom>
        </p:spPr>
        <p:txBody>
          <a:bodyPr wrap="square">
            <a:spAutoFit/>
          </a:bodyPr>
          <a:lstStyle/>
          <a:p>
            <a:r>
              <a:rPr lang="en-US" sz="2800" dirty="0">
                <a:latin typeface="Consolas" panose="020B0609020204030204" pitchFamily="49" charset="0"/>
              </a:rPr>
              <a:t>//</a:t>
            </a:r>
            <a:r>
              <a:rPr lang="en-US" sz="2800" dirty="0" err="1">
                <a:latin typeface="Consolas" panose="020B0609020204030204" pitchFamily="49" charset="0"/>
              </a:rPr>
              <a:t>kernel.hh</a:t>
            </a:r>
            <a:endParaRPr lang="en-US" sz="2800" dirty="0">
              <a:latin typeface="Consolas" panose="020B0609020204030204" pitchFamily="49" charset="0"/>
            </a:endParaRPr>
          </a:p>
          <a:p>
            <a:r>
              <a:rPr lang="en-US" sz="2800" dirty="0">
                <a:latin typeface="Consolas" panose="020B0609020204030204" pitchFamily="49" charset="0"/>
              </a:rPr>
              <a:t>#define HZ 100	// number of ticks per second</a:t>
            </a:r>
          </a:p>
          <a:p>
            <a:endParaRPr lang="en-US" sz="2800" dirty="0">
              <a:latin typeface="Consolas" panose="020B0609020204030204" pitchFamily="49" charset="0"/>
            </a:endParaRPr>
          </a:p>
          <a:p>
            <a:r>
              <a:rPr lang="en-US" sz="2800" dirty="0">
                <a:latin typeface="Consolas" panose="020B0609020204030204" pitchFamily="49" charset="0"/>
              </a:rPr>
              <a:t>//kernel.cc</a:t>
            </a:r>
          </a:p>
          <a:p>
            <a:r>
              <a:rPr lang="en-US" sz="2800" dirty="0">
                <a:latin typeface="Consolas" panose="020B0609020204030204" pitchFamily="49" charset="0"/>
              </a:rPr>
              <a:t>volatile unsigned long ticks; // # timer interrupts</a:t>
            </a:r>
          </a:p>
          <a:p>
            <a:r>
              <a:rPr lang="en-US" sz="2800" dirty="0">
                <a:latin typeface="Consolas" panose="020B0609020204030204" pitchFamily="49" charset="0"/>
              </a:rPr>
              <a:t>                              // so far on CPU 0;</a:t>
            </a:r>
          </a:p>
          <a:p>
            <a:r>
              <a:rPr lang="en-US" sz="2800" dirty="0">
                <a:latin typeface="Consolas" panose="020B0609020204030204" pitchFamily="49" charset="0"/>
              </a:rPr>
              <a:t>                              // incremented when</a:t>
            </a:r>
          </a:p>
          <a:p>
            <a:r>
              <a:rPr lang="en-US" sz="2800" dirty="0">
                <a:latin typeface="Consolas" panose="020B0609020204030204" pitchFamily="49" charset="0"/>
              </a:rPr>
              <a:t>                              // timer interrupt</a:t>
            </a:r>
          </a:p>
          <a:p>
            <a:r>
              <a:rPr lang="en-US" sz="2800" dirty="0">
                <a:latin typeface="Consolas" panose="020B0609020204030204" pitchFamily="49" charset="0"/>
              </a:rPr>
              <a:t>                              // fires </a:t>
            </a:r>
          </a:p>
        </p:txBody>
      </p:sp>
      <p:sp>
        <p:nvSpPr>
          <p:cNvPr id="5" name="Title 1">
            <a:extLst>
              <a:ext uri="{FF2B5EF4-FFF2-40B4-BE49-F238E27FC236}">
                <a16:creationId xmlns:a16="http://schemas.microsoft.com/office/drawing/2014/main" id="{63FED5FF-087C-42B2-9055-CDAFA15C7D4C}"/>
              </a:ext>
            </a:extLst>
          </p:cNvPr>
          <p:cNvSpPr>
            <a:spLocks noGrp="1"/>
          </p:cNvSpPr>
          <p:nvPr>
            <p:ph type="title"/>
          </p:nvPr>
        </p:nvSpPr>
        <p:spPr>
          <a:xfrm>
            <a:off x="838200" y="426908"/>
            <a:ext cx="10515600" cy="919978"/>
          </a:xfrm>
        </p:spPr>
        <p:txBody>
          <a:bodyPr/>
          <a:lstStyle/>
          <a:p>
            <a:r>
              <a:rPr lang="en-US" dirty="0"/>
              <a:t>Implementing </a:t>
            </a:r>
            <a:r>
              <a:rPr lang="en-US" dirty="0">
                <a:latin typeface="Consolas" panose="020B0609020204030204" pitchFamily="49" charset="0"/>
              </a:rPr>
              <a:t>sleep(</a:t>
            </a:r>
            <a:r>
              <a:rPr lang="en-US" dirty="0" err="1">
                <a:latin typeface="Consolas" panose="020B0609020204030204" pitchFamily="49" charset="0"/>
              </a:rPr>
              <a:t>ms</a:t>
            </a:r>
            <a:r>
              <a:rPr lang="en-US" dirty="0">
                <a:latin typeface="Consolas" panose="020B0609020204030204" pitchFamily="49" charset="0"/>
              </a:rPr>
              <a:t>)</a:t>
            </a:r>
            <a:r>
              <a:rPr lang="en-US" dirty="0"/>
              <a:t> Inefficiently</a:t>
            </a:r>
          </a:p>
        </p:txBody>
      </p:sp>
      <p:grpSp>
        <p:nvGrpSpPr>
          <p:cNvPr id="13" name="Group 12">
            <a:extLst>
              <a:ext uri="{FF2B5EF4-FFF2-40B4-BE49-F238E27FC236}">
                <a16:creationId xmlns:a16="http://schemas.microsoft.com/office/drawing/2014/main" id="{C87743F5-F635-4E77-A4E5-94C184B375C5}"/>
              </a:ext>
            </a:extLst>
          </p:cNvPr>
          <p:cNvGrpSpPr/>
          <p:nvPr/>
        </p:nvGrpSpPr>
        <p:grpSpPr>
          <a:xfrm>
            <a:off x="2615512" y="3249827"/>
            <a:ext cx="6960976" cy="3608173"/>
            <a:chOff x="2615512" y="3249827"/>
            <a:chExt cx="6960976" cy="3608173"/>
          </a:xfrm>
        </p:grpSpPr>
        <p:sp>
          <p:nvSpPr>
            <p:cNvPr id="6" name="Rectangle 5">
              <a:extLst>
                <a:ext uri="{FF2B5EF4-FFF2-40B4-BE49-F238E27FC236}">
                  <a16:creationId xmlns:a16="http://schemas.microsoft.com/office/drawing/2014/main" id="{47F72CF0-E1F5-45C2-890F-D90CA30E5869}"/>
                </a:ext>
              </a:extLst>
            </p:cNvPr>
            <p:cNvSpPr/>
            <p:nvPr/>
          </p:nvSpPr>
          <p:spPr>
            <a:xfrm>
              <a:off x="5498757" y="3249827"/>
              <a:ext cx="1037967" cy="5066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BD5178B1-050E-4259-ABA5-328E8CA65BBA}"/>
                </a:ext>
              </a:extLst>
            </p:cNvPr>
            <p:cNvCxnSpPr>
              <a:cxnSpLocks/>
              <a:endCxn id="6" idx="2"/>
            </p:cNvCxnSpPr>
            <p:nvPr/>
          </p:nvCxnSpPr>
          <p:spPr>
            <a:xfrm flipV="1">
              <a:off x="5465806" y="3756454"/>
              <a:ext cx="551935" cy="2014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9AE913-BE21-48DA-A31F-EE8B096B2F2E}"/>
                </a:ext>
              </a:extLst>
            </p:cNvPr>
            <p:cNvSpPr txBox="1"/>
            <p:nvPr/>
          </p:nvSpPr>
          <p:spPr>
            <a:xfrm>
              <a:off x="5226908" y="5770605"/>
              <a:ext cx="4349580" cy="954107"/>
            </a:xfrm>
            <a:prstGeom prst="rect">
              <a:avLst/>
            </a:prstGeom>
            <a:solidFill>
              <a:srgbClr val="FFCCCC"/>
            </a:solidFill>
            <a:ln w="57150">
              <a:solidFill>
                <a:srgbClr val="FF0000"/>
              </a:solidFill>
            </a:ln>
          </p:spPr>
          <p:txBody>
            <a:bodyPr wrap="square" rtlCol="0">
              <a:spAutoFit/>
            </a:bodyPr>
            <a:lstStyle/>
            <a:p>
              <a:r>
                <a:rPr lang="en-US" sz="2800" b="1" dirty="0">
                  <a:latin typeface="Segoe UI" panose="020B0502040204020203" pitchFamily="34" charset="0"/>
                  <a:cs typeface="Segoe UI" panose="020B0502040204020203" pitchFamily="34" charset="0"/>
                </a:rPr>
                <a:t>Will overflow if machine runs for a long time!</a:t>
              </a:r>
            </a:p>
          </p:txBody>
        </p:sp>
        <p:pic>
          <p:nvPicPr>
            <p:cNvPr id="11" name="Picture 10">
              <a:extLst>
                <a:ext uri="{FF2B5EF4-FFF2-40B4-BE49-F238E27FC236}">
                  <a16:creationId xmlns:a16="http://schemas.microsoft.com/office/drawing/2014/main" id="{49007962-138C-4544-862A-8EA1B4A6B6EC}"/>
                </a:ext>
              </a:extLst>
            </p:cNvPr>
            <p:cNvPicPr>
              <a:picLocks noChangeAspect="1"/>
            </p:cNvPicPr>
            <p:nvPr/>
          </p:nvPicPr>
          <p:blipFill>
            <a:blip r:embed="rId3"/>
            <a:stretch>
              <a:fillRect/>
            </a:stretch>
          </p:blipFill>
          <p:spPr>
            <a:xfrm>
              <a:off x="2615512" y="4081848"/>
              <a:ext cx="2776152" cy="2776152"/>
            </a:xfrm>
            <a:prstGeom prst="rect">
              <a:avLst/>
            </a:prstGeom>
          </p:spPr>
        </p:pic>
      </p:grpSp>
    </p:spTree>
    <p:extLst>
      <p:ext uri="{BB962C8B-B14F-4D97-AF65-F5344CB8AC3E}">
        <p14:creationId xmlns:p14="http://schemas.microsoft.com/office/powerpoint/2010/main" val="14403251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B97E-9E22-4E47-B58F-A6060DF6A778}"/>
              </a:ext>
            </a:extLst>
          </p:cNvPr>
          <p:cNvSpPr>
            <a:spLocks noGrp="1"/>
          </p:cNvSpPr>
          <p:nvPr>
            <p:ph type="title"/>
          </p:nvPr>
        </p:nvSpPr>
        <p:spPr>
          <a:xfrm>
            <a:off x="4438891" y="365125"/>
            <a:ext cx="7494608" cy="1325563"/>
          </a:xfrm>
        </p:spPr>
        <p:txBody>
          <a:bodyPr>
            <a:normAutofit/>
          </a:bodyPr>
          <a:lstStyle/>
          <a:p>
            <a:r>
              <a:rPr lang="en-US" sz="4800" dirty="0"/>
              <a:t>What Do Other OSes Do?</a:t>
            </a:r>
          </a:p>
        </p:txBody>
      </p:sp>
      <p:sp>
        <p:nvSpPr>
          <p:cNvPr id="3" name="Content Placeholder 2">
            <a:extLst>
              <a:ext uri="{FF2B5EF4-FFF2-40B4-BE49-F238E27FC236}">
                <a16:creationId xmlns:a16="http://schemas.microsoft.com/office/drawing/2014/main" id="{BC94A202-BFF0-4602-AF10-DF5D9826D6E7}"/>
              </a:ext>
            </a:extLst>
          </p:cNvPr>
          <p:cNvSpPr>
            <a:spLocks noGrp="1"/>
          </p:cNvSpPr>
          <p:nvPr>
            <p:ph idx="1"/>
          </p:nvPr>
        </p:nvSpPr>
        <p:spPr>
          <a:xfrm>
            <a:off x="4334718" y="1516284"/>
            <a:ext cx="7822637" cy="5341716"/>
          </a:xfrm>
        </p:spPr>
        <p:txBody>
          <a:bodyPr>
            <a:normAutofit lnSpcReduction="10000"/>
          </a:bodyPr>
          <a:lstStyle/>
          <a:p>
            <a:r>
              <a:rPr lang="en-US" b="1" dirty="0">
                <a:latin typeface="Segoe UI" panose="020B0502040204020203" pitchFamily="34" charset="0"/>
                <a:cs typeface="Segoe UI" panose="020B0502040204020203" pitchFamily="34" charset="0"/>
              </a:rPr>
              <a:t>xv6 and FreeBSD implement blocking in a similar way to OS/161</a:t>
            </a:r>
          </a:p>
          <a:p>
            <a:pPr lvl="1"/>
            <a:r>
              <a:rPr lang="en-US" sz="2800" b="1" dirty="0">
                <a:latin typeface="Segoe UI" panose="020B0502040204020203" pitchFamily="34" charset="0"/>
                <a:cs typeface="Segoe UI" panose="020B0502040204020203" pitchFamily="34" charset="0"/>
              </a:rPr>
              <a:t>Scheduler must be aware of wait queue abstractions</a:t>
            </a:r>
          </a:p>
          <a:p>
            <a:r>
              <a:rPr lang="en-US" b="1" dirty="0">
                <a:latin typeface="Segoe UI" panose="020B0502040204020203" pitchFamily="34" charset="0"/>
                <a:cs typeface="Segoe UI" panose="020B0502040204020203" pitchFamily="34" charset="0"/>
              </a:rPr>
              <a:t>Linux and Chickadee employ a different wait queue design</a:t>
            </a:r>
          </a:p>
          <a:p>
            <a:pPr lvl="1"/>
            <a:r>
              <a:rPr lang="en-US" sz="2800" b="1" dirty="0">
                <a:latin typeface="Segoe UI" panose="020B0502040204020203" pitchFamily="34" charset="0"/>
                <a:cs typeface="Segoe UI" panose="020B0502040204020203" pitchFamily="34" charset="0"/>
              </a:rPr>
              <a:t>Goal: Loosen the binding between the scheduler and the condition/wait abstraction</a:t>
            </a:r>
          </a:p>
          <a:p>
            <a:pPr lvl="1"/>
            <a:r>
              <a:rPr lang="en-US" sz="2800" b="1" dirty="0">
                <a:latin typeface="Segoe UI" panose="020B0502040204020203" pitchFamily="34" charset="0"/>
                <a:cs typeface="Segoe UI" panose="020B0502040204020203" pitchFamily="34" charset="0"/>
              </a:rPr>
              <a:t>Idea: Maintain wait queues outside of the scheduler, and leverage </a:t>
            </a:r>
            <a:r>
              <a:rPr lang="en-US" sz="2800" b="1" dirty="0">
                <a:latin typeface="Consolas" panose="020B0609020204030204" pitchFamily="49" charset="0"/>
                <a:cs typeface="Segoe UI" panose="020B0502040204020203" pitchFamily="34" charset="0"/>
              </a:rPr>
              <a:t>proc::yield() </a:t>
            </a:r>
            <a:r>
              <a:rPr lang="en-US" sz="2800" b="1" dirty="0">
                <a:latin typeface="Segoe UI" panose="020B0502040204020203" pitchFamily="34" charset="0"/>
                <a:cs typeface="Segoe UI" panose="020B0502040204020203" pitchFamily="34" charset="0"/>
              </a:rPr>
              <a:t>to expose a runnable thread to the scheduler</a:t>
            </a:r>
          </a:p>
        </p:txBody>
      </p:sp>
      <p:pic>
        <p:nvPicPr>
          <p:cNvPr id="4" name="Picture 3">
            <a:extLst>
              <a:ext uri="{FF2B5EF4-FFF2-40B4-BE49-F238E27FC236}">
                <a16:creationId xmlns:a16="http://schemas.microsoft.com/office/drawing/2014/main" id="{A1929856-DC04-48A2-89CA-5C8E8C909C77}"/>
              </a:ext>
            </a:extLst>
          </p:cNvPr>
          <p:cNvPicPr>
            <a:picLocks noChangeAspect="1"/>
          </p:cNvPicPr>
          <p:nvPr/>
        </p:nvPicPr>
        <p:blipFill>
          <a:blip r:embed="rId3"/>
          <a:stretch>
            <a:fillRect/>
          </a:stretch>
        </p:blipFill>
        <p:spPr>
          <a:xfrm>
            <a:off x="34645" y="127322"/>
            <a:ext cx="4311648" cy="6467471"/>
          </a:xfrm>
          <a:prstGeom prst="rect">
            <a:avLst/>
          </a:prstGeom>
        </p:spPr>
      </p:pic>
    </p:spTree>
    <p:extLst>
      <p:ext uri="{BB962C8B-B14F-4D97-AF65-F5344CB8AC3E}">
        <p14:creationId xmlns:p14="http://schemas.microsoft.com/office/powerpoint/2010/main" val="11036115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56B4-B0A5-43D1-920B-479DB3FB2663}"/>
              </a:ext>
            </a:extLst>
          </p:cNvPr>
          <p:cNvSpPr>
            <a:spLocks noGrp="1"/>
          </p:cNvSpPr>
          <p:nvPr>
            <p:ph type="title"/>
          </p:nvPr>
        </p:nvSpPr>
        <p:spPr>
          <a:xfrm>
            <a:off x="2106592" y="1013309"/>
            <a:ext cx="9884779" cy="1325563"/>
          </a:xfrm>
        </p:spPr>
        <p:txBody>
          <a:bodyPr/>
          <a:lstStyle/>
          <a:p>
            <a:r>
              <a:rPr lang="en-US" dirty="0"/>
              <a:t>Chickadee Wait Queues:</a:t>
            </a:r>
            <a:br>
              <a:rPr lang="en-US" dirty="0"/>
            </a:br>
            <a:r>
              <a:rPr lang="en-US" dirty="0"/>
              <a:t>A Simple Block-until-timer-firing</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9" name="Rectangle 8">
            <a:extLst>
              <a:ext uri="{FF2B5EF4-FFF2-40B4-BE49-F238E27FC236}">
                <a16:creationId xmlns:a16="http://schemas.microsoft.com/office/drawing/2014/main" id="{27135EE2-6800-4BA9-8C7C-6C6AF1ABA13C}"/>
              </a:ext>
            </a:extLst>
          </p:cNvPr>
          <p:cNvSpPr/>
          <p:nvPr/>
        </p:nvSpPr>
        <p:spPr>
          <a:xfrm>
            <a:off x="1066797" y="4539206"/>
            <a:ext cx="3204262"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334F2C59-936E-4808-8F1B-5ACFF6D61C69}"/>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sp>
        <p:nvSpPr>
          <p:cNvPr id="11" name="TextBox 10">
            <a:extLst>
              <a:ext uri="{FF2B5EF4-FFF2-40B4-BE49-F238E27FC236}">
                <a16:creationId xmlns:a16="http://schemas.microsoft.com/office/drawing/2014/main" id="{3153A952-3CD6-4DFB-95AF-61747519E368}"/>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12" name="TextBox 11">
            <a:extLst>
              <a:ext uri="{FF2B5EF4-FFF2-40B4-BE49-F238E27FC236}">
                <a16:creationId xmlns:a16="http://schemas.microsoft.com/office/drawing/2014/main" id="{8FA0F52A-1DE0-447F-9682-2635EBF2877C}"/>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spTree>
    <p:extLst>
      <p:ext uri="{BB962C8B-B14F-4D97-AF65-F5344CB8AC3E}">
        <p14:creationId xmlns:p14="http://schemas.microsoft.com/office/powerpoint/2010/main" val="374658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2ED14B-B550-40EE-B368-AF351EA9B794}"/>
              </a:ext>
            </a:extLst>
          </p:cNvPr>
          <p:cNvSpPr/>
          <p:nvPr/>
        </p:nvSpPr>
        <p:spPr>
          <a:xfrm>
            <a:off x="1066797" y="4539206"/>
            <a:ext cx="3204262"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10" name="Group 9">
            <a:extLst>
              <a:ext uri="{FF2B5EF4-FFF2-40B4-BE49-F238E27FC236}">
                <a16:creationId xmlns:a16="http://schemas.microsoft.com/office/drawing/2014/main" id="{7533F4A2-8E54-4D98-85BE-E5408CABBC51}"/>
              </a:ext>
            </a:extLst>
          </p:cNvPr>
          <p:cNvGrpSpPr/>
          <p:nvPr/>
        </p:nvGrpSpPr>
        <p:grpSpPr>
          <a:xfrm>
            <a:off x="1605582" y="100088"/>
            <a:ext cx="5968118" cy="2800767"/>
            <a:chOff x="6061835" y="81202"/>
            <a:chExt cx="5968118" cy="2800767"/>
          </a:xfrm>
        </p:grpSpPr>
        <p:sp>
          <p:nvSpPr>
            <p:cNvPr id="11" name="Rectangle 10">
              <a:extLst>
                <a:ext uri="{FF2B5EF4-FFF2-40B4-BE49-F238E27FC236}">
                  <a16:creationId xmlns:a16="http://schemas.microsoft.com/office/drawing/2014/main" id="{F1440481-0744-4AA8-807F-6F270F2B6BB2}"/>
                </a:ext>
              </a:extLst>
            </p:cNvPr>
            <p:cNvSpPr/>
            <p:nvPr/>
          </p:nvSpPr>
          <p:spPr>
            <a:xfrm>
              <a:off x="7283523" y="81202"/>
              <a:ext cx="4746430" cy="2800767"/>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struct waiter {</a:t>
              </a:r>
            </a:p>
            <a:p>
              <a:r>
                <a:rPr lang="en-US" sz="2400" b="1" dirty="0">
                  <a:latin typeface="Consolas" panose="020B0609020204030204" pitchFamily="49" charset="0"/>
                </a:rPr>
                <a:t>    proc* p_;</a:t>
              </a:r>
            </a:p>
            <a:p>
              <a:r>
                <a:rPr lang="en-US" sz="2400" b="1" dirty="0">
                  <a:latin typeface="Consolas" panose="020B0609020204030204" pitchFamily="49" charset="0"/>
                </a:rPr>
                <a:t>    </a:t>
              </a:r>
              <a:r>
                <a:rPr lang="en-US" sz="2400" b="1" dirty="0" err="1">
                  <a:latin typeface="Consolas" panose="020B0609020204030204" pitchFamily="49" charset="0"/>
                </a:rPr>
                <a:t>wait_queue</a:t>
              </a:r>
              <a:r>
                <a:rPr lang="en-US" sz="2400" b="1" dirty="0">
                  <a:latin typeface="Consolas" panose="020B0609020204030204" pitchFamily="49" charset="0"/>
                </a:rPr>
                <a:t>* </a:t>
              </a:r>
              <a:r>
                <a:rPr lang="en-US" sz="2400" b="1" dirty="0" err="1">
                  <a:latin typeface="Consolas" panose="020B0609020204030204" pitchFamily="49" charset="0"/>
                </a:rPr>
                <a:t>wq</a:t>
              </a:r>
              <a:r>
                <a:rPr lang="en-US" sz="2400" b="1" dirty="0">
                  <a:latin typeface="Consolas" panose="020B0609020204030204" pitchFamily="49" charset="0"/>
                </a:rPr>
                <a:t>_;</a:t>
              </a:r>
            </a:p>
            <a:p>
              <a:r>
                <a:rPr lang="en-US" sz="2400" b="1" dirty="0">
                  <a:latin typeface="Consolas" panose="020B0609020204030204" pitchFamily="49" charset="0"/>
                </a:rPr>
                <a:t>    </a:t>
              </a:r>
              <a:r>
                <a:rPr lang="en-US" sz="2400" b="1" dirty="0" err="1">
                  <a:latin typeface="Consolas" panose="020B0609020204030204" pitchFamily="49" charset="0"/>
                </a:rPr>
                <a:t>list_links</a:t>
              </a:r>
              <a:r>
                <a:rPr lang="en-US" sz="2400" b="1" dirty="0">
                  <a:latin typeface="Consolas" panose="020B0609020204030204" pitchFamily="49" charset="0"/>
                </a:rPr>
                <a:t> links_;</a:t>
              </a:r>
            </a:p>
            <a:p>
              <a:endParaRPr lang="en-US" sz="800" b="1" dirty="0">
                <a:latin typeface="Consolas" panose="020B0609020204030204" pitchFamily="49" charset="0"/>
              </a:endParaRPr>
            </a:p>
            <a:p>
              <a:r>
                <a:rPr lang="en-US" sz="2400" b="1" dirty="0">
                  <a:latin typeface="Consolas" panose="020B0609020204030204" pitchFamily="49" charset="0"/>
                </a:rPr>
                <a:t>    inline waiter(proc* p);</a:t>
              </a:r>
            </a:p>
            <a:p>
              <a:r>
                <a:rPr lang="en-US" sz="2400" b="1" dirty="0">
                  <a:latin typeface="Consolas" panose="020B0609020204030204" pitchFamily="49" charset="0"/>
                </a:rPr>
                <a:t>    //...other stuff...</a:t>
              </a:r>
            </a:p>
            <a:p>
              <a:r>
                <a:rPr lang="en-US" sz="2400" b="1" dirty="0">
                  <a:latin typeface="Consolas" panose="020B0609020204030204" pitchFamily="49" charset="0"/>
                </a:rPr>
                <a:t>};</a:t>
              </a:r>
            </a:p>
          </p:txBody>
        </p:sp>
        <p:cxnSp>
          <p:nvCxnSpPr>
            <p:cNvPr id="12" name="Straight Connector 11">
              <a:extLst>
                <a:ext uri="{FF2B5EF4-FFF2-40B4-BE49-F238E27FC236}">
                  <a16:creationId xmlns:a16="http://schemas.microsoft.com/office/drawing/2014/main" id="{E8637A00-7D42-4034-8F11-1C0542AB730E}"/>
                </a:ext>
              </a:extLst>
            </p:cNvPr>
            <p:cNvCxnSpPr>
              <a:cxnSpLocks/>
            </p:cNvCxnSpPr>
            <p:nvPr/>
          </p:nvCxnSpPr>
          <p:spPr>
            <a:xfrm flipV="1">
              <a:off x="6061835" y="370201"/>
              <a:ext cx="1063346" cy="455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C17C28-F626-4ED6-9E11-2A5B5BD049EF}"/>
                </a:ext>
              </a:extLst>
            </p:cNvPr>
            <p:cNvCxnSpPr>
              <a:cxnSpLocks/>
            </p:cNvCxnSpPr>
            <p:nvPr/>
          </p:nvCxnSpPr>
          <p:spPr>
            <a:xfrm>
              <a:off x="7136756" y="86008"/>
              <a:ext cx="0" cy="2781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2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2ED14B-B550-40EE-B368-AF351EA9B794}"/>
              </a:ext>
            </a:extLst>
          </p:cNvPr>
          <p:cNvSpPr/>
          <p:nvPr/>
        </p:nvSpPr>
        <p:spPr>
          <a:xfrm>
            <a:off x="1066797" y="4979045"/>
            <a:ext cx="3678823"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10" name="Group 9">
            <a:extLst>
              <a:ext uri="{FF2B5EF4-FFF2-40B4-BE49-F238E27FC236}">
                <a16:creationId xmlns:a16="http://schemas.microsoft.com/office/drawing/2014/main" id="{7533F4A2-8E54-4D98-85BE-E5408CABBC51}"/>
              </a:ext>
            </a:extLst>
          </p:cNvPr>
          <p:cNvGrpSpPr/>
          <p:nvPr/>
        </p:nvGrpSpPr>
        <p:grpSpPr>
          <a:xfrm>
            <a:off x="1605582" y="81745"/>
            <a:ext cx="1074921" cy="2781720"/>
            <a:chOff x="6061835" y="86008"/>
            <a:chExt cx="1074921" cy="2781720"/>
          </a:xfrm>
        </p:grpSpPr>
        <p:cxnSp>
          <p:nvCxnSpPr>
            <p:cNvPr id="12" name="Straight Connector 11">
              <a:extLst>
                <a:ext uri="{FF2B5EF4-FFF2-40B4-BE49-F238E27FC236}">
                  <a16:creationId xmlns:a16="http://schemas.microsoft.com/office/drawing/2014/main" id="{E8637A00-7D42-4034-8F11-1C0542AB730E}"/>
                </a:ext>
              </a:extLst>
            </p:cNvPr>
            <p:cNvCxnSpPr>
              <a:cxnSpLocks/>
            </p:cNvCxnSpPr>
            <p:nvPr/>
          </p:nvCxnSpPr>
          <p:spPr>
            <a:xfrm flipV="1">
              <a:off x="6061835" y="370201"/>
              <a:ext cx="1063346" cy="455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C17C28-F626-4ED6-9E11-2A5B5BD049EF}"/>
                </a:ext>
              </a:extLst>
            </p:cNvPr>
            <p:cNvCxnSpPr>
              <a:cxnSpLocks/>
            </p:cNvCxnSpPr>
            <p:nvPr/>
          </p:nvCxnSpPr>
          <p:spPr>
            <a:xfrm>
              <a:off x="7136756" y="86008"/>
              <a:ext cx="0" cy="2781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E9E4AA03-05D0-4BCF-A9A0-2B1152E10CA3}"/>
              </a:ext>
            </a:extLst>
          </p:cNvPr>
          <p:cNvSpPr txBox="1">
            <a:spLocks/>
          </p:cNvSpPr>
          <p:nvPr/>
        </p:nvSpPr>
        <p:spPr>
          <a:xfrm>
            <a:off x="2727440" y="104895"/>
            <a:ext cx="6189249" cy="2750878"/>
          </a:xfrm>
          <a:prstGeom prst="rect">
            <a:avLst/>
          </a:prstGeom>
          <a:solidFill>
            <a:srgbClr val="66FF99">
              <a:alpha val="50000"/>
            </a:srgb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Locks </a:t>
            </a:r>
            <a:r>
              <a:rPr lang="en-US" b="1" dirty="0" err="1">
                <a:latin typeface="Consolas" panose="020B0609020204030204" pitchFamily="49" charset="0"/>
                <a:cs typeface="Segoe UI" panose="020B0502040204020203" pitchFamily="34" charset="0"/>
              </a:rPr>
              <a:t>waitq</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Sets </a:t>
            </a:r>
            <a:r>
              <a:rPr lang="en-US" b="1" dirty="0">
                <a:latin typeface="Consolas" panose="020B0609020204030204" pitchFamily="49" charset="0"/>
                <a:cs typeface="Segoe UI" panose="020B0502040204020203" pitchFamily="34" charset="0"/>
              </a:rPr>
              <a:t>p-&gt;state_</a:t>
            </a:r>
            <a:r>
              <a:rPr lang="en-US" b="1" dirty="0">
                <a:latin typeface="Segoe UI" panose="020B0502040204020203" pitchFamily="34" charset="0"/>
                <a:cs typeface="Segoe UI" panose="020B0502040204020203" pitchFamily="34" charset="0"/>
              </a:rPr>
              <a:t> to </a:t>
            </a:r>
            <a:r>
              <a:rPr lang="en-US" b="1" dirty="0">
                <a:latin typeface="Consolas" panose="020B0609020204030204" pitchFamily="49" charset="0"/>
                <a:cs typeface="Segoe UI" panose="020B0502040204020203" pitchFamily="34" charset="0"/>
              </a:rPr>
              <a:t>proc::blocked</a:t>
            </a:r>
            <a:r>
              <a:rPr lang="en-US" b="1" dirty="0">
                <a:latin typeface="Segoe UI" panose="020B0502040204020203" pitchFamily="34" charset="0"/>
                <a:cs typeface="Segoe UI" panose="020B0502040204020203" pitchFamily="34" charset="0"/>
              </a:rPr>
              <a:t>; note that the associated kernel thread is still running!</a:t>
            </a:r>
          </a:p>
          <a:p>
            <a:r>
              <a:rPr lang="en-US" b="1" dirty="0">
                <a:latin typeface="Segoe UI" panose="020B0502040204020203" pitchFamily="34" charset="0"/>
                <a:cs typeface="Segoe UI" panose="020B0502040204020203" pitchFamily="34" charset="0"/>
              </a:rPr>
              <a:t>Adds </a:t>
            </a:r>
            <a:r>
              <a:rPr lang="en-US" b="1" dirty="0">
                <a:latin typeface="Consolas" panose="020B0609020204030204" pitchFamily="49" charset="0"/>
                <a:cs typeface="Segoe UI" panose="020B0502040204020203" pitchFamily="34" charset="0"/>
              </a:rPr>
              <a:t>w</a:t>
            </a:r>
            <a:r>
              <a:rPr lang="en-US" b="1" dirty="0">
                <a:latin typeface="Segoe UI" panose="020B0502040204020203" pitchFamily="34" charset="0"/>
                <a:cs typeface="Segoe UI" panose="020B0502040204020203" pitchFamily="34" charset="0"/>
              </a:rPr>
              <a:t> to a linked list of waiters associated with </a:t>
            </a:r>
            <a:r>
              <a:rPr lang="en-US" b="1" dirty="0" err="1">
                <a:latin typeface="Consolas" panose="020B0609020204030204" pitchFamily="49" charset="0"/>
                <a:cs typeface="Segoe UI" panose="020B0502040204020203" pitchFamily="34" charset="0"/>
              </a:rPr>
              <a:t>waitq</a:t>
            </a:r>
            <a:endParaRPr lang="en-US" b="1" dirty="0">
              <a:latin typeface="Consolas" panose="020B0609020204030204" pitchFamily="49" charset="0"/>
              <a:cs typeface="Segoe UI" panose="020B0502040204020203" pitchFamily="34" charset="0"/>
            </a:endParaRPr>
          </a:p>
          <a:p>
            <a:r>
              <a:rPr lang="en-US" b="1" dirty="0">
                <a:latin typeface="Segoe UI" panose="020B0502040204020203" pitchFamily="34" charset="0"/>
                <a:cs typeface="Segoe UI" panose="020B0502040204020203" pitchFamily="34" charset="0"/>
              </a:rPr>
              <a:t>Unlocks </a:t>
            </a:r>
            <a:r>
              <a:rPr lang="en-US" b="1" dirty="0" err="1">
                <a:latin typeface="Consolas" panose="020B0609020204030204" pitchFamily="49" charset="0"/>
                <a:cs typeface="Segoe UI" panose="020B0502040204020203" pitchFamily="34" charset="0"/>
              </a:rPr>
              <a:t>waitq</a:t>
            </a:r>
            <a:endParaRPr lang="en-US" b="1" dirty="0">
              <a:latin typeface="Consolas" panose="020B0609020204030204" pitchFamily="49" charset="0"/>
              <a:cs typeface="Segoe UI" panose="020B0502040204020203" pitchFamily="34" charset="0"/>
            </a:endParaRPr>
          </a:p>
        </p:txBody>
      </p:sp>
    </p:spTree>
    <p:extLst>
      <p:ext uri="{BB962C8B-B14F-4D97-AF65-F5344CB8AC3E}">
        <p14:creationId xmlns:p14="http://schemas.microsoft.com/office/powerpoint/2010/main" val="344044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bg/>
                                          </p:spTgt>
                                        </p:tgtEl>
                                        <p:attrNameLst>
                                          <p:attrName>style.visibility</p:attrName>
                                        </p:attrNameLst>
                                      </p:cBhvr>
                                      <p:to>
                                        <p:strVal val="visible"/>
                                      </p:to>
                                    </p:set>
                                    <p:animEffect transition="in" filter="fade">
                                      <p:cBhvr>
                                        <p:cTn id="15" dur="500"/>
                                        <p:tgtEl>
                                          <p:spTgt spid="1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500"/>
                                        <p:tgtEl>
                                          <p:spTgt spid="1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fade">
                                      <p:cBhvr>
                                        <p:cTn id="24" dur="500"/>
                                        <p:tgtEl>
                                          <p:spTgt spid="1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2ED14B-B550-40EE-B368-AF351EA9B794}"/>
              </a:ext>
            </a:extLst>
          </p:cNvPr>
          <p:cNvSpPr/>
          <p:nvPr/>
        </p:nvSpPr>
        <p:spPr>
          <a:xfrm>
            <a:off x="1066797" y="5418884"/>
            <a:ext cx="2127816"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10" name="Group 9">
            <a:extLst>
              <a:ext uri="{FF2B5EF4-FFF2-40B4-BE49-F238E27FC236}">
                <a16:creationId xmlns:a16="http://schemas.microsoft.com/office/drawing/2014/main" id="{7533F4A2-8E54-4D98-85BE-E5408CABBC51}"/>
              </a:ext>
            </a:extLst>
          </p:cNvPr>
          <p:cNvGrpSpPr/>
          <p:nvPr/>
        </p:nvGrpSpPr>
        <p:grpSpPr>
          <a:xfrm>
            <a:off x="1605582" y="109152"/>
            <a:ext cx="1074921" cy="2726909"/>
            <a:chOff x="6061835" y="136564"/>
            <a:chExt cx="1074921" cy="2726909"/>
          </a:xfrm>
        </p:grpSpPr>
        <p:cxnSp>
          <p:nvCxnSpPr>
            <p:cNvPr id="12" name="Straight Connector 11">
              <a:extLst>
                <a:ext uri="{FF2B5EF4-FFF2-40B4-BE49-F238E27FC236}">
                  <a16:creationId xmlns:a16="http://schemas.microsoft.com/office/drawing/2014/main" id="{E8637A00-7D42-4034-8F11-1C0542AB730E}"/>
                </a:ext>
              </a:extLst>
            </p:cNvPr>
            <p:cNvCxnSpPr>
              <a:cxnSpLocks/>
            </p:cNvCxnSpPr>
            <p:nvPr/>
          </p:nvCxnSpPr>
          <p:spPr>
            <a:xfrm flipV="1">
              <a:off x="6061835" y="370201"/>
              <a:ext cx="1063346" cy="455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C17C28-F626-4ED6-9E11-2A5B5BD049EF}"/>
                </a:ext>
              </a:extLst>
            </p:cNvPr>
            <p:cNvCxnSpPr>
              <a:cxnSpLocks/>
            </p:cNvCxnSpPr>
            <p:nvPr/>
          </p:nvCxnSpPr>
          <p:spPr>
            <a:xfrm>
              <a:off x="7136756" y="136564"/>
              <a:ext cx="0" cy="2726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AE9E9607-4568-4933-B76B-CB9F60694FB6}"/>
              </a:ext>
            </a:extLst>
          </p:cNvPr>
          <p:cNvSpPr txBox="1">
            <a:spLocks/>
          </p:cNvSpPr>
          <p:nvPr/>
        </p:nvSpPr>
        <p:spPr>
          <a:xfrm>
            <a:off x="2793358" y="107608"/>
            <a:ext cx="8557546" cy="2736592"/>
          </a:xfrm>
          <a:prstGeom prst="rect">
            <a:avLst/>
          </a:prstGeom>
          <a:solidFill>
            <a:srgbClr val="66FF99">
              <a:alpha val="50000"/>
            </a:srgb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Calls </a:t>
            </a:r>
            <a:r>
              <a:rPr lang="en-US" b="1" dirty="0">
                <a:latin typeface="Consolas" panose="020B0609020204030204" pitchFamily="49" charset="0"/>
                <a:cs typeface="Segoe UI" panose="020B0502040204020203" pitchFamily="34" charset="0"/>
              </a:rPr>
              <a:t>p-&gt;yield()</a:t>
            </a:r>
            <a:r>
              <a:rPr lang="en-US" b="1" dirty="0">
                <a:latin typeface="Segoe UI" panose="020B0502040204020203" pitchFamily="34" charset="0"/>
                <a:cs typeface="Segoe UI" panose="020B0502040204020203" pitchFamily="34" charset="0"/>
              </a:rPr>
              <a:t>, which then invokes the scheduler </a:t>
            </a:r>
            <a:r>
              <a:rPr lang="en-US" b="1" dirty="0" err="1">
                <a:latin typeface="Consolas" panose="020B0609020204030204" pitchFamily="49" charset="0"/>
                <a:cs typeface="Segoe UI" panose="020B0502040204020203" pitchFamily="34" charset="0"/>
              </a:rPr>
              <a:t>cpustate</a:t>
            </a:r>
            <a:r>
              <a:rPr lang="en-US" b="1" dirty="0">
                <a:latin typeface="Consolas" panose="020B0609020204030204" pitchFamily="49" charset="0"/>
                <a:cs typeface="Segoe UI" panose="020B0502040204020203" pitchFamily="34" charset="0"/>
              </a:rPr>
              <a:t>::schedule()</a:t>
            </a:r>
            <a:r>
              <a:rPr lang="en-US" b="1" dirty="0">
                <a:latin typeface="Segoe UI" panose="020B0502040204020203" pitchFamily="34" charset="0"/>
                <a:cs typeface="Segoe UI" panose="020B0502040204020203" pitchFamily="34" charset="0"/>
              </a:rPr>
              <a:t>, where</a:t>
            </a:r>
          </a:p>
          <a:p>
            <a:pPr lvl="1"/>
            <a:r>
              <a:rPr lang="en-US" sz="2800" b="1" dirty="0">
                <a:latin typeface="Segoe UI" panose="020B0502040204020203" pitchFamily="34" charset="0"/>
                <a:cs typeface="Segoe UI" panose="020B0502040204020203" pitchFamily="34" charset="0"/>
              </a:rPr>
              <a:t>If </a:t>
            </a:r>
            <a:r>
              <a:rPr lang="en-US" sz="2800" b="1" dirty="0">
                <a:latin typeface="Consolas" panose="020B0609020204030204" pitchFamily="49" charset="0"/>
                <a:cs typeface="Segoe UI" panose="020B0502040204020203" pitchFamily="34" charset="0"/>
              </a:rPr>
              <a:t>p-&gt;state_ == blocked</a:t>
            </a:r>
            <a:r>
              <a:rPr lang="en-US" sz="2800" b="1" dirty="0">
                <a:latin typeface="Segoe UI" panose="020B0502040204020203" pitchFamily="34" charset="0"/>
                <a:cs typeface="Segoe UI" panose="020B0502040204020203" pitchFamily="34" charset="0"/>
              </a:rPr>
              <a:t> due to the prior </a:t>
            </a:r>
            <a:r>
              <a:rPr lang="en-US" sz="2800" b="1" dirty="0" err="1">
                <a:latin typeface="Consolas" panose="020B0609020204030204" pitchFamily="49" charset="0"/>
                <a:cs typeface="Segoe UI" panose="020B0502040204020203" pitchFamily="34" charset="0"/>
              </a:rPr>
              <a:t>w.prepare</a:t>
            </a:r>
            <a:r>
              <a:rPr lang="en-US" sz="2800" b="1" dirty="0">
                <a:latin typeface="Consolas" panose="020B0609020204030204" pitchFamily="49" charset="0"/>
                <a:cs typeface="Segoe UI" panose="020B0502040204020203" pitchFamily="34" charset="0"/>
              </a:rPr>
              <a:t>(&amp;</a:t>
            </a:r>
            <a:r>
              <a:rPr lang="en-US" sz="2800" b="1" dirty="0" err="1">
                <a:latin typeface="Consolas" panose="020B0609020204030204" pitchFamily="49" charset="0"/>
                <a:cs typeface="Segoe UI" panose="020B0502040204020203" pitchFamily="34" charset="0"/>
              </a:rPr>
              <a:t>waitq</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 then </a:t>
            </a:r>
            <a:r>
              <a:rPr lang="en-US" sz="2800" b="1" dirty="0">
                <a:latin typeface="Consolas" panose="020B0609020204030204" pitchFamily="49" charset="0"/>
                <a:cs typeface="Segoe UI" panose="020B0502040204020203" pitchFamily="34" charset="0"/>
              </a:rPr>
              <a:t>p</a:t>
            </a:r>
            <a:r>
              <a:rPr lang="en-US" sz="2800" b="1" dirty="0">
                <a:latin typeface="Segoe UI" panose="020B0502040204020203" pitchFamily="34" charset="0"/>
                <a:cs typeface="Segoe UI" panose="020B0502040204020203" pitchFamily="34" charset="0"/>
              </a:rPr>
              <a:t> won’t be added to </a:t>
            </a:r>
            <a:r>
              <a:rPr lang="en-US" sz="2800" b="1" dirty="0" err="1">
                <a:latin typeface="Segoe UI" panose="020B0502040204020203" pitchFamily="34" charset="0"/>
                <a:cs typeface="Segoe UI" panose="020B0502040204020203" pitchFamily="34" charset="0"/>
              </a:rPr>
              <a:t>cpu’s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runqueue</a:t>
            </a:r>
            <a:endParaRPr lang="en-US" sz="2800" b="1" dirty="0">
              <a:latin typeface="Segoe UI" panose="020B0502040204020203" pitchFamily="34" charset="0"/>
              <a:cs typeface="Segoe UI" panose="020B0502040204020203" pitchFamily="34" charset="0"/>
            </a:endParaRPr>
          </a:p>
          <a:p>
            <a:pPr lvl="1"/>
            <a:r>
              <a:rPr lang="en-US" sz="2800" b="1" dirty="0">
                <a:latin typeface="Segoe UI" panose="020B0502040204020203" pitchFamily="34" charset="0"/>
                <a:cs typeface="Segoe UI" panose="020B0502040204020203" pitchFamily="34" charset="0"/>
              </a:rPr>
              <a:t>If </a:t>
            </a:r>
            <a:r>
              <a:rPr lang="en-US" sz="2800" b="1" dirty="0">
                <a:latin typeface="Consolas" panose="020B0609020204030204" pitchFamily="49" charset="0"/>
                <a:cs typeface="Segoe UI" panose="020B0502040204020203" pitchFamily="34" charset="0"/>
              </a:rPr>
              <a:t>p-&gt;state_ == runnable</a:t>
            </a:r>
            <a:r>
              <a:rPr lang="en-US" sz="2800" b="1" dirty="0">
                <a:latin typeface="Segoe UI" panose="020B0502040204020203" pitchFamily="34" charset="0"/>
                <a:cs typeface="Segoe UI" panose="020B0502040204020203" pitchFamily="34" charset="0"/>
              </a:rPr>
              <a:t> because </a:t>
            </a:r>
            <a:r>
              <a:rPr lang="en-US" sz="2800" b="1" dirty="0" err="1">
                <a:latin typeface="Consolas" panose="020B0609020204030204" pitchFamily="49" charset="0"/>
                <a:cs typeface="Segoe UI" panose="020B0502040204020203" pitchFamily="34" charset="0"/>
              </a:rPr>
              <a:t>waitq.wake_all</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  ran between </a:t>
            </a:r>
            <a:r>
              <a:rPr lang="en-US" sz="2800" b="1" dirty="0" err="1">
                <a:latin typeface="Consolas" panose="020B0609020204030204" pitchFamily="49" charset="0"/>
                <a:cs typeface="Segoe UI" panose="020B0502040204020203" pitchFamily="34" charset="0"/>
              </a:rPr>
              <a:t>w.prepare</a:t>
            </a:r>
            <a:r>
              <a:rPr lang="en-US" sz="2800" b="1" dirty="0">
                <a:latin typeface="Consolas" panose="020B0609020204030204" pitchFamily="49" charset="0"/>
                <a:cs typeface="Segoe UI" panose="020B0502040204020203" pitchFamily="34" charset="0"/>
              </a:rPr>
              <a:t>(</a:t>
            </a:r>
            <a:r>
              <a:rPr lang="en-US" sz="2800" b="1" dirty="0" err="1">
                <a:latin typeface="Consolas" panose="020B0609020204030204" pitchFamily="49" charset="0"/>
                <a:cs typeface="Segoe UI" panose="020B0502040204020203" pitchFamily="34" charset="0"/>
              </a:rPr>
              <a:t>waitq</a:t>
            </a:r>
            <a:r>
              <a:rPr lang="en-US" sz="2800" b="1" dirty="0">
                <a:latin typeface="Consolas" panose="020B0609020204030204" pitchFamily="49"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and </a:t>
            </a:r>
            <a:r>
              <a:rPr lang="en-US" sz="2800" b="1" dirty="0" err="1">
                <a:latin typeface="Consolas" panose="020B0609020204030204" pitchFamily="49" charset="0"/>
                <a:cs typeface="Segoe UI" panose="020B0502040204020203" pitchFamily="34" charset="0"/>
              </a:rPr>
              <a:t>w.block</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 then </a:t>
            </a:r>
            <a:r>
              <a:rPr lang="en-US" sz="2800" b="1" dirty="0">
                <a:latin typeface="Consolas" panose="020B0609020204030204" pitchFamily="49" charset="0"/>
                <a:cs typeface="Segoe UI" panose="020B0502040204020203" pitchFamily="34" charset="0"/>
              </a:rPr>
              <a:t>p</a:t>
            </a:r>
            <a:r>
              <a:rPr lang="en-US" sz="2800" b="1" dirty="0">
                <a:latin typeface="Segoe UI" panose="020B0502040204020203" pitchFamily="34" charset="0"/>
                <a:cs typeface="Segoe UI" panose="020B0502040204020203" pitchFamily="34" charset="0"/>
              </a:rPr>
              <a:t> won’t block (i.e., </a:t>
            </a:r>
            <a:r>
              <a:rPr lang="en-US" sz="2800" b="1" dirty="0">
                <a:latin typeface="Consolas" panose="020B0609020204030204" pitchFamily="49" charset="0"/>
                <a:cs typeface="Segoe UI" panose="020B0502040204020203" pitchFamily="34" charset="0"/>
              </a:rPr>
              <a:t>p</a:t>
            </a:r>
            <a:r>
              <a:rPr lang="en-US" sz="2800" b="1" dirty="0">
                <a:latin typeface="Segoe UI" panose="020B0502040204020203" pitchFamily="34" charset="0"/>
                <a:cs typeface="Segoe UI" panose="020B0502040204020203" pitchFamily="34" charset="0"/>
              </a:rPr>
              <a:t> will be added to the </a:t>
            </a:r>
            <a:r>
              <a:rPr lang="en-US" sz="2800" b="1" dirty="0" err="1">
                <a:latin typeface="Segoe UI" panose="020B0502040204020203" pitchFamily="34" charset="0"/>
                <a:cs typeface="Segoe UI" panose="020B0502040204020203" pitchFamily="34" charset="0"/>
              </a:rPr>
              <a:t>runqueue</a:t>
            </a:r>
            <a:r>
              <a:rPr lang="en-US" sz="2800" b="1" dirty="0">
                <a:latin typeface="Segoe UI" panose="020B0502040204020203" pitchFamily="34" charset="0"/>
                <a:cs typeface="Segoe UI" panose="020B0502040204020203" pitchFamily="34" charset="0"/>
              </a:rPr>
              <a:t>)</a:t>
            </a:r>
          </a:p>
          <a:p>
            <a:r>
              <a:rPr lang="en-US" b="1" dirty="0">
                <a:latin typeface="Segoe UI" panose="020B0502040204020203" pitchFamily="34" charset="0"/>
                <a:cs typeface="Segoe UI" panose="020B0502040204020203" pitchFamily="34" charset="0"/>
              </a:rPr>
              <a:t>When </a:t>
            </a:r>
            <a:r>
              <a:rPr lang="en-US" b="1" dirty="0">
                <a:latin typeface="Consolas" panose="020B0609020204030204" pitchFamily="49" charset="0"/>
                <a:cs typeface="Segoe UI" panose="020B0502040204020203" pitchFamily="34" charset="0"/>
              </a:rPr>
              <a:t>p-&gt;yield()</a:t>
            </a:r>
            <a:r>
              <a:rPr lang="en-US" b="1" dirty="0">
                <a:latin typeface="Segoe UI" panose="020B0502040204020203" pitchFamily="34" charset="0"/>
                <a:cs typeface="Segoe UI" panose="020B0502040204020203" pitchFamily="34" charset="0"/>
              </a:rPr>
              <a:t> returns, </a:t>
            </a:r>
            <a:r>
              <a:rPr lang="en-US" b="1" dirty="0" err="1">
                <a:latin typeface="Consolas" panose="020B0609020204030204" pitchFamily="49" charset="0"/>
                <a:cs typeface="Segoe UI" panose="020B0502040204020203" pitchFamily="34" charset="0"/>
              </a:rPr>
              <a:t>w.block</a:t>
            </a:r>
            <a:r>
              <a:rPr lang="en-US" b="1" dirty="0">
                <a:latin typeface="Consolas" panose="020B0609020204030204" pitchFamily="49" charset="0"/>
                <a:cs typeface="Segoe UI" panose="020B0502040204020203" pitchFamily="34" charset="0"/>
              </a:rPr>
              <a:t>()</a:t>
            </a:r>
            <a:r>
              <a:rPr lang="en-US" b="1" dirty="0">
                <a:latin typeface="Segoe UI" panose="020B0502040204020203" pitchFamily="34" charset="0"/>
                <a:cs typeface="Segoe UI" panose="020B0502040204020203" pitchFamily="34" charset="0"/>
              </a:rPr>
              <a:t> calls </a:t>
            </a:r>
            <a:r>
              <a:rPr lang="en-US" b="1" dirty="0">
                <a:latin typeface="Consolas" panose="020B0609020204030204" pitchFamily="49" charset="0"/>
                <a:cs typeface="Segoe UI" panose="020B0502040204020203" pitchFamily="34" charset="0"/>
              </a:rPr>
              <a:t>waiter::clear()</a:t>
            </a:r>
            <a:r>
              <a:rPr lang="en-US" b="1" dirty="0">
                <a:latin typeface="Segoe UI" panose="020B0502040204020203" pitchFamily="34" charset="0"/>
                <a:cs typeface="Segoe UI" panose="020B0502040204020203" pitchFamily="34" charset="0"/>
              </a:rPr>
              <a:t> to clean up the waiter</a:t>
            </a:r>
          </a:p>
        </p:txBody>
      </p:sp>
    </p:spTree>
    <p:extLst>
      <p:ext uri="{BB962C8B-B14F-4D97-AF65-F5344CB8AC3E}">
        <p14:creationId xmlns:p14="http://schemas.microsoft.com/office/powerpoint/2010/main" val="68378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bg/>
                                          </p:spTgt>
                                        </p:tgtEl>
                                        <p:attrNameLst>
                                          <p:attrName>style.visibility</p:attrName>
                                        </p:attrNameLst>
                                      </p:cBhvr>
                                      <p:to>
                                        <p:strVal val="visible"/>
                                      </p:to>
                                    </p:set>
                                    <p:animEffect transition="in" filter="fade">
                                      <p:cBhvr>
                                        <p:cTn id="15" dur="500"/>
                                        <p:tgtEl>
                                          <p:spTgt spid="11">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2ED14B-B550-40EE-B368-AF351EA9B794}"/>
              </a:ext>
            </a:extLst>
          </p:cNvPr>
          <p:cNvSpPr/>
          <p:nvPr/>
        </p:nvSpPr>
        <p:spPr>
          <a:xfrm>
            <a:off x="1066797" y="5847146"/>
            <a:ext cx="2127816"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10" name="Group 9">
            <a:extLst>
              <a:ext uri="{FF2B5EF4-FFF2-40B4-BE49-F238E27FC236}">
                <a16:creationId xmlns:a16="http://schemas.microsoft.com/office/drawing/2014/main" id="{7533F4A2-8E54-4D98-85BE-E5408CABBC51}"/>
              </a:ext>
            </a:extLst>
          </p:cNvPr>
          <p:cNvGrpSpPr/>
          <p:nvPr/>
        </p:nvGrpSpPr>
        <p:grpSpPr>
          <a:xfrm>
            <a:off x="1605582" y="99028"/>
            <a:ext cx="1074921" cy="2248854"/>
            <a:chOff x="6061835" y="126440"/>
            <a:chExt cx="1074921" cy="2248854"/>
          </a:xfrm>
        </p:grpSpPr>
        <p:cxnSp>
          <p:nvCxnSpPr>
            <p:cNvPr id="12" name="Straight Connector 11">
              <a:extLst>
                <a:ext uri="{FF2B5EF4-FFF2-40B4-BE49-F238E27FC236}">
                  <a16:creationId xmlns:a16="http://schemas.microsoft.com/office/drawing/2014/main" id="{E8637A00-7D42-4034-8F11-1C0542AB730E}"/>
                </a:ext>
              </a:extLst>
            </p:cNvPr>
            <p:cNvCxnSpPr>
              <a:cxnSpLocks/>
            </p:cNvCxnSpPr>
            <p:nvPr/>
          </p:nvCxnSpPr>
          <p:spPr>
            <a:xfrm flipV="1">
              <a:off x="6061835" y="370201"/>
              <a:ext cx="1063346" cy="455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C17C28-F626-4ED6-9E11-2A5B5BD049EF}"/>
                </a:ext>
              </a:extLst>
            </p:cNvPr>
            <p:cNvCxnSpPr>
              <a:cxnSpLocks/>
            </p:cNvCxnSpPr>
            <p:nvPr/>
          </p:nvCxnSpPr>
          <p:spPr>
            <a:xfrm>
              <a:off x="7136756" y="126440"/>
              <a:ext cx="0" cy="22488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61BBB5FC-2D76-4F3D-B1F1-27BEACAE634C}"/>
              </a:ext>
            </a:extLst>
          </p:cNvPr>
          <p:cNvSpPr txBox="1">
            <a:spLocks/>
          </p:cNvSpPr>
          <p:nvPr/>
        </p:nvSpPr>
        <p:spPr>
          <a:xfrm>
            <a:off x="2822291" y="109152"/>
            <a:ext cx="6189249" cy="2258287"/>
          </a:xfrm>
          <a:prstGeom prst="rect">
            <a:avLst/>
          </a:prstGeom>
          <a:solidFill>
            <a:srgbClr val="66FF99">
              <a:alpha val="50000"/>
            </a:srgb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Segoe UI" panose="020B0502040204020203" pitchFamily="34" charset="0"/>
                <a:cs typeface="Segoe UI" panose="020B0502040204020203" pitchFamily="34" charset="0"/>
              </a:rPr>
              <a:t>Locks </a:t>
            </a:r>
            <a:r>
              <a:rPr lang="en-US" b="1">
                <a:latin typeface="Consolas" panose="020B0609020204030204" pitchFamily="49" charset="0"/>
                <a:cs typeface="Segoe UI" panose="020B0502040204020203" pitchFamily="34" charset="0"/>
              </a:rPr>
              <a:t>waitq</a:t>
            </a:r>
            <a:endParaRPr lang="en-US" b="1">
              <a:latin typeface="Segoe UI" panose="020B0502040204020203" pitchFamily="34" charset="0"/>
              <a:cs typeface="Segoe UI" panose="020B0502040204020203" pitchFamily="34" charset="0"/>
            </a:endParaRPr>
          </a:p>
          <a:p>
            <a:r>
              <a:rPr lang="en-US" b="1">
                <a:latin typeface="Segoe UI" panose="020B0502040204020203" pitchFamily="34" charset="0"/>
                <a:cs typeface="Segoe UI" panose="020B0502040204020203" pitchFamily="34" charset="0"/>
              </a:rPr>
              <a:t>Sets </a:t>
            </a:r>
            <a:r>
              <a:rPr lang="en-US" b="1">
                <a:latin typeface="Consolas" panose="020B0609020204030204" pitchFamily="49" charset="0"/>
                <a:cs typeface="Segoe UI" panose="020B0502040204020203" pitchFamily="34" charset="0"/>
              </a:rPr>
              <a:t>p-&gt;state_</a:t>
            </a:r>
            <a:r>
              <a:rPr lang="en-US" b="1">
                <a:latin typeface="Segoe UI" panose="020B0502040204020203" pitchFamily="34" charset="0"/>
                <a:cs typeface="Segoe UI" panose="020B0502040204020203" pitchFamily="34" charset="0"/>
              </a:rPr>
              <a:t> to </a:t>
            </a:r>
            <a:r>
              <a:rPr lang="en-US" b="1">
                <a:latin typeface="Consolas" panose="020B0609020204030204" pitchFamily="49" charset="0"/>
                <a:cs typeface="Segoe UI" panose="020B0502040204020203" pitchFamily="34" charset="0"/>
              </a:rPr>
              <a:t>proc::runnable</a:t>
            </a:r>
            <a:endParaRPr lang="en-US" b="1">
              <a:latin typeface="Segoe UI" panose="020B0502040204020203" pitchFamily="34" charset="0"/>
              <a:cs typeface="Segoe UI" panose="020B0502040204020203" pitchFamily="34" charset="0"/>
            </a:endParaRPr>
          </a:p>
          <a:p>
            <a:r>
              <a:rPr lang="en-US" b="1">
                <a:latin typeface="Segoe UI" panose="020B0502040204020203" pitchFamily="34" charset="0"/>
                <a:cs typeface="Segoe UI" panose="020B0502040204020203" pitchFamily="34" charset="0"/>
              </a:rPr>
              <a:t>Removes the waiter from the linked list, if it is currently linked</a:t>
            </a:r>
          </a:p>
          <a:p>
            <a:r>
              <a:rPr lang="en-US" b="1">
                <a:latin typeface="Segoe UI" panose="020B0502040204020203" pitchFamily="34" charset="0"/>
                <a:cs typeface="Segoe UI" panose="020B0502040204020203" pitchFamily="34" charset="0"/>
              </a:rPr>
              <a:t>Unlocks </a:t>
            </a:r>
            <a:r>
              <a:rPr lang="en-US" b="1">
                <a:latin typeface="Consolas" panose="020B0609020204030204" pitchFamily="49" charset="0"/>
                <a:cs typeface="Segoe UI" panose="020B0502040204020203" pitchFamily="34" charset="0"/>
              </a:rPr>
              <a:t>waitq</a:t>
            </a:r>
            <a:endParaRPr lang="en-US" b="1" dirty="0">
              <a:latin typeface="Consolas" panose="020B0609020204030204" pitchFamily="49" charset="0"/>
              <a:cs typeface="Segoe UI" panose="020B0502040204020203" pitchFamily="34" charset="0"/>
            </a:endParaRPr>
          </a:p>
        </p:txBody>
      </p:sp>
    </p:spTree>
    <p:extLst>
      <p:ext uri="{BB962C8B-B14F-4D97-AF65-F5344CB8AC3E}">
        <p14:creationId xmlns:p14="http://schemas.microsoft.com/office/powerpoint/2010/main" val="295101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bg/>
                                          </p:spTgt>
                                        </p:tgtEl>
                                        <p:attrNameLst>
                                          <p:attrName>style.visibility</p:attrName>
                                        </p:attrNameLst>
                                      </p:cBhvr>
                                      <p:to>
                                        <p:strVal val="visible"/>
                                      </p:to>
                                    </p:set>
                                    <p:animEffect transition="in" filter="fade">
                                      <p:cBhvr>
                                        <p:cTn id="15" dur="500"/>
                                        <p:tgtEl>
                                          <p:spTgt spid="1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500"/>
                                        <p:tgtEl>
                                          <p:spTgt spid="1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fade">
                                      <p:cBhvr>
                                        <p:cTn id="24" dur="500"/>
                                        <p:tgtEl>
                                          <p:spTgt spid="1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2ED14B-B550-40EE-B368-AF351EA9B794}"/>
              </a:ext>
            </a:extLst>
          </p:cNvPr>
          <p:cNvSpPr/>
          <p:nvPr/>
        </p:nvSpPr>
        <p:spPr>
          <a:xfrm>
            <a:off x="7116497" y="4438488"/>
            <a:ext cx="340488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10" name="Group 9">
            <a:extLst>
              <a:ext uri="{FF2B5EF4-FFF2-40B4-BE49-F238E27FC236}">
                <a16:creationId xmlns:a16="http://schemas.microsoft.com/office/drawing/2014/main" id="{7533F4A2-8E54-4D98-85BE-E5408CABBC51}"/>
              </a:ext>
            </a:extLst>
          </p:cNvPr>
          <p:cNvGrpSpPr/>
          <p:nvPr/>
        </p:nvGrpSpPr>
        <p:grpSpPr>
          <a:xfrm>
            <a:off x="1605582" y="99028"/>
            <a:ext cx="1074921" cy="2248854"/>
            <a:chOff x="6061835" y="126440"/>
            <a:chExt cx="1074921" cy="2248854"/>
          </a:xfrm>
        </p:grpSpPr>
        <p:cxnSp>
          <p:nvCxnSpPr>
            <p:cNvPr id="12" name="Straight Connector 11">
              <a:extLst>
                <a:ext uri="{FF2B5EF4-FFF2-40B4-BE49-F238E27FC236}">
                  <a16:creationId xmlns:a16="http://schemas.microsoft.com/office/drawing/2014/main" id="{E8637A00-7D42-4034-8F11-1C0542AB730E}"/>
                </a:ext>
              </a:extLst>
            </p:cNvPr>
            <p:cNvCxnSpPr>
              <a:cxnSpLocks/>
            </p:cNvCxnSpPr>
            <p:nvPr/>
          </p:nvCxnSpPr>
          <p:spPr>
            <a:xfrm flipV="1">
              <a:off x="6061835" y="370201"/>
              <a:ext cx="1063346" cy="455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C17C28-F626-4ED6-9E11-2A5B5BD049EF}"/>
                </a:ext>
              </a:extLst>
            </p:cNvPr>
            <p:cNvCxnSpPr>
              <a:cxnSpLocks/>
            </p:cNvCxnSpPr>
            <p:nvPr/>
          </p:nvCxnSpPr>
          <p:spPr>
            <a:xfrm>
              <a:off x="7136756" y="126440"/>
              <a:ext cx="0" cy="22488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2E26CDC7-D84E-4F71-B6D9-EFBC51A58F0E}"/>
              </a:ext>
            </a:extLst>
          </p:cNvPr>
          <p:cNvSpPr/>
          <p:nvPr/>
        </p:nvSpPr>
        <p:spPr>
          <a:xfrm>
            <a:off x="2748274" y="84463"/>
            <a:ext cx="6106360" cy="2308324"/>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p:txBody>
      </p:sp>
      <p:grpSp>
        <p:nvGrpSpPr>
          <p:cNvPr id="11" name="Group 10">
            <a:extLst>
              <a:ext uri="{FF2B5EF4-FFF2-40B4-BE49-F238E27FC236}">
                <a16:creationId xmlns:a16="http://schemas.microsoft.com/office/drawing/2014/main" id="{674777C1-0FBA-4E45-A98E-285F17EFCA72}"/>
              </a:ext>
            </a:extLst>
          </p:cNvPr>
          <p:cNvGrpSpPr/>
          <p:nvPr/>
        </p:nvGrpSpPr>
        <p:grpSpPr>
          <a:xfrm>
            <a:off x="5497975" y="1283530"/>
            <a:ext cx="6426840" cy="1485031"/>
            <a:chOff x="5497975" y="1283530"/>
            <a:chExt cx="6426840" cy="1485031"/>
          </a:xfrm>
        </p:grpSpPr>
        <p:sp>
          <p:nvSpPr>
            <p:cNvPr id="15" name="Content Placeholder 2">
              <a:extLst>
                <a:ext uri="{FF2B5EF4-FFF2-40B4-BE49-F238E27FC236}">
                  <a16:creationId xmlns:a16="http://schemas.microsoft.com/office/drawing/2014/main" id="{37FD7BAF-EA97-429A-9666-EAEB207825DC}"/>
                </a:ext>
              </a:extLst>
            </p:cNvPr>
            <p:cNvSpPr txBox="1">
              <a:spLocks/>
            </p:cNvSpPr>
            <p:nvPr/>
          </p:nvSpPr>
          <p:spPr>
            <a:xfrm>
              <a:off x="6716615" y="1283530"/>
              <a:ext cx="5208200" cy="1485031"/>
            </a:xfrm>
            <a:prstGeom prst="rect">
              <a:avLst/>
            </a:prstGeom>
            <a:solidFill>
              <a:srgbClr val="66FF99"/>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latin typeface="Segoe UI" panose="020B0502040204020203" pitchFamily="34" charset="0"/>
                  <a:cs typeface="Segoe UI" panose="020B0502040204020203" pitchFamily="34" charset="0"/>
                </a:rPr>
                <a:t>Acquire </a:t>
              </a:r>
              <a:r>
                <a:rPr lang="en-US" sz="2000" b="1" dirty="0" err="1">
                  <a:latin typeface="Segoe UI" panose="020B0502040204020203" pitchFamily="34" charset="0"/>
                  <a:cs typeface="Segoe UI" panose="020B0502040204020203" pitchFamily="34" charset="0"/>
                </a:rPr>
                <a:t>runqueue</a:t>
              </a:r>
              <a:r>
                <a:rPr lang="en-US" sz="2000" b="1" dirty="0">
                  <a:latin typeface="Segoe UI" panose="020B0502040204020203" pitchFamily="34" charset="0"/>
                  <a:cs typeface="Segoe UI" panose="020B0502040204020203" pitchFamily="34" charset="0"/>
                </a:rPr>
                <a:t> lock for waiter’s </a:t>
              </a:r>
              <a:r>
                <a:rPr lang="en-US" sz="2000" b="1" dirty="0" err="1">
                  <a:latin typeface="Segoe UI" panose="020B0502040204020203" pitchFamily="34" charset="0"/>
                  <a:cs typeface="Segoe UI" panose="020B0502040204020203" pitchFamily="34" charset="0"/>
                </a:rPr>
                <a:t>cpu</a:t>
              </a:r>
              <a:endParaRPr lang="en-US" sz="2000" b="1" dirty="0">
                <a:latin typeface="Segoe UI" panose="020B0502040204020203" pitchFamily="34" charset="0"/>
                <a:cs typeface="Segoe UI" panose="020B0502040204020203" pitchFamily="34" charset="0"/>
              </a:endParaRPr>
            </a:p>
            <a:p>
              <a:pPr>
                <a:spcBef>
                  <a:spcPts val="0"/>
                </a:spcBef>
              </a:pPr>
              <a:r>
                <a:rPr lang="en-US" sz="2000" b="1" dirty="0">
                  <a:latin typeface="Segoe UI" panose="020B0502040204020203" pitchFamily="34" charset="0"/>
                  <a:cs typeface="Segoe UI" panose="020B0502040204020203" pitchFamily="34" charset="0"/>
                </a:rPr>
                <a:t>If </a:t>
              </a:r>
              <a:r>
                <a:rPr lang="en-US" sz="2000" b="1" dirty="0">
                  <a:latin typeface="Consolas" panose="020B0609020204030204" pitchFamily="49" charset="0"/>
                  <a:cs typeface="Segoe UI" panose="020B0502040204020203" pitchFamily="34" charset="0"/>
                </a:rPr>
                <a:t>p-&gt;state_ == blocked</a:t>
              </a:r>
            </a:p>
            <a:p>
              <a:pPr lvl="1">
                <a:spcBef>
                  <a:spcPts val="0"/>
                </a:spcBef>
              </a:pPr>
              <a:r>
                <a:rPr lang="en-US" sz="1800" b="1" dirty="0">
                  <a:latin typeface="Consolas" panose="020B0609020204030204" pitchFamily="49" charset="0"/>
                  <a:cs typeface="Segoe UI" panose="020B0502040204020203" pitchFamily="34" charset="0"/>
                </a:rPr>
                <a:t>p-&gt;state_ = runnable</a:t>
              </a:r>
            </a:p>
            <a:p>
              <a:pPr lvl="1">
                <a:spcBef>
                  <a:spcPts val="0"/>
                </a:spcBef>
              </a:pPr>
              <a:r>
                <a:rPr lang="en-US" sz="1800" b="1" dirty="0">
                  <a:latin typeface="Segoe UI" panose="020B0502040204020203" pitchFamily="34" charset="0"/>
                  <a:cs typeface="Segoe UI" panose="020B0502040204020203" pitchFamily="34" charset="0"/>
                </a:rPr>
                <a:t>Enqueue </a:t>
              </a:r>
              <a:r>
                <a:rPr lang="en-US" sz="1800" b="1" dirty="0">
                  <a:latin typeface="Consolas" panose="020B0609020204030204" pitchFamily="49" charset="0"/>
                  <a:cs typeface="Segoe UI" panose="020B0502040204020203" pitchFamily="34" charset="0"/>
                </a:rPr>
                <a:t>p</a:t>
              </a:r>
              <a:r>
                <a:rPr lang="en-US" sz="1800" b="1" dirty="0">
                  <a:latin typeface="Segoe UI" panose="020B0502040204020203" pitchFamily="34" charset="0"/>
                  <a:cs typeface="Segoe UI" panose="020B0502040204020203" pitchFamily="34" charset="0"/>
                </a:rPr>
                <a:t> on </a:t>
              </a:r>
              <a:r>
                <a:rPr lang="en-US" sz="1800" b="1" dirty="0" err="1">
                  <a:latin typeface="Segoe UI" panose="020B0502040204020203" pitchFamily="34" charset="0"/>
                  <a:cs typeface="Segoe UI" panose="020B0502040204020203" pitchFamily="34" charset="0"/>
                </a:rPr>
                <a:t>runqueue</a:t>
              </a:r>
              <a:endParaRPr lang="en-US" sz="1800" b="1" dirty="0">
                <a:latin typeface="Segoe UI" panose="020B0502040204020203" pitchFamily="34" charset="0"/>
                <a:cs typeface="Segoe UI" panose="020B0502040204020203" pitchFamily="34" charset="0"/>
              </a:endParaRPr>
            </a:p>
            <a:p>
              <a:pPr>
                <a:spcBef>
                  <a:spcPts val="0"/>
                </a:spcBef>
              </a:pPr>
              <a:r>
                <a:rPr lang="en-US" sz="2000" b="1" dirty="0">
                  <a:latin typeface="Segoe UI" panose="020B0502040204020203" pitchFamily="34" charset="0"/>
                  <a:cs typeface="Segoe UI" panose="020B0502040204020203" pitchFamily="34" charset="0"/>
                </a:rPr>
                <a:t>Release </a:t>
              </a:r>
              <a:r>
                <a:rPr lang="en-US" sz="2000" b="1" dirty="0" err="1">
                  <a:latin typeface="Segoe UI" panose="020B0502040204020203" pitchFamily="34" charset="0"/>
                  <a:cs typeface="Segoe UI" panose="020B0502040204020203" pitchFamily="34" charset="0"/>
                </a:rPr>
                <a:t>runqueue</a:t>
              </a:r>
              <a:r>
                <a:rPr lang="en-US" sz="2000" b="1" dirty="0">
                  <a:latin typeface="Segoe UI" panose="020B0502040204020203" pitchFamily="34" charset="0"/>
                  <a:cs typeface="Segoe UI" panose="020B0502040204020203" pitchFamily="34" charset="0"/>
                </a:rPr>
                <a:t> lock</a:t>
              </a:r>
            </a:p>
          </p:txBody>
        </p:sp>
        <p:cxnSp>
          <p:nvCxnSpPr>
            <p:cNvPr id="8" name="Straight Arrow Connector 7">
              <a:extLst>
                <a:ext uri="{FF2B5EF4-FFF2-40B4-BE49-F238E27FC236}">
                  <a16:creationId xmlns:a16="http://schemas.microsoft.com/office/drawing/2014/main" id="{4D7A80B3-7AAD-4B42-A18E-DE1E5378D65A}"/>
                </a:ext>
              </a:extLst>
            </p:cNvPr>
            <p:cNvCxnSpPr/>
            <p:nvPr/>
          </p:nvCxnSpPr>
          <p:spPr>
            <a:xfrm>
              <a:off x="5497975" y="1435261"/>
              <a:ext cx="121864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024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3"/>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11" name="Group 10">
            <a:extLst>
              <a:ext uri="{FF2B5EF4-FFF2-40B4-BE49-F238E27FC236}">
                <a16:creationId xmlns:a16="http://schemas.microsoft.com/office/drawing/2014/main" id="{2B062A54-0AF7-4325-8531-450647EB703B}"/>
              </a:ext>
            </a:extLst>
          </p:cNvPr>
          <p:cNvGrpSpPr/>
          <p:nvPr/>
        </p:nvGrpSpPr>
        <p:grpSpPr>
          <a:xfrm>
            <a:off x="1035936" y="3997531"/>
            <a:ext cx="6170980" cy="1569888"/>
            <a:chOff x="1035936" y="3997531"/>
            <a:chExt cx="6170980" cy="1569888"/>
          </a:xfrm>
        </p:grpSpPr>
        <p:sp>
          <p:nvSpPr>
            <p:cNvPr id="14" name="Left Bracket 13">
              <a:extLst>
                <a:ext uri="{FF2B5EF4-FFF2-40B4-BE49-F238E27FC236}">
                  <a16:creationId xmlns:a16="http://schemas.microsoft.com/office/drawing/2014/main" id="{E58B708C-6C04-412A-83C2-B4DA476AD7EE}"/>
                </a:ext>
              </a:extLst>
            </p:cNvPr>
            <p:cNvSpPr/>
            <p:nvPr/>
          </p:nvSpPr>
          <p:spPr>
            <a:xfrm>
              <a:off x="6942384" y="3997531"/>
              <a:ext cx="264532" cy="954108"/>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53E34CA4-592E-4D51-B913-CE329C852BD7}"/>
                </a:ext>
              </a:extLst>
            </p:cNvPr>
            <p:cNvGrpSpPr/>
            <p:nvPr/>
          </p:nvGrpSpPr>
          <p:grpSpPr>
            <a:xfrm>
              <a:off x="1035936" y="5341311"/>
              <a:ext cx="4948175" cy="226108"/>
              <a:chOff x="53546" y="1574157"/>
              <a:chExt cx="5334000" cy="300942"/>
            </a:xfrm>
          </p:grpSpPr>
          <p:cxnSp>
            <p:nvCxnSpPr>
              <p:cNvPr id="20" name="Straight Arrow Connector 19">
                <a:extLst>
                  <a:ext uri="{FF2B5EF4-FFF2-40B4-BE49-F238E27FC236}">
                    <a16:creationId xmlns:a16="http://schemas.microsoft.com/office/drawing/2014/main" id="{A85DD22B-84DB-41E9-9B44-AF5B9CD1B7D0}"/>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E0C0F0-E662-4019-8019-388AD2E2A9B7}"/>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3F464806-9095-42D1-AE26-F36E4FD30E74}"/>
                </a:ext>
              </a:extLst>
            </p:cNvPr>
            <p:cNvCxnSpPr>
              <a:cxnSpLocks/>
            </p:cNvCxnSpPr>
            <p:nvPr/>
          </p:nvCxnSpPr>
          <p:spPr>
            <a:xfrm flipH="1">
              <a:off x="5984111" y="4474585"/>
              <a:ext cx="958274"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C6DC07-4E26-4D48-B508-E3DABE349AD6}"/>
                </a:ext>
              </a:extLst>
            </p:cNvPr>
            <p:cNvCxnSpPr>
              <a:cxnSpLocks/>
            </p:cNvCxnSpPr>
            <p:nvPr/>
          </p:nvCxnSpPr>
          <p:spPr>
            <a:xfrm>
              <a:off x="5984111" y="4456930"/>
              <a:ext cx="0" cy="1005383"/>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FB8F8E35-66CF-4BA4-B747-3DF9BF3890AC}"/>
              </a:ext>
            </a:extLst>
          </p:cNvPr>
          <p:cNvSpPr txBox="1"/>
          <p:nvPr/>
        </p:nvSpPr>
        <p:spPr>
          <a:xfrm>
            <a:off x="2245487" y="169031"/>
            <a:ext cx="10139423" cy="1384995"/>
          </a:xfrm>
          <a:prstGeom prst="rect">
            <a:avLst/>
          </a:prstGeom>
          <a:noFill/>
        </p:spPr>
        <p:txBody>
          <a:bodyPr wrap="square" rtlCol="0">
            <a:spAutoFit/>
          </a:bodyPr>
          <a:lstStyle/>
          <a:p>
            <a:r>
              <a:rPr lang="en-US" sz="2800" b="1" dirty="0" err="1">
                <a:ln>
                  <a:solidFill>
                    <a:schemeClr val="tx1"/>
                  </a:solidFill>
                </a:ln>
                <a:solidFill>
                  <a:srgbClr val="0099FF"/>
                </a:solidFill>
                <a:latin typeface="Consolas" panose="020B0609020204030204" pitchFamily="49" charset="0"/>
                <a:cs typeface="Segoe UI" panose="020B0502040204020203" pitchFamily="34" charset="0"/>
              </a:rPr>
              <a:t>waitq.wake_all</a:t>
            </a:r>
            <a:r>
              <a:rPr lang="en-US" sz="2800" b="1" dirty="0">
                <a:ln>
                  <a:solidFill>
                    <a:schemeClr val="tx1"/>
                  </a:solidFill>
                </a:ln>
                <a:solidFill>
                  <a:srgbClr val="0099FF"/>
                </a:solidFill>
                <a:latin typeface="Consolas" panose="020B0609020204030204" pitchFamily="49" charset="0"/>
                <a:cs typeface="Segoe UI" panose="020B0502040204020203" pitchFamily="34" charset="0"/>
              </a:rPr>
              <a:t>()</a:t>
            </a:r>
            <a:r>
              <a:rPr lang="en-US" sz="2800" b="1" dirty="0">
                <a:ln>
                  <a:solidFill>
                    <a:schemeClr val="tx1"/>
                  </a:solidFill>
                </a:ln>
                <a:solidFill>
                  <a:srgbClr val="0099FF"/>
                </a:solidFill>
                <a:latin typeface="Segoe UI" panose="020B0502040204020203" pitchFamily="34" charset="0"/>
                <a:cs typeface="Segoe UI" panose="020B0502040204020203" pitchFamily="34" charset="0"/>
              </a:rPr>
              <a:t> will set </a:t>
            </a:r>
            <a:r>
              <a:rPr lang="en-US" sz="2800" b="1" dirty="0">
                <a:ln>
                  <a:solidFill>
                    <a:schemeClr val="tx1"/>
                  </a:solidFill>
                </a:ln>
                <a:solidFill>
                  <a:srgbClr val="0099FF"/>
                </a:solidFill>
                <a:latin typeface="Consolas" panose="020B0609020204030204" pitchFamily="49" charset="0"/>
                <a:cs typeface="Segoe UI" panose="020B0502040204020203" pitchFamily="34" charset="0"/>
              </a:rPr>
              <a:t>p-&gt;state_</a:t>
            </a:r>
            <a:r>
              <a:rPr lang="en-US" sz="2800" b="1" dirty="0">
                <a:ln>
                  <a:solidFill>
                    <a:schemeClr val="tx1"/>
                  </a:solidFill>
                </a:ln>
                <a:solidFill>
                  <a:srgbClr val="0099FF"/>
                </a:solidFill>
                <a:latin typeface="Segoe UI" panose="020B0502040204020203" pitchFamily="34" charset="0"/>
                <a:cs typeface="Segoe UI" panose="020B0502040204020203" pitchFamily="34" charset="0"/>
              </a:rPr>
              <a:t> to runnable, so </a:t>
            </a:r>
            <a:r>
              <a:rPr lang="en-US" sz="2800" b="1" dirty="0" err="1">
                <a:ln>
                  <a:solidFill>
                    <a:schemeClr val="tx1"/>
                  </a:solidFill>
                </a:ln>
                <a:solidFill>
                  <a:srgbClr val="0099FF"/>
                </a:solidFill>
                <a:latin typeface="Consolas" panose="020B0609020204030204" pitchFamily="49" charset="0"/>
                <a:cs typeface="Segoe UI" panose="020B0502040204020203" pitchFamily="34" charset="0"/>
              </a:rPr>
              <a:t>w.block</a:t>
            </a:r>
            <a:r>
              <a:rPr lang="en-US" sz="2800" b="1" dirty="0">
                <a:ln>
                  <a:solidFill>
                    <a:schemeClr val="tx1"/>
                  </a:solidFill>
                </a:ln>
                <a:solidFill>
                  <a:srgbClr val="0099FF"/>
                </a:solidFill>
                <a:latin typeface="Consolas" panose="020B0609020204030204" pitchFamily="49" charset="0"/>
                <a:cs typeface="Segoe UI" panose="020B0502040204020203" pitchFamily="34" charset="0"/>
              </a:rPr>
              <a:t>()...p-&gt;yield()...</a:t>
            </a:r>
            <a:r>
              <a:rPr lang="en-US" sz="2800" b="1" dirty="0" err="1">
                <a:ln>
                  <a:solidFill>
                    <a:schemeClr val="tx1"/>
                  </a:solidFill>
                </a:ln>
                <a:solidFill>
                  <a:srgbClr val="0099FF"/>
                </a:solidFill>
                <a:latin typeface="Consolas" panose="020B0609020204030204" pitchFamily="49" charset="0"/>
                <a:cs typeface="Segoe UI" panose="020B0502040204020203" pitchFamily="34" charset="0"/>
              </a:rPr>
              <a:t>cpustate:schedule</a:t>
            </a:r>
            <a:r>
              <a:rPr lang="en-US" sz="2800" b="1" dirty="0">
                <a:ln>
                  <a:solidFill>
                    <a:schemeClr val="tx1"/>
                  </a:solidFill>
                </a:ln>
                <a:solidFill>
                  <a:srgbClr val="0099FF"/>
                </a:solidFill>
                <a:latin typeface="Consolas" panose="020B0609020204030204" pitchFamily="49" charset="0"/>
                <a:cs typeface="Segoe UI" panose="020B0502040204020203" pitchFamily="34" charset="0"/>
              </a:rPr>
              <a:t>()</a:t>
            </a:r>
            <a:r>
              <a:rPr lang="en-US" sz="2800" b="1" dirty="0">
                <a:ln>
                  <a:solidFill>
                    <a:schemeClr val="tx1"/>
                  </a:solidFill>
                </a:ln>
                <a:solidFill>
                  <a:srgbClr val="0099FF"/>
                </a:solidFill>
                <a:latin typeface="Segoe UI" panose="020B0502040204020203" pitchFamily="34" charset="0"/>
                <a:cs typeface="Segoe UI" panose="020B0502040204020203" pitchFamily="34" charset="0"/>
              </a:rPr>
              <a:t> puts </a:t>
            </a:r>
            <a:r>
              <a:rPr lang="en-US" sz="2800" b="1" dirty="0">
                <a:ln>
                  <a:solidFill>
                    <a:schemeClr val="tx1"/>
                  </a:solidFill>
                </a:ln>
                <a:solidFill>
                  <a:srgbClr val="0099FF"/>
                </a:solidFill>
                <a:latin typeface="Consolas" panose="020B0609020204030204" pitchFamily="49" charset="0"/>
                <a:cs typeface="Segoe UI" panose="020B0502040204020203" pitchFamily="34" charset="0"/>
              </a:rPr>
              <a:t>p</a:t>
            </a:r>
            <a:r>
              <a:rPr lang="en-US" sz="2800" b="1" dirty="0">
                <a:ln>
                  <a:solidFill>
                    <a:schemeClr val="tx1"/>
                  </a:solidFill>
                </a:ln>
                <a:solidFill>
                  <a:srgbClr val="0099FF"/>
                </a:solidFill>
                <a:latin typeface="Segoe UI" panose="020B0502040204020203" pitchFamily="34" charset="0"/>
                <a:cs typeface="Segoe UI" panose="020B0502040204020203" pitchFamily="34" charset="0"/>
              </a:rPr>
              <a:t> on </a:t>
            </a:r>
            <a:r>
              <a:rPr lang="en-US" sz="2800" b="1" dirty="0" err="1">
                <a:ln>
                  <a:solidFill>
                    <a:schemeClr val="tx1"/>
                  </a:solidFill>
                </a:ln>
                <a:solidFill>
                  <a:srgbClr val="0099FF"/>
                </a:solidFill>
                <a:latin typeface="Segoe UI" panose="020B0502040204020203" pitchFamily="34" charset="0"/>
                <a:cs typeface="Segoe UI" panose="020B0502040204020203" pitchFamily="34" charset="0"/>
              </a:rPr>
              <a:t>runqueue</a:t>
            </a:r>
            <a:r>
              <a:rPr lang="en-US" sz="2800" b="1" dirty="0">
                <a:ln>
                  <a:solidFill>
                    <a:schemeClr val="tx1"/>
                  </a:solidFill>
                </a:ln>
                <a:solidFill>
                  <a:srgbClr val="0099FF"/>
                </a:solidFill>
                <a:latin typeface="Segoe UI" panose="020B0502040204020203" pitchFamily="34" charset="0"/>
                <a:cs typeface="Segoe UI" panose="020B0502040204020203" pitchFamily="34" charset="0"/>
              </a:rPr>
              <a:t> immediately</a:t>
            </a:r>
          </a:p>
        </p:txBody>
      </p:sp>
    </p:spTree>
    <p:extLst>
      <p:ext uri="{BB962C8B-B14F-4D97-AF65-F5344CB8AC3E}">
        <p14:creationId xmlns:p14="http://schemas.microsoft.com/office/powerpoint/2010/main" val="9378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9" name="Group 8">
            <a:extLst>
              <a:ext uri="{FF2B5EF4-FFF2-40B4-BE49-F238E27FC236}">
                <a16:creationId xmlns:a16="http://schemas.microsoft.com/office/drawing/2014/main" id="{DBDF2C80-AFA9-4E85-A2A0-F7B5ADD7C324}"/>
              </a:ext>
            </a:extLst>
          </p:cNvPr>
          <p:cNvGrpSpPr/>
          <p:nvPr/>
        </p:nvGrpSpPr>
        <p:grpSpPr>
          <a:xfrm>
            <a:off x="1035936" y="3997531"/>
            <a:ext cx="6170980" cy="1141628"/>
            <a:chOff x="1035936" y="3997531"/>
            <a:chExt cx="6170980" cy="1141628"/>
          </a:xfrm>
        </p:grpSpPr>
        <p:sp>
          <p:nvSpPr>
            <p:cNvPr id="14" name="Left Bracket 13">
              <a:extLst>
                <a:ext uri="{FF2B5EF4-FFF2-40B4-BE49-F238E27FC236}">
                  <a16:creationId xmlns:a16="http://schemas.microsoft.com/office/drawing/2014/main" id="{E58B708C-6C04-412A-83C2-B4DA476AD7EE}"/>
                </a:ext>
              </a:extLst>
            </p:cNvPr>
            <p:cNvSpPr/>
            <p:nvPr/>
          </p:nvSpPr>
          <p:spPr>
            <a:xfrm>
              <a:off x="6942384" y="3997531"/>
              <a:ext cx="264532" cy="954108"/>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53E34CA4-592E-4D51-B913-CE329C852BD7}"/>
                </a:ext>
              </a:extLst>
            </p:cNvPr>
            <p:cNvGrpSpPr/>
            <p:nvPr/>
          </p:nvGrpSpPr>
          <p:grpSpPr>
            <a:xfrm>
              <a:off x="1035936" y="4913051"/>
              <a:ext cx="4948175" cy="226108"/>
              <a:chOff x="53546" y="1574157"/>
              <a:chExt cx="5334000" cy="300942"/>
            </a:xfrm>
          </p:grpSpPr>
          <p:cxnSp>
            <p:nvCxnSpPr>
              <p:cNvPr id="20" name="Straight Arrow Connector 19">
                <a:extLst>
                  <a:ext uri="{FF2B5EF4-FFF2-40B4-BE49-F238E27FC236}">
                    <a16:creationId xmlns:a16="http://schemas.microsoft.com/office/drawing/2014/main" id="{A85DD22B-84DB-41E9-9B44-AF5B9CD1B7D0}"/>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E0C0F0-E662-4019-8019-388AD2E2A9B7}"/>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3F464806-9095-42D1-AE26-F36E4FD30E74}"/>
                </a:ext>
              </a:extLst>
            </p:cNvPr>
            <p:cNvCxnSpPr>
              <a:cxnSpLocks/>
            </p:cNvCxnSpPr>
            <p:nvPr/>
          </p:nvCxnSpPr>
          <p:spPr>
            <a:xfrm flipH="1">
              <a:off x="5984111" y="4474585"/>
              <a:ext cx="958274"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C6DC07-4E26-4D48-B508-E3DABE349AD6}"/>
                </a:ext>
              </a:extLst>
            </p:cNvPr>
            <p:cNvCxnSpPr>
              <a:cxnSpLocks/>
            </p:cNvCxnSpPr>
            <p:nvPr/>
          </p:nvCxnSpPr>
          <p:spPr>
            <a:xfrm>
              <a:off x="5984111" y="4459361"/>
              <a:ext cx="0" cy="573913"/>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D2257FB1-92FD-4101-997D-72210A50A087}"/>
              </a:ext>
            </a:extLst>
          </p:cNvPr>
          <p:cNvSpPr txBox="1"/>
          <p:nvPr/>
        </p:nvSpPr>
        <p:spPr>
          <a:xfrm>
            <a:off x="2182666" y="197732"/>
            <a:ext cx="10048500" cy="1569660"/>
          </a:xfrm>
          <a:prstGeom prst="rect">
            <a:avLst/>
          </a:prstGeom>
          <a:noFill/>
        </p:spPr>
        <p:txBody>
          <a:bodyPr wrap="square" rtlCol="0">
            <a:spAutoFit/>
          </a:bodyPr>
          <a:lstStyle/>
          <a:p>
            <a:pPr algn="ctr"/>
            <a:r>
              <a:rPr lang="en-US" sz="3200" b="1" dirty="0">
                <a:ln>
                  <a:solidFill>
                    <a:schemeClr val="tx1"/>
                  </a:solidFill>
                </a:ln>
                <a:solidFill>
                  <a:srgbClr val="0099FF"/>
                </a:solidFill>
                <a:latin typeface="Segoe UI" panose="020B0502040204020203" pitchFamily="34" charset="0"/>
                <a:cs typeface="Segoe UI" panose="020B0502040204020203" pitchFamily="34" charset="0"/>
              </a:rPr>
              <a:t>Sleeper has just missed the most recent timer interrupt. So, it will block until the next one, when </a:t>
            </a:r>
            <a:r>
              <a:rPr lang="en-US" sz="3200" b="1" dirty="0" err="1">
                <a:ln>
                  <a:solidFill>
                    <a:schemeClr val="tx1"/>
                  </a:solidFill>
                </a:ln>
                <a:solidFill>
                  <a:srgbClr val="0099FF"/>
                </a:solidFill>
                <a:latin typeface="Consolas" panose="020B0609020204030204" pitchFamily="49" charset="0"/>
                <a:cs typeface="Segoe UI" panose="020B0502040204020203" pitchFamily="34" charset="0"/>
              </a:rPr>
              <a:t>waitq.wake_all</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a:t>
            </a:r>
            <a:r>
              <a:rPr lang="en-US" sz="3200" b="1" dirty="0">
                <a:ln>
                  <a:solidFill>
                    <a:schemeClr val="tx1"/>
                  </a:solidFill>
                </a:ln>
                <a:solidFill>
                  <a:srgbClr val="0099FF"/>
                </a:solidFill>
                <a:latin typeface="Segoe UI" panose="020B0502040204020203" pitchFamily="34" charset="0"/>
                <a:cs typeface="Segoe UI" panose="020B0502040204020203" pitchFamily="34" charset="0"/>
              </a:rPr>
              <a:t> will set </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p-&gt;state_</a:t>
            </a:r>
            <a:r>
              <a:rPr lang="en-US" sz="3200" b="1" dirty="0">
                <a:ln>
                  <a:solidFill>
                    <a:schemeClr val="tx1"/>
                  </a:solidFill>
                </a:ln>
                <a:solidFill>
                  <a:srgbClr val="0099FF"/>
                </a:solidFill>
                <a:latin typeface="Segoe UI" panose="020B0502040204020203" pitchFamily="34" charset="0"/>
                <a:cs typeface="Segoe UI" panose="020B0502040204020203" pitchFamily="34" charset="0"/>
              </a:rPr>
              <a:t> to </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runnable</a:t>
            </a:r>
          </a:p>
        </p:txBody>
      </p:sp>
    </p:spTree>
    <p:extLst>
      <p:ext uri="{BB962C8B-B14F-4D97-AF65-F5344CB8AC3E}">
        <p14:creationId xmlns:p14="http://schemas.microsoft.com/office/powerpoint/2010/main" val="271186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7" name="Group 6">
            <a:extLst>
              <a:ext uri="{FF2B5EF4-FFF2-40B4-BE49-F238E27FC236}">
                <a16:creationId xmlns:a16="http://schemas.microsoft.com/office/drawing/2014/main" id="{12C54A99-A6B6-45DC-802C-D8670304EEDA}"/>
              </a:ext>
            </a:extLst>
          </p:cNvPr>
          <p:cNvGrpSpPr/>
          <p:nvPr/>
        </p:nvGrpSpPr>
        <p:grpSpPr>
          <a:xfrm>
            <a:off x="1035936" y="3997531"/>
            <a:ext cx="6170980" cy="1986580"/>
            <a:chOff x="1035936" y="3997531"/>
            <a:chExt cx="6170980" cy="1986580"/>
          </a:xfrm>
        </p:grpSpPr>
        <p:sp>
          <p:nvSpPr>
            <p:cNvPr id="14" name="Left Bracket 13">
              <a:extLst>
                <a:ext uri="{FF2B5EF4-FFF2-40B4-BE49-F238E27FC236}">
                  <a16:creationId xmlns:a16="http://schemas.microsoft.com/office/drawing/2014/main" id="{E58B708C-6C04-412A-83C2-B4DA476AD7EE}"/>
                </a:ext>
              </a:extLst>
            </p:cNvPr>
            <p:cNvSpPr/>
            <p:nvPr/>
          </p:nvSpPr>
          <p:spPr>
            <a:xfrm>
              <a:off x="6942384" y="3997531"/>
              <a:ext cx="264532" cy="954108"/>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53E34CA4-592E-4D51-B913-CE329C852BD7}"/>
                </a:ext>
              </a:extLst>
            </p:cNvPr>
            <p:cNvGrpSpPr/>
            <p:nvPr/>
          </p:nvGrpSpPr>
          <p:grpSpPr>
            <a:xfrm>
              <a:off x="1035936" y="5758003"/>
              <a:ext cx="4948175" cy="226108"/>
              <a:chOff x="53546" y="1574157"/>
              <a:chExt cx="5334000" cy="300942"/>
            </a:xfrm>
          </p:grpSpPr>
          <p:cxnSp>
            <p:nvCxnSpPr>
              <p:cNvPr id="20" name="Straight Arrow Connector 19">
                <a:extLst>
                  <a:ext uri="{FF2B5EF4-FFF2-40B4-BE49-F238E27FC236}">
                    <a16:creationId xmlns:a16="http://schemas.microsoft.com/office/drawing/2014/main" id="{A85DD22B-84DB-41E9-9B44-AF5B9CD1B7D0}"/>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E0C0F0-E662-4019-8019-388AD2E2A9B7}"/>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3F464806-9095-42D1-AE26-F36E4FD30E74}"/>
                </a:ext>
              </a:extLst>
            </p:cNvPr>
            <p:cNvCxnSpPr>
              <a:cxnSpLocks/>
            </p:cNvCxnSpPr>
            <p:nvPr/>
          </p:nvCxnSpPr>
          <p:spPr>
            <a:xfrm flipH="1">
              <a:off x="5984111" y="4474585"/>
              <a:ext cx="958274"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C6DC07-4E26-4D48-B508-E3DABE349AD6}"/>
                </a:ext>
              </a:extLst>
            </p:cNvPr>
            <p:cNvCxnSpPr>
              <a:cxnSpLocks/>
            </p:cNvCxnSpPr>
            <p:nvPr/>
          </p:nvCxnSpPr>
          <p:spPr>
            <a:xfrm>
              <a:off x="5984111" y="4458981"/>
              <a:ext cx="0" cy="1417677"/>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603C07A6-740F-4167-BB36-FF893EC6F21F}"/>
              </a:ext>
            </a:extLst>
          </p:cNvPr>
          <p:cNvSpPr txBox="1"/>
          <p:nvPr/>
        </p:nvSpPr>
        <p:spPr>
          <a:xfrm>
            <a:off x="2474089" y="169031"/>
            <a:ext cx="9525965" cy="2062103"/>
          </a:xfrm>
          <a:prstGeom prst="rect">
            <a:avLst/>
          </a:prstGeom>
          <a:noFill/>
        </p:spPr>
        <p:txBody>
          <a:bodyPr wrap="square" rtlCol="0">
            <a:spAutoFit/>
          </a:bodyPr>
          <a:lstStyle/>
          <a:p>
            <a:r>
              <a:rPr lang="en-US" sz="3200" b="1" dirty="0">
                <a:ln>
                  <a:solidFill>
                    <a:schemeClr val="tx1"/>
                  </a:solidFill>
                </a:ln>
                <a:solidFill>
                  <a:srgbClr val="0099FF"/>
                </a:solidFill>
                <a:latin typeface="Segoe UI" panose="020B0502040204020203" pitchFamily="34" charset="0"/>
                <a:cs typeface="Segoe UI" panose="020B0502040204020203" pitchFamily="34" charset="0"/>
              </a:rPr>
              <a:t>Sleeper has awoken from </a:t>
            </a:r>
            <a:r>
              <a:rPr lang="en-US" sz="3200" b="1" dirty="0" err="1">
                <a:ln>
                  <a:solidFill>
                    <a:schemeClr val="tx1"/>
                  </a:solidFill>
                </a:ln>
                <a:solidFill>
                  <a:srgbClr val="0099FF"/>
                </a:solidFill>
                <a:latin typeface="Consolas" panose="020B0609020204030204" pitchFamily="49" charset="0"/>
                <a:cs typeface="Segoe UI" panose="020B0502040204020203" pitchFamily="34" charset="0"/>
              </a:rPr>
              <a:t>w.block</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a:t>
            </a:r>
            <a:r>
              <a:rPr lang="en-US" sz="3200" b="1" dirty="0">
                <a:ln>
                  <a:solidFill>
                    <a:schemeClr val="tx1"/>
                  </a:solidFill>
                </a:ln>
                <a:solidFill>
                  <a:srgbClr val="0099FF"/>
                </a:solidFill>
                <a:latin typeface="Segoe UI" panose="020B0502040204020203" pitchFamily="34" charset="0"/>
                <a:cs typeface="Segoe UI" panose="020B0502040204020203" pitchFamily="34" charset="0"/>
              </a:rPr>
              <a:t>, due to a previous timer firing; </a:t>
            </a:r>
            <a:r>
              <a:rPr lang="en-US" sz="3200" b="1" dirty="0" err="1">
                <a:ln>
                  <a:solidFill>
                    <a:schemeClr val="tx1"/>
                  </a:solidFill>
                </a:ln>
                <a:solidFill>
                  <a:srgbClr val="0099FF"/>
                </a:solidFill>
                <a:latin typeface="Consolas" panose="020B0609020204030204" pitchFamily="49" charset="0"/>
                <a:cs typeface="Segoe UI" panose="020B0502040204020203" pitchFamily="34" charset="0"/>
              </a:rPr>
              <a:t>w.block</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a:t>
            </a:r>
            <a:r>
              <a:rPr lang="en-US" sz="3200" b="1" dirty="0">
                <a:ln>
                  <a:solidFill>
                    <a:schemeClr val="tx1"/>
                  </a:solidFill>
                </a:ln>
                <a:solidFill>
                  <a:srgbClr val="0099FF"/>
                </a:solidFill>
                <a:latin typeface="Segoe UI" panose="020B0502040204020203" pitchFamily="34" charset="0"/>
                <a:cs typeface="Segoe UI" panose="020B0502040204020203" pitchFamily="34" charset="0"/>
              </a:rPr>
              <a:t> has called </a:t>
            </a:r>
            <a:r>
              <a:rPr lang="en-US" sz="3200" b="1" dirty="0" err="1">
                <a:ln>
                  <a:solidFill>
                    <a:schemeClr val="tx1"/>
                  </a:solidFill>
                </a:ln>
                <a:solidFill>
                  <a:srgbClr val="0099FF"/>
                </a:solidFill>
                <a:latin typeface="Consolas" panose="020B0609020204030204" pitchFamily="49" charset="0"/>
                <a:cs typeface="Segoe UI" panose="020B0502040204020203" pitchFamily="34" charset="0"/>
              </a:rPr>
              <a:t>w.clear</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a:t>
            </a:r>
            <a:r>
              <a:rPr lang="en-US" sz="3200" b="1" dirty="0">
                <a:ln>
                  <a:solidFill>
                    <a:schemeClr val="tx1"/>
                  </a:solidFill>
                </a:ln>
                <a:solidFill>
                  <a:srgbClr val="0099FF"/>
                </a:solidFill>
                <a:latin typeface="Segoe UI" panose="020B0502040204020203" pitchFamily="34" charset="0"/>
                <a:cs typeface="Segoe UI" panose="020B0502040204020203" pitchFamily="34" charset="0"/>
              </a:rPr>
              <a:t>, so the sleeper will miss the new wakeup, which is correct according to the spec.</a:t>
            </a:r>
          </a:p>
        </p:txBody>
      </p:sp>
    </p:spTree>
    <p:extLst>
      <p:ext uri="{BB962C8B-B14F-4D97-AF65-F5344CB8AC3E}">
        <p14:creationId xmlns:p14="http://schemas.microsoft.com/office/powerpoint/2010/main" val="319173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DB8119-BA23-4C5F-8B42-D29B707AE8CD}"/>
              </a:ext>
            </a:extLst>
          </p:cNvPr>
          <p:cNvSpPr txBox="1"/>
          <p:nvPr/>
        </p:nvSpPr>
        <p:spPr>
          <a:xfrm>
            <a:off x="485002" y="1322172"/>
            <a:ext cx="11221996" cy="4832092"/>
          </a:xfrm>
          <a:prstGeom prst="rect">
            <a:avLst/>
          </a:prstGeom>
          <a:noFill/>
        </p:spPr>
        <p:txBody>
          <a:bodyPr wrap="square" rtlCol="0">
            <a:spAutoFit/>
          </a:bodyPr>
          <a:lstStyle/>
          <a:p>
            <a:r>
              <a:rPr lang="en-US" sz="2800" dirty="0">
                <a:latin typeface="Consolas" panose="020B0609020204030204" pitchFamily="49" charset="0"/>
              </a:rPr>
              <a:t>//kernel.cc</a:t>
            </a:r>
          </a:p>
          <a:p>
            <a:r>
              <a:rPr lang="en-US" sz="2800" dirty="0">
                <a:latin typeface="Consolas" panose="020B0609020204030204" pitchFamily="49" charset="0"/>
              </a:rPr>
              <a:t>switch(regs-&gt;</a:t>
            </a:r>
            <a:r>
              <a:rPr lang="en-US" sz="2800" dirty="0" err="1">
                <a:latin typeface="Consolas" panose="020B0609020204030204" pitchFamily="49" charset="0"/>
              </a:rPr>
              <a:t>reg_rax</a:t>
            </a:r>
            <a:r>
              <a:rPr lang="en-US" sz="2800" dirty="0">
                <a:latin typeface="Consolas" panose="020B0609020204030204" pitchFamily="49" charset="0"/>
              </a:rPr>
              <a:t>) {</a:t>
            </a:r>
          </a:p>
          <a:p>
            <a:r>
              <a:rPr lang="en-US" sz="2800" dirty="0">
                <a:latin typeface="Consolas" panose="020B0609020204030204" pitchFamily="49" charset="0"/>
              </a:rPr>
              <a:t>case SYSCALL_MSLEEP: {</a:t>
            </a:r>
          </a:p>
          <a:p>
            <a:r>
              <a:rPr lang="en-US" sz="2800" dirty="0">
                <a:latin typeface="Consolas" panose="020B0609020204030204" pitchFamily="49" charset="0"/>
              </a:rPr>
              <a:t>   unsigned long </a:t>
            </a:r>
            <a:r>
              <a:rPr lang="en-US" sz="2800" dirty="0" err="1">
                <a:latin typeface="Consolas" panose="020B0609020204030204" pitchFamily="49" charset="0"/>
              </a:rPr>
              <a:t>wakeup_time</a:t>
            </a:r>
            <a:r>
              <a:rPr lang="en-US" sz="2800" dirty="0">
                <a:latin typeface="Consolas" panose="020B0609020204030204" pitchFamily="49" charset="0"/>
              </a:rPr>
              <a:t> = ticks +</a:t>
            </a:r>
          </a:p>
          <a:p>
            <a:r>
              <a:rPr lang="en-US" sz="2800" dirty="0">
                <a:latin typeface="Consolas" panose="020B0609020204030204" pitchFamily="49" charset="0"/>
              </a:rPr>
              <a:t>                               (regs-&gt;</a:t>
            </a:r>
            <a:r>
              <a:rPr lang="en-US" sz="2800" dirty="0" err="1">
                <a:latin typeface="Consolas" panose="020B0609020204030204" pitchFamily="49" charset="0"/>
              </a:rPr>
              <a:t>reg_rdi</a:t>
            </a:r>
            <a:r>
              <a:rPr lang="en-US" sz="2800" dirty="0">
                <a:latin typeface="Consolas" panose="020B0609020204030204" pitchFamily="49" charset="0"/>
              </a:rPr>
              <a:t> + 9) / 10;</a:t>
            </a:r>
          </a:p>
          <a:p>
            <a:r>
              <a:rPr lang="en-US" sz="2800" dirty="0">
                <a:latin typeface="Consolas" panose="020B0609020204030204" pitchFamily="49" charset="0"/>
              </a:rPr>
              <a:t>   while (long(</a:t>
            </a:r>
            <a:r>
              <a:rPr lang="en-US" sz="2800" dirty="0" err="1">
                <a:latin typeface="Consolas" panose="020B0609020204030204" pitchFamily="49" charset="0"/>
              </a:rPr>
              <a:t>wakeup_time</a:t>
            </a:r>
            <a:r>
              <a:rPr lang="en-US" sz="2800" dirty="0">
                <a:latin typeface="Consolas" panose="020B0609020204030204" pitchFamily="49" charset="0"/>
              </a:rPr>
              <a:t> - ticks) &gt; 0) {</a:t>
            </a:r>
          </a:p>
          <a:p>
            <a:r>
              <a:rPr lang="en-US" sz="2800" dirty="0">
                <a:latin typeface="Consolas" panose="020B0609020204030204" pitchFamily="49" charset="0"/>
              </a:rPr>
              <a:t>       this-&gt;yield();</a:t>
            </a:r>
          </a:p>
          <a:p>
            <a:r>
              <a:rPr lang="en-US" sz="2800" dirty="0">
                <a:latin typeface="Consolas" panose="020B0609020204030204" pitchFamily="49" charset="0"/>
              </a:rPr>
              <a:t>   }</a:t>
            </a:r>
          </a:p>
          <a:p>
            <a:r>
              <a:rPr lang="en-US" sz="2800" dirty="0">
                <a:latin typeface="Consolas" panose="020B0609020204030204" pitchFamily="49" charset="0"/>
              </a:rPr>
              <a:t>   return 0;</a:t>
            </a:r>
          </a:p>
          <a:p>
            <a:r>
              <a:rPr lang="en-US" sz="2800" dirty="0">
                <a:latin typeface="Consolas" panose="020B0609020204030204" pitchFamily="49" charset="0"/>
              </a:rPr>
              <a:t>}</a:t>
            </a:r>
          </a:p>
          <a:p>
            <a:r>
              <a:rPr lang="en-US" sz="2800" dirty="0">
                <a:latin typeface="Consolas" panose="020B0609020204030204" pitchFamily="49" charset="0"/>
              </a:rPr>
              <a:t>//...Other </a:t>
            </a:r>
            <a:r>
              <a:rPr lang="en-US" sz="2800" dirty="0" err="1">
                <a:latin typeface="Consolas" panose="020B0609020204030204" pitchFamily="49" charset="0"/>
              </a:rPr>
              <a:t>syscalls</a:t>
            </a:r>
            <a:r>
              <a:rPr lang="en-US" sz="2800" dirty="0">
                <a:latin typeface="Consolas" panose="020B0609020204030204" pitchFamily="49" charset="0"/>
              </a:rPr>
              <a:t>...</a:t>
            </a:r>
          </a:p>
        </p:txBody>
      </p:sp>
      <p:sp>
        <p:nvSpPr>
          <p:cNvPr id="9" name="Title 1">
            <a:extLst>
              <a:ext uri="{FF2B5EF4-FFF2-40B4-BE49-F238E27FC236}">
                <a16:creationId xmlns:a16="http://schemas.microsoft.com/office/drawing/2014/main" id="{1F4F627D-F3AB-467D-9FB2-D5B77F08D1F8}"/>
              </a:ext>
            </a:extLst>
          </p:cNvPr>
          <p:cNvSpPr>
            <a:spLocks noGrp="1"/>
          </p:cNvSpPr>
          <p:nvPr>
            <p:ph type="title"/>
          </p:nvPr>
        </p:nvSpPr>
        <p:spPr>
          <a:xfrm>
            <a:off x="838200" y="426908"/>
            <a:ext cx="10515600" cy="919978"/>
          </a:xfrm>
        </p:spPr>
        <p:txBody>
          <a:bodyPr/>
          <a:lstStyle/>
          <a:p>
            <a:r>
              <a:rPr lang="en-US" dirty="0"/>
              <a:t>Implementing </a:t>
            </a:r>
            <a:r>
              <a:rPr lang="en-US" dirty="0">
                <a:latin typeface="Consolas" panose="020B0609020204030204" pitchFamily="49" charset="0"/>
              </a:rPr>
              <a:t>sleep(</a:t>
            </a:r>
            <a:r>
              <a:rPr lang="en-US" dirty="0" err="1">
                <a:latin typeface="Consolas" panose="020B0609020204030204" pitchFamily="49" charset="0"/>
              </a:rPr>
              <a:t>ms</a:t>
            </a:r>
            <a:r>
              <a:rPr lang="en-US" dirty="0">
                <a:latin typeface="Consolas" panose="020B0609020204030204" pitchFamily="49" charset="0"/>
              </a:rPr>
              <a:t>)</a:t>
            </a:r>
            <a:r>
              <a:rPr lang="en-US" dirty="0"/>
              <a:t> Inefficiently</a:t>
            </a:r>
          </a:p>
        </p:txBody>
      </p:sp>
      <p:grpSp>
        <p:nvGrpSpPr>
          <p:cNvPr id="17" name="Group 16">
            <a:extLst>
              <a:ext uri="{FF2B5EF4-FFF2-40B4-BE49-F238E27FC236}">
                <a16:creationId xmlns:a16="http://schemas.microsoft.com/office/drawing/2014/main" id="{4BA2C934-C1ED-4DE7-9D97-548318692B72}"/>
              </a:ext>
            </a:extLst>
          </p:cNvPr>
          <p:cNvGrpSpPr/>
          <p:nvPr/>
        </p:nvGrpSpPr>
        <p:grpSpPr>
          <a:xfrm>
            <a:off x="2310714" y="3484904"/>
            <a:ext cx="9247711" cy="3373096"/>
            <a:chOff x="2310714" y="3484904"/>
            <a:chExt cx="9247711" cy="3373096"/>
          </a:xfrm>
        </p:grpSpPr>
        <p:pic>
          <p:nvPicPr>
            <p:cNvPr id="10" name="Picture 9">
              <a:extLst>
                <a:ext uri="{FF2B5EF4-FFF2-40B4-BE49-F238E27FC236}">
                  <a16:creationId xmlns:a16="http://schemas.microsoft.com/office/drawing/2014/main" id="{A2DD9569-BC80-4A7D-B745-B96DFF1EE8E3}"/>
                </a:ext>
              </a:extLst>
            </p:cNvPr>
            <p:cNvPicPr>
              <a:picLocks noChangeAspect="1"/>
            </p:cNvPicPr>
            <p:nvPr/>
          </p:nvPicPr>
          <p:blipFill>
            <a:blip r:embed="rId3"/>
            <a:stretch>
              <a:fillRect/>
            </a:stretch>
          </p:blipFill>
          <p:spPr>
            <a:xfrm>
              <a:off x="4722771" y="4012508"/>
              <a:ext cx="2845492" cy="2845492"/>
            </a:xfrm>
            <a:prstGeom prst="rect">
              <a:avLst/>
            </a:prstGeom>
          </p:spPr>
        </p:pic>
        <p:sp>
          <p:nvSpPr>
            <p:cNvPr id="11" name="Rectangle 10">
              <a:extLst>
                <a:ext uri="{FF2B5EF4-FFF2-40B4-BE49-F238E27FC236}">
                  <a16:creationId xmlns:a16="http://schemas.microsoft.com/office/drawing/2014/main" id="{932794DE-A15C-4257-B173-0291E6BCBB22}"/>
                </a:ext>
              </a:extLst>
            </p:cNvPr>
            <p:cNvSpPr/>
            <p:nvPr/>
          </p:nvSpPr>
          <p:spPr>
            <a:xfrm>
              <a:off x="2310714" y="3484904"/>
              <a:ext cx="6128951" cy="50662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5AFD3CD0-4D63-468A-A651-1AC82749ACA5}"/>
                </a:ext>
              </a:extLst>
            </p:cNvPr>
            <p:cNvCxnSpPr>
              <a:cxnSpLocks/>
            </p:cNvCxnSpPr>
            <p:nvPr/>
          </p:nvCxnSpPr>
          <p:spPr>
            <a:xfrm flipH="1" flipV="1">
              <a:off x="7734835" y="4012509"/>
              <a:ext cx="494765" cy="139024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986818-1320-412E-9CFC-869737DAD188}"/>
                </a:ext>
              </a:extLst>
            </p:cNvPr>
            <p:cNvSpPr txBox="1"/>
            <p:nvPr/>
          </p:nvSpPr>
          <p:spPr>
            <a:xfrm>
              <a:off x="7406641" y="5402751"/>
              <a:ext cx="4151784" cy="1292662"/>
            </a:xfrm>
            <a:prstGeom prst="rect">
              <a:avLst/>
            </a:prstGeom>
            <a:solidFill>
              <a:srgbClr val="66FF99">
                <a:alpha val="40000"/>
              </a:srgbClr>
            </a:solidFill>
            <a:ln w="57150">
              <a:solidFill>
                <a:srgbClr val="00B050"/>
              </a:solidFill>
            </a:ln>
          </p:spPr>
          <p:txBody>
            <a:bodyPr wrap="square" rtlCol="0">
              <a:spAutoFit/>
            </a:bodyPr>
            <a:lstStyle/>
            <a:p>
              <a:r>
                <a:rPr lang="en-US" sz="2600" dirty="0">
                  <a:latin typeface="Segoe UI Light" panose="020B0502040204020203" pitchFamily="34" charset="0"/>
                  <a:cs typeface="Segoe UI Light" panose="020B0502040204020203" pitchFamily="34" charset="0"/>
                </a:rPr>
                <a:t>Like </a:t>
              </a:r>
              <a:r>
                <a:rPr lang="en-US" sz="2600" dirty="0" err="1">
                  <a:latin typeface="Consolas" panose="020B0609020204030204" pitchFamily="49" charset="0"/>
                  <a:cs typeface="Segoe UI Light" panose="020B0502040204020203" pitchFamily="34" charset="0"/>
                </a:rPr>
                <a:t>want_ticks</a:t>
              </a:r>
              <a:r>
                <a:rPr lang="en-US" sz="2600" dirty="0">
                  <a:latin typeface="Consolas" panose="020B0609020204030204" pitchFamily="49" charset="0"/>
                  <a:cs typeface="Segoe UI Light" panose="020B0502040204020203" pitchFamily="34" charset="0"/>
                </a:rPr>
                <a:t> &gt; ticks</a:t>
              </a:r>
              <a:r>
                <a:rPr lang="en-US" sz="2600" dirty="0">
                  <a:latin typeface="Segoe UI Light" panose="020B0502040204020203" pitchFamily="34" charset="0"/>
                  <a:cs typeface="Segoe UI Light" panose="020B0502040204020203" pitchFamily="34" charset="0"/>
                </a:rPr>
                <a:t>, but works even if </a:t>
              </a:r>
              <a:r>
                <a:rPr lang="en-US" sz="2600" dirty="0">
                  <a:latin typeface="Consolas" panose="020B0609020204030204" pitchFamily="49" charset="0"/>
                  <a:cs typeface="Segoe UI Light" panose="020B0502040204020203" pitchFamily="34" charset="0"/>
                </a:rPr>
                <a:t>ticks</a:t>
              </a:r>
              <a:r>
                <a:rPr lang="en-US" sz="2600" dirty="0">
                  <a:latin typeface="Segoe UI Light" panose="020B0502040204020203" pitchFamily="34" charset="0"/>
                  <a:cs typeface="Segoe UI Light" panose="020B0502040204020203" pitchFamily="34" charset="0"/>
                </a:rPr>
                <a:t> overflows!</a:t>
              </a:r>
            </a:p>
          </p:txBody>
        </p:sp>
      </p:grpSp>
      <p:pic>
        <p:nvPicPr>
          <p:cNvPr id="20" name="Picture 19">
            <a:extLst>
              <a:ext uri="{FF2B5EF4-FFF2-40B4-BE49-F238E27FC236}">
                <a16:creationId xmlns:a16="http://schemas.microsoft.com/office/drawing/2014/main" id="{CB65B96F-0597-466E-981B-20354165F4B6}"/>
              </a:ext>
            </a:extLst>
          </p:cNvPr>
          <p:cNvPicPr>
            <a:picLocks noChangeAspect="1"/>
          </p:cNvPicPr>
          <p:nvPr/>
        </p:nvPicPr>
        <p:blipFill>
          <a:blip r:embed="rId4"/>
          <a:stretch>
            <a:fillRect/>
          </a:stretch>
        </p:blipFill>
        <p:spPr>
          <a:xfrm>
            <a:off x="4433102" y="4109010"/>
            <a:ext cx="2542373" cy="2760563"/>
          </a:xfrm>
          <a:prstGeom prst="rect">
            <a:avLst/>
          </a:prstGeom>
        </p:spPr>
      </p:pic>
      <p:sp>
        <p:nvSpPr>
          <p:cNvPr id="21" name="Content Placeholder 2">
            <a:extLst>
              <a:ext uri="{FF2B5EF4-FFF2-40B4-BE49-F238E27FC236}">
                <a16:creationId xmlns:a16="http://schemas.microsoft.com/office/drawing/2014/main" id="{012BE5F2-E508-4E7D-9DDD-32E0F1D86428}"/>
              </a:ext>
            </a:extLst>
          </p:cNvPr>
          <p:cNvSpPr>
            <a:spLocks noGrp="1"/>
          </p:cNvSpPr>
          <p:nvPr>
            <p:ph idx="1"/>
          </p:nvPr>
        </p:nvSpPr>
        <p:spPr>
          <a:xfrm>
            <a:off x="6998625" y="4474920"/>
            <a:ext cx="5085345" cy="2237089"/>
          </a:xfrm>
          <a:solidFill>
            <a:srgbClr val="FFCCCC"/>
          </a:solidFill>
          <a:ln w="57150">
            <a:solidFill>
              <a:srgbClr val="FF0000"/>
            </a:solidFill>
          </a:ln>
        </p:spPr>
        <p:txBody>
          <a:bodyPr>
            <a:normAutofit fontScale="92500" lnSpcReduction="10000"/>
          </a:bodyPr>
          <a:lstStyle/>
          <a:p>
            <a:r>
              <a:rPr lang="en-US" b="1" dirty="0">
                <a:latin typeface="Segoe UI" panose="020B0502040204020203" pitchFamily="34" charset="0"/>
                <a:cs typeface="Segoe UI" panose="020B0502040204020203" pitchFamily="34" charset="0"/>
              </a:rPr>
              <a:t>User-mode part of process goes to sleep, but . . .</a:t>
            </a:r>
          </a:p>
          <a:p>
            <a:r>
              <a:rPr lang="en-US" b="1" dirty="0">
                <a:latin typeface="Segoe UI" panose="020B0502040204020203" pitchFamily="34" charset="0"/>
                <a:cs typeface="Segoe UI" panose="020B0502040204020203" pitchFamily="34" charset="0"/>
              </a:rPr>
              <a:t>. . . kernel-half stays runnable, repeatedly testing the exit condition and then yielding! Polling is gross.</a:t>
            </a:r>
          </a:p>
        </p:txBody>
      </p:sp>
    </p:spTree>
    <p:extLst>
      <p:ext uri="{BB962C8B-B14F-4D97-AF65-F5344CB8AC3E}">
        <p14:creationId xmlns:p14="http://schemas.microsoft.com/office/powerpoint/2010/main" val="223692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bg/>
                                          </p:spTgt>
                                        </p:tgtEl>
                                        <p:attrNameLst>
                                          <p:attrName>style.visibility</p:attrName>
                                        </p:attrNameLst>
                                      </p:cBhvr>
                                      <p:to>
                                        <p:strVal val="visible"/>
                                      </p:to>
                                    </p:set>
                                    <p:animEffect transition="in" filter="fade">
                                      <p:cBhvr>
                                        <p:cTn id="18" dur="500"/>
                                        <p:tgtEl>
                                          <p:spTgt spid="21">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500"/>
                                        <p:tgtEl>
                                          <p:spTgt spid="21">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fade">
                                      <p:cBhvr>
                                        <p:cTn id="2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D7A5B-338C-4E63-A1E3-78F3A2D0A326}"/>
              </a:ext>
            </a:extLst>
          </p:cNvPr>
          <p:cNvSpPr>
            <a:spLocks noGrp="1"/>
          </p:cNvSpPr>
          <p:nvPr>
            <p:ph idx="1"/>
          </p:nvPr>
        </p:nvSpPr>
        <p:spPr>
          <a:xfrm>
            <a:off x="838200" y="2832623"/>
            <a:ext cx="10933252" cy="1230091"/>
          </a:xfrm>
        </p:spPr>
        <p:txBody>
          <a:bodyPr/>
          <a:lstStyle/>
          <a:p>
            <a:r>
              <a:rPr lang="en-US" b="1" dirty="0">
                <a:latin typeface="Segoe UI" panose="020B0502040204020203" pitchFamily="34" charset="0"/>
                <a:cs typeface="Segoe UI" panose="020B0502040204020203" pitchFamily="34" charset="0"/>
              </a:rPr>
              <a:t>Sleeping thread wants to block until the next timer interrupt</a:t>
            </a:r>
          </a:p>
          <a:p>
            <a:r>
              <a:rPr lang="en-US" b="1" dirty="0">
                <a:latin typeface="Segoe UI" panose="020B0502040204020203" pitchFamily="34" charset="0"/>
                <a:cs typeface="Segoe UI" panose="020B0502040204020203" pitchFamily="34" charset="0"/>
              </a:rPr>
              <a:t>Waking thread runs every timer interrupt</a:t>
            </a:r>
          </a:p>
        </p:txBody>
      </p:sp>
      <p:pic>
        <p:nvPicPr>
          <p:cNvPr id="4" name="Picture 3">
            <a:extLst>
              <a:ext uri="{FF2B5EF4-FFF2-40B4-BE49-F238E27FC236}">
                <a16:creationId xmlns:a16="http://schemas.microsoft.com/office/drawing/2014/main" id="{598721F4-6C18-4F1F-AC77-BAAAE44ECCBB}"/>
              </a:ext>
            </a:extLst>
          </p:cNvPr>
          <p:cNvPicPr>
            <a:picLocks noChangeAspect="1"/>
          </p:cNvPicPr>
          <p:nvPr/>
        </p:nvPicPr>
        <p:blipFill rotWithShape="1">
          <a:blip r:embed="rId2"/>
          <a:srcRect l="1931" t="5448" r="2781" b="6355"/>
          <a:stretch/>
        </p:blipFill>
        <p:spPr>
          <a:xfrm flipH="1">
            <a:off x="200629" y="389087"/>
            <a:ext cx="2326511" cy="1924608"/>
          </a:xfrm>
          <a:prstGeom prst="rect">
            <a:avLst/>
          </a:prstGeom>
        </p:spPr>
      </p:pic>
      <p:sp>
        <p:nvSpPr>
          <p:cNvPr id="5" name="TextBox 4">
            <a:extLst>
              <a:ext uri="{FF2B5EF4-FFF2-40B4-BE49-F238E27FC236}">
                <a16:creationId xmlns:a16="http://schemas.microsoft.com/office/drawing/2014/main" id="{BBCB4A7C-8728-408B-9CCE-F95F42B3CB6D}"/>
              </a:ext>
            </a:extLst>
          </p:cNvPr>
          <p:cNvSpPr txBox="1"/>
          <p:nvPr/>
        </p:nvSpPr>
        <p:spPr>
          <a:xfrm>
            <a:off x="1041721" y="4074288"/>
            <a:ext cx="4780344" cy="2246769"/>
          </a:xfrm>
          <a:prstGeom prst="rect">
            <a:avLst/>
          </a:prstGeom>
          <a:noFill/>
        </p:spPr>
        <p:txBody>
          <a:bodyPr wrap="square" rtlCol="0">
            <a:spAutoFit/>
          </a:bodyPr>
          <a:lstStyle/>
          <a:p>
            <a:r>
              <a:rPr lang="en-US" sz="2800" b="1" dirty="0">
                <a:latin typeface="Consolas" panose="020B0609020204030204" pitchFamily="49" charset="0"/>
              </a:rPr>
              <a:t>//Sleeper</a:t>
            </a:r>
          </a:p>
          <a:p>
            <a:r>
              <a:rPr lang="en-US" sz="2800" b="1" dirty="0">
                <a:latin typeface="Consolas" panose="020B0609020204030204" pitchFamily="49" charset="0"/>
              </a:rPr>
              <a:t>waiter w(this);</a:t>
            </a:r>
          </a:p>
          <a:p>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p:txBody>
      </p:sp>
      <p:sp>
        <p:nvSpPr>
          <p:cNvPr id="6" name="TextBox 5">
            <a:extLst>
              <a:ext uri="{FF2B5EF4-FFF2-40B4-BE49-F238E27FC236}">
                <a16:creationId xmlns:a16="http://schemas.microsoft.com/office/drawing/2014/main" id="{486CBF94-0D0F-4FB4-8A8A-5BBC007F00AF}"/>
              </a:ext>
            </a:extLst>
          </p:cNvPr>
          <p:cNvSpPr txBox="1"/>
          <p:nvPr/>
        </p:nvSpPr>
        <p:spPr>
          <a:xfrm>
            <a:off x="7072131" y="3961435"/>
            <a:ext cx="4780344" cy="954107"/>
          </a:xfrm>
          <a:prstGeom prst="rect">
            <a:avLst/>
          </a:prstGeom>
          <a:noFill/>
        </p:spPr>
        <p:txBody>
          <a:bodyPr wrap="square" rtlCol="0">
            <a:spAutoFit/>
          </a:bodyPr>
          <a:lstStyle/>
          <a:p>
            <a:r>
              <a:rPr lang="en-US" sz="2800" b="1" dirty="0">
                <a:latin typeface="Consolas" panose="020B0609020204030204" pitchFamily="49" charset="0"/>
              </a:rPr>
              <a:t>//</a:t>
            </a:r>
            <a:r>
              <a:rPr lang="en-US" sz="2800" b="1" dirty="0" err="1">
                <a:latin typeface="Consolas" panose="020B0609020204030204" pitchFamily="49" charset="0"/>
              </a:rPr>
              <a:t>Waker</a:t>
            </a:r>
            <a:endParaRPr lang="en-US" sz="2800" b="1" dirty="0">
              <a:latin typeface="Consolas" panose="020B0609020204030204" pitchFamily="49" charset="0"/>
            </a:endParaRPr>
          </a:p>
          <a:p>
            <a:r>
              <a:rPr lang="en-US" sz="2800" b="1" dirty="0" err="1">
                <a:latin typeface="Consolas" panose="020B0609020204030204" pitchFamily="49" charset="0"/>
              </a:rPr>
              <a:t>waitq.wake_all</a:t>
            </a:r>
            <a:r>
              <a:rPr lang="en-US" sz="2800" b="1" dirty="0">
                <a:latin typeface="Consolas" panose="020B0609020204030204" pitchFamily="49" charset="0"/>
              </a:rPr>
              <a:t>();</a:t>
            </a:r>
          </a:p>
        </p:txBody>
      </p:sp>
      <p:grpSp>
        <p:nvGrpSpPr>
          <p:cNvPr id="9" name="Group 8">
            <a:extLst>
              <a:ext uri="{FF2B5EF4-FFF2-40B4-BE49-F238E27FC236}">
                <a16:creationId xmlns:a16="http://schemas.microsoft.com/office/drawing/2014/main" id="{1BB12FD4-D14C-4F49-9F42-49539C779A9E}"/>
              </a:ext>
            </a:extLst>
          </p:cNvPr>
          <p:cNvGrpSpPr/>
          <p:nvPr/>
        </p:nvGrpSpPr>
        <p:grpSpPr>
          <a:xfrm>
            <a:off x="1035936" y="3997531"/>
            <a:ext cx="6170980" cy="2414842"/>
            <a:chOff x="1035936" y="3997531"/>
            <a:chExt cx="6170980" cy="2414842"/>
          </a:xfrm>
        </p:grpSpPr>
        <p:sp>
          <p:nvSpPr>
            <p:cNvPr id="14" name="Left Bracket 13">
              <a:extLst>
                <a:ext uri="{FF2B5EF4-FFF2-40B4-BE49-F238E27FC236}">
                  <a16:creationId xmlns:a16="http://schemas.microsoft.com/office/drawing/2014/main" id="{E58B708C-6C04-412A-83C2-B4DA476AD7EE}"/>
                </a:ext>
              </a:extLst>
            </p:cNvPr>
            <p:cNvSpPr/>
            <p:nvPr/>
          </p:nvSpPr>
          <p:spPr>
            <a:xfrm>
              <a:off x="6942384" y="3997531"/>
              <a:ext cx="264532" cy="954108"/>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53E34CA4-592E-4D51-B913-CE329C852BD7}"/>
                </a:ext>
              </a:extLst>
            </p:cNvPr>
            <p:cNvGrpSpPr/>
            <p:nvPr/>
          </p:nvGrpSpPr>
          <p:grpSpPr>
            <a:xfrm>
              <a:off x="1035936" y="6186265"/>
              <a:ext cx="4948175" cy="226108"/>
              <a:chOff x="53546" y="1574157"/>
              <a:chExt cx="5334000" cy="300942"/>
            </a:xfrm>
          </p:grpSpPr>
          <p:cxnSp>
            <p:nvCxnSpPr>
              <p:cNvPr id="20" name="Straight Arrow Connector 19">
                <a:extLst>
                  <a:ext uri="{FF2B5EF4-FFF2-40B4-BE49-F238E27FC236}">
                    <a16:creationId xmlns:a16="http://schemas.microsoft.com/office/drawing/2014/main" id="{A85DD22B-84DB-41E9-9B44-AF5B9CD1B7D0}"/>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E0C0F0-E662-4019-8019-388AD2E2A9B7}"/>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3F464806-9095-42D1-AE26-F36E4FD30E74}"/>
                </a:ext>
              </a:extLst>
            </p:cNvPr>
            <p:cNvCxnSpPr>
              <a:cxnSpLocks/>
            </p:cNvCxnSpPr>
            <p:nvPr/>
          </p:nvCxnSpPr>
          <p:spPr>
            <a:xfrm flipH="1">
              <a:off x="5984111" y="4474585"/>
              <a:ext cx="958274"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C6DC07-4E26-4D48-B508-E3DABE349AD6}"/>
                </a:ext>
              </a:extLst>
            </p:cNvPr>
            <p:cNvCxnSpPr>
              <a:cxnSpLocks/>
            </p:cNvCxnSpPr>
            <p:nvPr/>
          </p:nvCxnSpPr>
          <p:spPr>
            <a:xfrm>
              <a:off x="5984111" y="4463287"/>
              <a:ext cx="0" cy="1848638"/>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55A9D8F-A3FA-4D99-973C-7F0F1058706B}"/>
              </a:ext>
            </a:extLst>
          </p:cNvPr>
          <p:cNvSpPr txBox="1"/>
          <p:nvPr/>
        </p:nvSpPr>
        <p:spPr>
          <a:xfrm>
            <a:off x="2474089" y="169031"/>
            <a:ext cx="9525965" cy="2062103"/>
          </a:xfrm>
          <a:prstGeom prst="rect">
            <a:avLst/>
          </a:prstGeom>
          <a:noFill/>
        </p:spPr>
        <p:txBody>
          <a:bodyPr wrap="square" rtlCol="0">
            <a:spAutoFit/>
          </a:bodyPr>
          <a:lstStyle/>
          <a:p>
            <a:r>
              <a:rPr lang="en-US" sz="3200" b="1" dirty="0">
                <a:ln>
                  <a:solidFill>
                    <a:schemeClr val="tx1"/>
                  </a:solidFill>
                </a:ln>
                <a:solidFill>
                  <a:srgbClr val="0099FF"/>
                </a:solidFill>
                <a:latin typeface="Segoe UI" panose="020B0502040204020203" pitchFamily="34" charset="0"/>
                <a:cs typeface="Segoe UI" panose="020B0502040204020203" pitchFamily="34" charset="0"/>
              </a:rPr>
              <a:t>Sleeper has awoken from </a:t>
            </a:r>
            <a:r>
              <a:rPr lang="en-US" sz="3200" b="1" dirty="0" err="1">
                <a:ln>
                  <a:solidFill>
                    <a:schemeClr val="tx1"/>
                  </a:solidFill>
                </a:ln>
                <a:solidFill>
                  <a:srgbClr val="0099FF"/>
                </a:solidFill>
                <a:latin typeface="Consolas" panose="020B0609020204030204" pitchFamily="49" charset="0"/>
                <a:cs typeface="Segoe UI" panose="020B0502040204020203" pitchFamily="34" charset="0"/>
              </a:rPr>
              <a:t>w.block</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a:t>
            </a:r>
            <a:r>
              <a:rPr lang="en-US" sz="3200" b="1" dirty="0">
                <a:ln>
                  <a:solidFill>
                    <a:schemeClr val="tx1"/>
                  </a:solidFill>
                </a:ln>
                <a:solidFill>
                  <a:srgbClr val="0099FF"/>
                </a:solidFill>
                <a:latin typeface="Segoe UI" panose="020B0502040204020203" pitchFamily="34" charset="0"/>
                <a:cs typeface="Segoe UI" panose="020B0502040204020203" pitchFamily="34" charset="0"/>
              </a:rPr>
              <a:t>, due to a previous timer firing; </a:t>
            </a:r>
            <a:r>
              <a:rPr lang="en-US" sz="3200" b="1" dirty="0" err="1">
                <a:ln>
                  <a:solidFill>
                    <a:schemeClr val="tx1"/>
                  </a:solidFill>
                </a:ln>
                <a:solidFill>
                  <a:srgbClr val="0099FF"/>
                </a:solidFill>
                <a:latin typeface="Consolas" panose="020B0609020204030204" pitchFamily="49" charset="0"/>
                <a:cs typeface="Segoe UI" panose="020B0502040204020203" pitchFamily="34" charset="0"/>
              </a:rPr>
              <a:t>w.block</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a:t>
            </a:r>
            <a:r>
              <a:rPr lang="en-US" sz="3200" b="1" dirty="0">
                <a:ln>
                  <a:solidFill>
                    <a:schemeClr val="tx1"/>
                  </a:solidFill>
                </a:ln>
                <a:solidFill>
                  <a:srgbClr val="0099FF"/>
                </a:solidFill>
                <a:latin typeface="Segoe UI" panose="020B0502040204020203" pitchFamily="34" charset="0"/>
                <a:cs typeface="Segoe UI" panose="020B0502040204020203" pitchFamily="34" charset="0"/>
              </a:rPr>
              <a:t> has called </a:t>
            </a:r>
            <a:r>
              <a:rPr lang="en-US" sz="3200" b="1" dirty="0" err="1">
                <a:ln>
                  <a:solidFill>
                    <a:schemeClr val="tx1"/>
                  </a:solidFill>
                </a:ln>
                <a:solidFill>
                  <a:srgbClr val="0099FF"/>
                </a:solidFill>
                <a:latin typeface="Consolas" panose="020B0609020204030204" pitchFamily="49" charset="0"/>
                <a:cs typeface="Segoe UI" panose="020B0502040204020203" pitchFamily="34" charset="0"/>
              </a:rPr>
              <a:t>w.clear</a:t>
            </a:r>
            <a:r>
              <a:rPr lang="en-US" sz="3200" b="1" dirty="0">
                <a:ln>
                  <a:solidFill>
                    <a:schemeClr val="tx1"/>
                  </a:solidFill>
                </a:ln>
                <a:solidFill>
                  <a:srgbClr val="0099FF"/>
                </a:solidFill>
                <a:latin typeface="Consolas" panose="020B0609020204030204" pitchFamily="49" charset="0"/>
                <a:cs typeface="Segoe UI" panose="020B0502040204020203" pitchFamily="34" charset="0"/>
              </a:rPr>
              <a:t>()</a:t>
            </a:r>
            <a:r>
              <a:rPr lang="en-US" sz="3200" b="1" dirty="0">
                <a:ln>
                  <a:solidFill>
                    <a:schemeClr val="tx1"/>
                  </a:solidFill>
                </a:ln>
                <a:solidFill>
                  <a:srgbClr val="0099FF"/>
                </a:solidFill>
                <a:latin typeface="Segoe UI" panose="020B0502040204020203" pitchFamily="34" charset="0"/>
                <a:cs typeface="Segoe UI" panose="020B0502040204020203" pitchFamily="34" charset="0"/>
              </a:rPr>
              <a:t>, so the sleeper will miss the new wakeup, which is correct according to the spec.</a:t>
            </a:r>
          </a:p>
        </p:txBody>
      </p:sp>
    </p:spTree>
    <p:extLst>
      <p:ext uri="{BB962C8B-B14F-4D97-AF65-F5344CB8AC3E}">
        <p14:creationId xmlns:p14="http://schemas.microsoft.com/office/powerpoint/2010/main" val="251776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E8EE-DECA-4995-918B-0E9F5453B652}"/>
              </a:ext>
            </a:extLst>
          </p:cNvPr>
          <p:cNvSpPr>
            <a:spLocks noGrp="1"/>
          </p:cNvSpPr>
          <p:nvPr>
            <p:ph type="title"/>
          </p:nvPr>
        </p:nvSpPr>
        <p:spPr>
          <a:xfrm>
            <a:off x="838200" y="2068386"/>
            <a:ext cx="10515600" cy="1325563"/>
          </a:xfrm>
        </p:spPr>
        <p:txBody>
          <a:bodyPr>
            <a:normAutofit/>
          </a:bodyPr>
          <a:lstStyle/>
          <a:p>
            <a:r>
              <a:rPr lang="en-US" sz="5400" dirty="0"/>
              <a:t>A More Complicated Example:</a:t>
            </a:r>
          </a:p>
        </p:txBody>
      </p:sp>
      <p:sp>
        <p:nvSpPr>
          <p:cNvPr id="4" name="Content Placeholder 2">
            <a:extLst>
              <a:ext uri="{FF2B5EF4-FFF2-40B4-BE49-F238E27FC236}">
                <a16:creationId xmlns:a16="http://schemas.microsoft.com/office/drawing/2014/main" id="{CC310B8B-30B8-4386-8D10-B2C6093B5752}"/>
              </a:ext>
            </a:extLst>
          </p:cNvPr>
          <p:cNvSpPr>
            <a:spLocks noGrp="1"/>
          </p:cNvSpPr>
          <p:nvPr>
            <p:ph idx="1"/>
          </p:nvPr>
        </p:nvSpPr>
        <p:spPr>
          <a:xfrm>
            <a:off x="838199" y="3176337"/>
            <a:ext cx="10844463" cy="1660358"/>
          </a:xfrm>
        </p:spPr>
        <p:txBody>
          <a:bodyPr>
            <a:normAutofit/>
          </a:bodyPr>
          <a:lstStyle/>
          <a:p>
            <a:r>
              <a:rPr lang="en-US" b="1" dirty="0">
                <a:latin typeface="Segoe UI" panose="020B0502040204020203" pitchFamily="34" charset="0"/>
                <a:cs typeface="Segoe UI" panose="020B0502040204020203" pitchFamily="34" charset="0"/>
              </a:rPr>
              <a:t>The waiter does not want to unblock until </a:t>
            </a:r>
            <a:r>
              <a:rPr lang="en-US" b="1" dirty="0">
                <a:latin typeface="Consolas" panose="020B0609020204030204" pitchFamily="49" charset="0"/>
                <a:cs typeface="Segoe UI" panose="020B0502040204020203" pitchFamily="34" charset="0"/>
              </a:rPr>
              <a:t>f(x) == true</a:t>
            </a:r>
          </a:p>
          <a:p>
            <a:r>
              <a:rPr lang="en-US" b="1" dirty="0">
                <a:latin typeface="Segoe UI" panose="020B0502040204020203" pitchFamily="34" charset="0"/>
                <a:cs typeface="Segoe UI" panose="020B0502040204020203" pitchFamily="34" charset="0"/>
              </a:rPr>
              <a:t>The </a:t>
            </a:r>
            <a:r>
              <a:rPr lang="en-US" b="1" dirty="0" err="1">
                <a:latin typeface="Segoe UI" panose="020B0502040204020203" pitchFamily="34" charset="0"/>
                <a:cs typeface="Segoe UI" panose="020B0502040204020203" pitchFamily="34" charset="0"/>
              </a:rPr>
              <a:t>waker</a:t>
            </a:r>
            <a:r>
              <a:rPr lang="en-US" b="1" dirty="0">
                <a:latin typeface="Segoe UI" panose="020B0502040204020203" pitchFamily="34" charset="0"/>
                <a:cs typeface="Segoe UI" panose="020B0502040204020203" pitchFamily="34" charset="0"/>
              </a:rPr>
              <a:t> manipulates program state to make </a:t>
            </a:r>
            <a:r>
              <a:rPr lang="en-US" b="1" dirty="0">
                <a:latin typeface="Consolas" panose="020B0609020204030204" pitchFamily="49" charset="0"/>
                <a:cs typeface="Segoe UI" panose="020B0502040204020203" pitchFamily="34" charset="0"/>
              </a:rPr>
              <a:t>f(x) == true</a:t>
            </a:r>
          </a:p>
          <a:p>
            <a:r>
              <a:rPr lang="en-US" b="1" dirty="0">
                <a:latin typeface="Consolas" panose="020B0609020204030204" pitchFamily="49" charset="0"/>
                <a:cs typeface="Segoe UI" panose="020B0502040204020203" pitchFamily="34" charset="0"/>
              </a:rPr>
              <a:t>x</a:t>
            </a:r>
            <a:r>
              <a:rPr lang="en-US" b="1" dirty="0">
                <a:latin typeface="Segoe UI" panose="020B0502040204020203" pitchFamily="34" charset="0"/>
                <a:cs typeface="Segoe UI" panose="020B0502040204020203" pitchFamily="34" charset="0"/>
              </a:rPr>
              <a:t> must be protected by </a:t>
            </a:r>
            <a:r>
              <a:rPr lang="en-US" b="1" dirty="0" err="1">
                <a:latin typeface="Consolas" panose="020B0609020204030204" pitchFamily="49" charset="0"/>
                <a:cs typeface="Segoe UI" panose="020B0502040204020203" pitchFamily="34" charset="0"/>
              </a:rPr>
              <a:t>x_lock</a:t>
            </a:r>
            <a:endParaRPr lang="en-US" b="1" dirty="0">
              <a:latin typeface="Consolas" panose="020B0609020204030204" pitchFamily="49" charset="0"/>
              <a:cs typeface="Segoe UI" panose="020B0502040204020203" pitchFamily="34" charset="0"/>
            </a:endParaRPr>
          </a:p>
        </p:txBody>
      </p:sp>
    </p:spTree>
    <p:extLst>
      <p:ext uri="{BB962C8B-B14F-4D97-AF65-F5344CB8AC3E}">
        <p14:creationId xmlns:p14="http://schemas.microsoft.com/office/powerpoint/2010/main" val="16982734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68101"/>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//Inside a kernel thread</a:t>
            </a:r>
          </a:p>
          <a:p>
            <a:r>
              <a:rPr lang="en-US" sz="2800" b="1" dirty="0">
                <a:latin typeface="Consolas" panose="020B0609020204030204" pitchFamily="49" charset="0"/>
              </a:rPr>
              <a:t>waiter w(this);</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(&amp;</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grpSp>
        <p:nvGrpSpPr>
          <p:cNvPr id="13" name="Group 12">
            <a:extLst>
              <a:ext uri="{FF2B5EF4-FFF2-40B4-BE49-F238E27FC236}">
                <a16:creationId xmlns:a16="http://schemas.microsoft.com/office/drawing/2014/main" id="{16A789EA-5867-46FB-804C-A9324C685A22}"/>
              </a:ext>
            </a:extLst>
          </p:cNvPr>
          <p:cNvGrpSpPr/>
          <p:nvPr/>
        </p:nvGrpSpPr>
        <p:grpSpPr>
          <a:xfrm>
            <a:off x="7283523" y="81202"/>
            <a:ext cx="4746430" cy="3923640"/>
            <a:chOff x="7283523" y="81202"/>
            <a:chExt cx="4746430" cy="3923640"/>
          </a:xfrm>
        </p:grpSpPr>
        <p:sp>
          <p:nvSpPr>
            <p:cNvPr id="3" name="Rectangle 2">
              <a:extLst>
                <a:ext uri="{FF2B5EF4-FFF2-40B4-BE49-F238E27FC236}">
                  <a16:creationId xmlns:a16="http://schemas.microsoft.com/office/drawing/2014/main" id="{7DE1D697-4762-416C-9CB0-015B67337318}"/>
                </a:ext>
              </a:extLst>
            </p:cNvPr>
            <p:cNvSpPr/>
            <p:nvPr/>
          </p:nvSpPr>
          <p:spPr>
            <a:xfrm>
              <a:off x="7283523" y="81202"/>
              <a:ext cx="4746430" cy="3046988"/>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struct waiter {</a:t>
              </a:r>
            </a:p>
            <a:p>
              <a:r>
                <a:rPr lang="en-US" sz="2400" b="1" dirty="0">
                  <a:latin typeface="Consolas" panose="020B0609020204030204" pitchFamily="49" charset="0"/>
                </a:rPr>
                <a:t>    proc* p_;</a:t>
              </a:r>
            </a:p>
            <a:p>
              <a:r>
                <a:rPr lang="en-US" sz="2400" b="1" dirty="0">
                  <a:latin typeface="Consolas" panose="020B0609020204030204" pitchFamily="49" charset="0"/>
                </a:rPr>
                <a:t>    </a:t>
              </a:r>
              <a:r>
                <a:rPr lang="en-US" sz="2400" b="1" dirty="0" err="1">
                  <a:latin typeface="Consolas" panose="020B0609020204030204" pitchFamily="49" charset="0"/>
                </a:rPr>
                <a:t>wait_queue</a:t>
              </a:r>
              <a:r>
                <a:rPr lang="en-US" sz="2400" b="1" dirty="0">
                  <a:latin typeface="Consolas" panose="020B0609020204030204" pitchFamily="49" charset="0"/>
                </a:rPr>
                <a:t>* </a:t>
              </a:r>
              <a:r>
                <a:rPr lang="en-US" sz="2400" b="1" dirty="0" err="1">
                  <a:latin typeface="Consolas" panose="020B0609020204030204" pitchFamily="49" charset="0"/>
                </a:rPr>
                <a:t>wq</a:t>
              </a:r>
              <a:r>
                <a:rPr lang="en-US" sz="2400" b="1" dirty="0">
                  <a:latin typeface="Consolas" panose="020B0609020204030204" pitchFamily="49" charset="0"/>
                </a:rPr>
                <a:t>_;</a:t>
              </a:r>
            </a:p>
            <a:p>
              <a:r>
                <a:rPr lang="en-US" sz="2400" b="1" dirty="0">
                  <a:latin typeface="Consolas" panose="020B0609020204030204" pitchFamily="49" charset="0"/>
                </a:rPr>
                <a:t>    </a:t>
              </a:r>
              <a:r>
                <a:rPr lang="en-US" sz="2400" b="1" dirty="0" err="1">
                  <a:latin typeface="Consolas" panose="020B0609020204030204" pitchFamily="49" charset="0"/>
                </a:rPr>
                <a:t>list_links</a:t>
              </a:r>
              <a:r>
                <a:rPr lang="en-US" sz="2400" b="1" dirty="0">
                  <a:latin typeface="Consolas" panose="020B0609020204030204" pitchFamily="49" charset="0"/>
                </a:rPr>
                <a:t> links_;</a:t>
              </a:r>
            </a:p>
            <a:p>
              <a:endParaRPr lang="en-US" sz="2400" b="1" dirty="0">
                <a:latin typeface="Consolas" panose="020B0609020204030204" pitchFamily="49" charset="0"/>
              </a:endParaRPr>
            </a:p>
            <a:p>
              <a:r>
                <a:rPr lang="en-US" sz="2400" b="1" dirty="0">
                  <a:latin typeface="Consolas" panose="020B0609020204030204" pitchFamily="49" charset="0"/>
                </a:rPr>
                <a:t>    inline waiter(proc* p);</a:t>
              </a:r>
            </a:p>
            <a:p>
              <a:r>
                <a:rPr lang="en-US" sz="2400" b="1" dirty="0">
                  <a:latin typeface="Consolas" panose="020B0609020204030204" pitchFamily="49" charset="0"/>
                </a:rPr>
                <a:t>    //...other stuff...</a:t>
              </a:r>
            </a:p>
            <a:p>
              <a:r>
                <a:rPr lang="en-US" sz="2400" b="1" dirty="0">
                  <a:latin typeface="Consolas" panose="020B0609020204030204" pitchFamily="49" charset="0"/>
                </a:rPr>
                <a:t>};</a:t>
              </a:r>
            </a:p>
          </p:txBody>
        </p:sp>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7283523" y="3246831"/>
              <a:ext cx="47464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87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CDCF16-5457-4080-9A0E-5A50820D33D1}"/>
              </a:ext>
            </a:extLst>
          </p:cNvPr>
          <p:cNvSpPr/>
          <p:nvPr/>
        </p:nvSpPr>
        <p:spPr>
          <a:xfrm>
            <a:off x="178866" y="1726518"/>
            <a:ext cx="4438888" cy="423244"/>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62BBCA-6524-4045-BFD6-83322D665178}"/>
              </a:ext>
            </a:extLst>
          </p:cNvPr>
          <p:cNvSpPr/>
          <p:nvPr/>
        </p:nvSpPr>
        <p:spPr>
          <a:xfrm>
            <a:off x="965816" y="2999062"/>
            <a:ext cx="2642357"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B383-6000-4913-8BA2-99B51DAFE5D4}"/>
              </a:ext>
            </a:extLst>
          </p:cNvPr>
          <p:cNvSpPr/>
          <p:nvPr/>
        </p:nvSpPr>
        <p:spPr>
          <a:xfrm>
            <a:off x="965816" y="2586367"/>
            <a:ext cx="3651938"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969789" y="2149761"/>
            <a:ext cx="3651938"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3" name="Group 12">
            <a:extLst>
              <a:ext uri="{FF2B5EF4-FFF2-40B4-BE49-F238E27FC236}">
                <a16:creationId xmlns:a16="http://schemas.microsoft.com/office/drawing/2014/main" id="{16A789EA-5867-46FB-804C-A9324C685A22}"/>
              </a:ext>
            </a:extLst>
          </p:cNvPr>
          <p:cNvGrpSpPr/>
          <p:nvPr/>
        </p:nvGrpSpPr>
        <p:grpSpPr>
          <a:xfrm>
            <a:off x="5900966" y="3246831"/>
            <a:ext cx="6174896" cy="758011"/>
            <a:chOff x="5900966" y="3246831"/>
            <a:chExt cx="6174896"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5900966" y="3246831"/>
              <a:ext cx="6174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CFA3C289-4984-4613-AEE9-D82FF0F2840A}"/>
              </a:ext>
            </a:extLst>
          </p:cNvPr>
          <p:cNvSpPr>
            <a:spLocks noGrp="1"/>
          </p:cNvSpPr>
          <p:nvPr>
            <p:ph idx="1"/>
          </p:nvPr>
        </p:nvSpPr>
        <p:spPr>
          <a:xfrm>
            <a:off x="5898577" y="250216"/>
            <a:ext cx="6189249" cy="2910116"/>
          </a:xfrm>
          <a:solidFill>
            <a:srgbClr val="66FF99">
              <a:alpha val="50000"/>
            </a:srgbClr>
          </a:solidFill>
        </p:spPr>
        <p:txBody>
          <a:bodyPr>
            <a:normAutofit lnSpcReduction="10000"/>
          </a:bodyPr>
          <a:lstStyle/>
          <a:p>
            <a:r>
              <a:rPr lang="en-US" b="1" dirty="0">
                <a:latin typeface="Segoe UI" panose="020B0502040204020203" pitchFamily="34" charset="0"/>
                <a:cs typeface="Segoe UI" panose="020B0502040204020203" pitchFamily="34" charset="0"/>
              </a:rPr>
              <a:t>Locks </a:t>
            </a:r>
            <a:r>
              <a:rPr lang="en-US" b="1" dirty="0" err="1">
                <a:latin typeface="Consolas" panose="020B0609020204030204" pitchFamily="49" charset="0"/>
                <a:cs typeface="Segoe UI" panose="020B0502040204020203" pitchFamily="34" charset="0"/>
              </a:rPr>
              <a:t>waitq</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Sets </a:t>
            </a:r>
            <a:r>
              <a:rPr lang="en-US" b="1" dirty="0">
                <a:latin typeface="Consolas" panose="020B0609020204030204" pitchFamily="49" charset="0"/>
                <a:cs typeface="Segoe UI" panose="020B0502040204020203" pitchFamily="34" charset="0"/>
              </a:rPr>
              <a:t>p-&gt;state_</a:t>
            </a:r>
            <a:r>
              <a:rPr lang="en-US" b="1" dirty="0">
                <a:latin typeface="Segoe UI" panose="020B0502040204020203" pitchFamily="34" charset="0"/>
                <a:cs typeface="Segoe UI" panose="020B0502040204020203" pitchFamily="34" charset="0"/>
              </a:rPr>
              <a:t> to </a:t>
            </a:r>
            <a:r>
              <a:rPr lang="en-US" b="1" dirty="0">
                <a:latin typeface="Consolas" panose="020B0609020204030204" pitchFamily="49" charset="0"/>
                <a:cs typeface="Segoe UI" panose="020B0502040204020203" pitchFamily="34" charset="0"/>
              </a:rPr>
              <a:t>proc::blocked</a:t>
            </a:r>
            <a:r>
              <a:rPr lang="en-US" b="1" dirty="0">
                <a:latin typeface="Segoe UI" panose="020B0502040204020203" pitchFamily="34" charset="0"/>
                <a:cs typeface="Segoe UI" panose="020B0502040204020203" pitchFamily="34" charset="0"/>
              </a:rPr>
              <a:t>; note that the associated kernel thread is still running!</a:t>
            </a:r>
          </a:p>
          <a:p>
            <a:r>
              <a:rPr lang="en-US" b="1" dirty="0">
                <a:latin typeface="Segoe UI" panose="020B0502040204020203" pitchFamily="34" charset="0"/>
                <a:cs typeface="Segoe UI" panose="020B0502040204020203" pitchFamily="34" charset="0"/>
              </a:rPr>
              <a:t>Adds </a:t>
            </a:r>
            <a:r>
              <a:rPr lang="en-US" b="1" dirty="0">
                <a:latin typeface="Consolas" panose="020B0609020204030204" pitchFamily="49" charset="0"/>
                <a:cs typeface="Segoe UI" panose="020B0502040204020203" pitchFamily="34" charset="0"/>
              </a:rPr>
              <a:t>w</a:t>
            </a:r>
            <a:r>
              <a:rPr lang="en-US" b="1" dirty="0">
                <a:latin typeface="Segoe UI" panose="020B0502040204020203" pitchFamily="34" charset="0"/>
                <a:cs typeface="Segoe UI" panose="020B0502040204020203" pitchFamily="34" charset="0"/>
              </a:rPr>
              <a:t> to a linked list of waiters associated with </a:t>
            </a:r>
            <a:r>
              <a:rPr lang="en-US" b="1" dirty="0" err="1">
                <a:latin typeface="Consolas" panose="020B0609020204030204" pitchFamily="49" charset="0"/>
                <a:cs typeface="Segoe UI" panose="020B0502040204020203" pitchFamily="34" charset="0"/>
              </a:rPr>
              <a:t>waitq</a:t>
            </a:r>
            <a:endParaRPr lang="en-US" b="1" dirty="0">
              <a:latin typeface="Consolas" panose="020B0609020204030204" pitchFamily="49" charset="0"/>
              <a:cs typeface="Segoe UI" panose="020B0502040204020203" pitchFamily="34" charset="0"/>
            </a:endParaRPr>
          </a:p>
          <a:p>
            <a:r>
              <a:rPr lang="en-US" b="1" dirty="0">
                <a:latin typeface="Segoe UI" panose="020B0502040204020203" pitchFamily="34" charset="0"/>
                <a:cs typeface="Segoe UI" panose="020B0502040204020203" pitchFamily="34" charset="0"/>
              </a:rPr>
              <a:t>Unlocks </a:t>
            </a:r>
            <a:r>
              <a:rPr lang="en-US" b="1" dirty="0" err="1">
                <a:latin typeface="Consolas" panose="020B0609020204030204" pitchFamily="49" charset="0"/>
                <a:cs typeface="Segoe UI" panose="020B0502040204020203" pitchFamily="34" charset="0"/>
              </a:rPr>
              <a:t>waitq</a:t>
            </a:r>
            <a:endParaRPr lang="en-US" b="1" dirty="0">
              <a:latin typeface="Consolas" panose="020B0609020204030204" pitchFamily="49" charset="0"/>
              <a:cs typeface="Segoe UI" panose="020B0502040204020203" pitchFamily="34" charset="0"/>
            </a:endParaRPr>
          </a:p>
        </p:txBody>
      </p:sp>
      <p:sp>
        <p:nvSpPr>
          <p:cNvPr id="15" name="Title 1">
            <a:extLst>
              <a:ext uri="{FF2B5EF4-FFF2-40B4-BE49-F238E27FC236}">
                <a16:creationId xmlns:a16="http://schemas.microsoft.com/office/drawing/2014/main" id="{FD7D9B4D-927E-4C1E-AD71-025BFDA269C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16" name="Rectangle 15">
            <a:extLst>
              <a:ext uri="{FF2B5EF4-FFF2-40B4-BE49-F238E27FC236}">
                <a16:creationId xmlns:a16="http://schemas.microsoft.com/office/drawing/2014/main" id="{1246D2D3-2E8E-4F10-974F-7CE6DDFC50AB}"/>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//Inside a kernel thread</a:t>
            </a:r>
          </a:p>
          <a:p>
            <a:r>
              <a:rPr lang="en-US" sz="2800" b="1" dirty="0">
                <a:latin typeface="Consolas" panose="020B0609020204030204" pitchFamily="49" charset="0"/>
              </a:rPr>
              <a:t>waiter w(this);</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(&amp;</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Tree>
    <p:extLst>
      <p:ext uri="{BB962C8B-B14F-4D97-AF65-F5344CB8AC3E}">
        <p14:creationId xmlns:p14="http://schemas.microsoft.com/office/powerpoint/2010/main" val="35639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fade">
                                      <p:cBhvr>
                                        <p:cTn id="18" dur="500"/>
                                        <p:tgtEl>
                                          <p:spTgt spid="10">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xEl>
                                              <p:pRg st="0" end="0"/>
                                            </p:txEl>
                                          </p:spTgt>
                                        </p:tgtEl>
                                      </p:cBhvr>
                                    </p:animEffect>
                                    <p:set>
                                      <p:cBhvr>
                                        <p:cTn id="38" dur="1" fill="hold">
                                          <p:stCondLst>
                                            <p:cond delay="499"/>
                                          </p:stCondLst>
                                        </p:cTn>
                                        <p:tgtEl>
                                          <p:spTgt spid="10">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xEl>
                                              <p:pRg st="1" end="1"/>
                                            </p:txEl>
                                          </p:spTgt>
                                        </p:tgtEl>
                                      </p:cBhvr>
                                    </p:animEffect>
                                    <p:set>
                                      <p:cBhvr>
                                        <p:cTn id="41" dur="1" fill="hold">
                                          <p:stCondLst>
                                            <p:cond delay="499"/>
                                          </p:stCondLst>
                                        </p:cTn>
                                        <p:tgtEl>
                                          <p:spTgt spid="10">
                                            <p:txEl>
                                              <p:pRg st="1" end="1"/>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xEl>
                                              <p:pRg st="2" end="2"/>
                                            </p:txEl>
                                          </p:spTgt>
                                        </p:tgtEl>
                                      </p:cBhvr>
                                    </p:animEffect>
                                    <p:set>
                                      <p:cBhvr>
                                        <p:cTn id="44" dur="1" fill="hold">
                                          <p:stCondLst>
                                            <p:cond delay="499"/>
                                          </p:stCondLst>
                                        </p:cTn>
                                        <p:tgtEl>
                                          <p:spTgt spid="10">
                                            <p:txEl>
                                              <p:pRg st="2" end="2"/>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xEl>
                                              <p:pRg st="3" end="3"/>
                                            </p:txEl>
                                          </p:spTgt>
                                        </p:tgtEl>
                                      </p:cBhvr>
                                    </p:animEffect>
                                    <p:set>
                                      <p:cBhvr>
                                        <p:cTn id="47" dur="1" fill="hold">
                                          <p:stCondLst>
                                            <p:cond delay="499"/>
                                          </p:stCondLst>
                                        </p:cTn>
                                        <p:tgtEl>
                                          <p:spTgt spid="10">
                                            <p:txEl>
                                              <p:pRg st="3" end="3"/>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bg/>
                                          </p:spTgt>
                                        </p:tgtEl>
                                      </p:cBhvr>
                                    </p:animEffect>
                                    <p:set>
                                      <p:cBhvr>
                                        <p:cTn id="50" dur="1" fill="hold">
                                          <p:stCondLst>
                                            <p:cond delay="499"/>
                                          </p:stCondLst>
                                        </p:cTn>
                                        <p:tgtEl>
                                          <p:spTgt spid="10">
                                            <p:bg/>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4" grpId="0" animBg="1"/>
      <p:bldP spid="12" grpId="0" animBg="1"/>
      <p:bldP spid="4" grpId="0" animBg="1"/>
      <p:bldP spid="4" grpId="1" animBg="1"/>
      <p:bldP spid="10" grpId="0" build="p" animBg="1"/>
      <p:bldP spid="10" grpId="1"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82D1E68-0FB8-4865-80C0-32AD84FFFF01}"/>
              </a:ext>
            </a:extLst>
          </p:cNvPr>
          <p:cNvSpPr/>
          <p:nvPr/>
        </p:nvSpPr>
        <p:spPr>
          <a:xfrm>
            <a:off x="188461" y="6002169"/>
            <a:ext cx="4127888" cy="41566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3A48C0-AED6-45BC-8771-BF61500E0F07}"/>
              </a:ext>
            </a:extLst>
          </p:cNvPr>
          <p:cNvSpPr/>
          <p:nvPr/>
        </p:nvSpPr>
        <p:spPr>
          <a:xfrm>
            <a:off x="188460" y="6417838"/>
            <a:ext cx="4127887" cy="41566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88461" y="5586500"/>
            <a:ext cx="2552429"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3" name="Group 12">
            <a:extLst>
              <a:ext uri="{FF2B5EF4-FFF2-40B4-BE49-F238E27FC236}">
                <a16:creationId xmlns:a16="http://schemas.microsoft.com/office/drawing/2014/main" id="{16A789EA-5867-46FB-804C-A9324C685A22}"/>
              </a:ext>
            </a:extLst>
          </p:cNvPr>
          <p:cNvGrpSpPr/>
          <p:nvPr/>
        </p:nvGrpSpPr>
        <p:grpSpPr>
          <a:xfrm>
            <a:off x="5900966" y="3246831"/>
            <a:ext cx="6174896" cy="758011"/>
            <a:chOff x="5900966" y="3246831"/>
            <a:chExt cx="6174896"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5900966" y="3246831"/>
              <a:ext cx="6174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CFA3C289-4984-4613-AEE9-D82FF0F2840A}"/>
              </a:ext>
            </a:extLst>
          </p:cNvPr>
          <p:cNvSpPr>
            <a:spLocks noGrp="1"/>
          </p:cNvSpPr>
          <p:nvPr>
            <p:ph idx="1"/>
          </p:nvPr>
        </p:nvSpPr>
        <p:spPr>
          <a:xfrm>
            <a:off x="5898577" y="902044"/>
            <a:ext cx="6189249" cy="2258287"/>
          </a:xfrm>
          <a:solidFill>
            <a:srgbClr val="66FF99">
              <a:alpha val="50000"/>
            </a:srgbClr>
          </a:solidFill>
        </p:spPr>
        <p:txBody>
          <a:bodyPr>
            <a:normAutofit fontScale="92500"/>
          </a:bodyPr>
          <a:lstStyle/>
          <a:p>
            <a:r>
              <a:rPr lang="en-US" b="1" dirty="0">
                <a:latin typeface="Segoe UI" panose="020B0502040204020203" pitchFamily="34" charset="0"/>
                <a:cs typeface="Segoe UI" panose="020B0502040204020203" pitchFamily="34" charset="0"/>
              </a:rPr>
              <a:t>Locks </a:t>
            </a:r>
            <a:r>
              <a:rPr lang="en-US" b="1" dirty="0" err="1">
                <a:latin typeface="Consolas" panose="020B0609020204030204" pitchFamily="49" charset="0"/>
                <a:cs typeface="Segoe UI" panose="020B0502040204020203" pitchFamily="34" charset="0"/>
              </a:rPr>
              <a:t>waitq</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Sets </a:t>
            </a:r>
            <a:r>
              <a:rPr lang="en-US" b="1" dirty="0">
                <a:latin typeface="Consolas" panose="020B0609020204030204" pitchFamily="49" charset="0"/>
                <a:cs typeface="Segoe UI" panose="020B0502040204020203" pitchFamily="34" charset="0"/>
              </a:rPr>
              <a:t>p-&gt;state_</a:t>
            </a:r>
            <a:r>
              <a:rPr lang="en-US" b="1" dirty="0">
                <a:latin typeface="Segoe UI" panose="020B0502040204020203" pitchFamily="34" charset="0"/>
                <a:cs typeface="Segoe UI" panose="020B0502040204020203" pitchFamily="34" charset="0"/>
              </a:rPr>
              <a:t> to </a:t>
            </a:r>
            <a:r>
              <a:rPr lang="en-US" b="1" dirty="0">
                <a:latin typeface="Consolas" panose="020B0609020204030204" pitchFamily="49" charset="0"/>
                <a:cs typeface="Segoe UI" panose="020B0502040204020203" pitchFamily="34" charset="0"/>
              </a:rPr>
              <a:t>proc::runnable</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Removes the waiter from the linked list, if it is currently linked</a:t>
            </a:r>
          </a:p>
          <a:p>
            <a:r>
              <a:rPr lang="en-US" b="1" dirty="0">
                <a:latin typeface="Segoe UI" panose="020B0502040204020203" pitchFamily="34" charset="0"/>
                <a:cs typeface="Segoe UI" panose="020B0502040204020203" pitchFamily="34" charset="0"/>
              </a:rPr>
              <a:t>Unlocks </a:t>
            </a:r>
            <a:r>
              <a:rPr lang="en-US" b="1" dirty="0" err="1">
                <a:latin typeface="Consolas" panose="020B0609020204030204" pitchFamily="49" charset="0"/>
                <a:cs typeface="Segoe UI" panose="020B0502040204020203" pitchFamily="34" charset="0"/>
              </a:rPr>
              <a:t>waitq</a:t>
            </a:r>
            <a:endParaRPr lang="en-US" b="1" dirty="0">
              <a:latin typeface="Consolas" panose="020B0609020204030204" pitchFamily="49" charset="0"/>
              <a:cs typeface="Segoe UI" panose="020B0502040204020203" pitchFamily="34" charset="0"/>
            </a:endParaRPr>
          </a:p>
        </p:txBody>
      </p:sp>
      <p:sp>
        <p:nvSpPr>
          <p:cNvPr id="12" name="Title 1">
            <a:extLst>
              <a:ext uri="{FF2B5EF4-FFF2-40B4-BE49-F238E27FC236}">
                <a16:creationId xmlns:a16="http://schemas.microsoft.com/office/drawing/2014/main" id="{5D8EEF5A-52A6-490E-A41B-B39ACB500375}"/>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14" name="Rectangle 13">
            <a:extLst>
              <a:ext uri="{FF2B5EF4-FFF2-40B4-BE49-F238E27FC236}">
                <a16:creationId xmlns:a16="http://schemas.microsoft.com/office/drawing/2014/main" id="{9768A37E-EA32-41CE-AE35-D1FE7122A545}"/>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//Inside a kernel thread</a:t>
            </a:r>
          </a:p>
          <a:p>
            <a:r>
              <a:rPr lang="en-US" sz="2800" b="1" dirty="0">
                <a:latin typeface="Consolas" panose="020B0609020204030204" pitchFamily="49" charset="0"/>
              </a:rPr>
              <a:t>waiter w(this);</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(&amp;</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Tree>
    <p:extLst>
      <p:ext uri="{BB962C8B-B14F-4D97-AF65-F5344CB8AC3E}">
        <p14:creationId xmlns:p14="http://schemas.microsoft.com/office/powerpoint/2010/main" val="182020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xEl>
                                              <p:pRg st="0" end="0"/>
                                            </p:txEl>
                                          </p:spTgt>
                                        </p:tgtEl>
                                      </p:cBhvr>
                                    </p:animEffect>
                                    <p:set>
                                      <p:cBhvr>
                                        <p:cTn id="38" dur="1" fill="hold">
                                          <p:stCondLst>
                                            <p:cond delay="499"/>
                                          </p:stCondLst>
                                        </p:cTn>
                                        <p:tgtEl>
                                          <p:spTgt spid="10">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xEl>
                                              <p:pRg st="1" end="1"/>
                                            </p:txEl>
                                          </p:spTgt>
                                        </p:tgtEl>
                                      </p:cBhvr>
                                    </p:animEffect>
                                    <p:set>
                                      <p:cBhvr>
                                        <p:cTn id="41" dur="1" fill="hold">
                                          <p:stCondLst>
                                            <p:cond delay="499"/>
                                          </p:stCondLst>
                                        </p:cTn>
                                        <p:tgtEl>
                                          <p:spTgt spid="10">
                                            <p:txEl>
                                              <p:pRg st="1" end="1"/>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xEl>
                                              <p:pRg st="2" end="2"/>
                                            </p:txEl>
                                          </p:spTgt>
                                        </p:tgtEl>
                                      </p:cBhvr>
                                    </p:animEffect>
                                    <p:set>
                                      <p:cBhvr>
                                        <p:cTn id="44" dur="1" fill="hold">
                                          <p:stCondLst>
                                            <p:cond delay="499"/>
                                          </p:stCondLst>
                                        </p:cTn>
                                        <p:tgtEl>
                                          <p:spTgt spid="10">
                                            <p:txEl>
                                              <p:pRg st="2" end="2"/>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xEl>
                                              <p:pRg st="3" end="3"/>
                                            </p:txEl>
                                          </p:spTgt>
                                        </p:tgtEl>
                                      </p:cBhvr>
                                    </p:animEffect>
                                    <p:set>
                                      <p:cBhvr>
                                        <p:cTn id="47" dur="1" fill="hold">
                                          <p:stCondLst>
                                            <p:cond delay="499"/>
                                          </p:stCondLst>
                                        </p:cTn>
                                        <p:tgtEl>
                                          <p:spTgt spid="10">
                                            <p:txEl>
                                              <p:pRg st="3" end="3"/>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bg/>
                                          </p:spTgt>
                                        </p:tgtEl>
                                      </p:cBhvr>
                                    </p:animEffect>
                                    <p:set>
                                      <p:cBhvr>
                                        <p:cTn id="50" dur="1" fill="hold">
                                          <p:stCondLst>
                                            <p:cond delay="499"/>
                                          </p:stCondLst>
                                        </p:cTn>
                                        <p:tgtEl>
                                          <p:spTgt spid="10">
                                            <p:bg/>
                                          </p:spTgt>
                                        </p:tgtEl>
                                        <p:attrNameLst>
                                          <p:attrName>style.visibility</p:attrName>
                                        </p:attrNameLst>
                                      </p:cBhvr>
                                      <p:to>
                                        <p:strVal val="hidden"/>
                                      </p:to>
                                    </p:set>
                                  </p:childTnLst>
                                </p:cTn>
                              </p:par>
                              <p:par>
                                <p:cTn id="51" presetID="2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4" grpId="0" animBg="1"/>
      <p:bldP spid="4" grpId="1" animBg="1"/>
      <p:bldP spid="10" grpId="0" build="p" animBg="1"/>
      <p:bldP spid="10" grpI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D325339-020D-43B5-9C59-912A22EFFE36}"/>
              </a:ext>
            </a:extLst>
          </p:cNvPr>
          <p:cNvSpPr/>
          <p:nvPr/>
        </p:nvSpPr>
        <p:spPr>
          <a:xfrm>
            <a:off x="963961" y="4727313"/>
            <a:ext cx="4188807" cy="41666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963961" y="4310625"/>
            <a:ext cx="2552429"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3" name="Group 12">
            <a:extLst>
              <a:ext uri="{FF2B5EF4-FFF2-40B4-BE49-F238E27FC236}">
                <a16:creationId xmlns:a16="http://schemas.microsoft.com/office/drawing/2014/main" id="{16A789EA-5867-46FB-804C-A9324C685A22}"/>
              </a:ext>
            </a:extLst>
          </p:cNvPr>
          <p:cNvGrpSpPr/>
          <p:nvPr/>
        </p:nvGrpSpPr>
        <p:grpSpPr>
          <a:xfrm>
            <a:off x="5644438" y="3379572"/>
            <a:ext cx="6440788" cy="575842"/>
            <a:chOff x="6974016" y="3246831"/>
            <a:chExt cx="5111209"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9701173"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6974016" y="3246831"/>
              <a:ext cx="5111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CFA3C289-4984-4613-AEE9-D82FF0F2840A}"/>
              </a:ext>
            </a:extLst>
          </p:cNvPr>
          <p:cNvSpPr>
            <a:spLocks noGrp="1"/>
          </p:cNvSpPr>
          <p:nvPr>
            <p:ph idx="1"/>
          </p:nvPr>
        </p:nvSpPr>
        <p:spPr>
          <a:xfrm>
            <a:off x="5647038" y="61783"/>
            <a:ext cx="6440788" cy="3225114"/>
          </a:xfrm>
          <a:solidFill>
            <a:srgbClr val="66FF99">
              <a:alpha val="50000"/>
            </a:srgbClr>
          </a:solidFill>
        </p:spPr>
        <p:txBody>
          <a:bodyPr>
            <a:normAutofit fontScale="77500" lnSpcReduction="20000"/>
          </a:bodyPr>
          <a:lstStyle/>
          <a:p>
            <a:r>
              <a:rPr lang="en-US" b="1" dirty="0">
                <a:latin typeface="Segoe UI" panose="020B0502040204020203" pitchFamily="34" charset="0"/>
                <a:cs typeface="Segoe UI" panose="020B0502040204020203" pitchFamily="34" charset="0"/>
              </a:rPr>
              <a:t>Calls </a:t>
            </a:r>
            <a:r>
              <a:rPr lang="en-US" b="1" dirty="0">
                <a:latin typeface="Consolas" panose="020B0609020204030204" pitchFamily="49" charset="0"/>
                <a:cs typeface="Segoe UI" panose="020B0502040204020203" pitchFamily="34" charset="0"/>
              </a:rPr>
              <a:t>p-&gt;yield()</a:t>
            </a:r>
            <a:r>
              <a:rPr lang="en-US" b="1" dirty="0">
                <a:latin typeface="Segoe UI" panose="020B0502040204020203" pitchFamily="34" charset="0"/>
                <a:cs typeface="Segoe UI" panose="020B0502040204020203" pitchFamily="34" charset="0"/>
              </a:rPr>
              <a:t>, which then invokes the scheduler </a:t>
            </a:r>
            <a:r>
              <a:rPr lang="en-US" b="1" dirty="0" err="1">
                <a:latin typeface="Consolas" panose="020B0609020204030204" pitchFamily="49" charset="0"/>
                <a:cs typeface="Segoe UI" panose="020B0502040204020203" pitchFamily="34" charset="0"/>
              </a:rPr>
              <a:t>cpustate</a:t>
            </a:r>
            <a:r>
              <a:rPr lang="en-US" b="1" dirty="0">
                <a:latin typeface="Consolas" panose="020B0609020204030204" pitchFamily="49" charset="0"/>
                <a:cs typeface="Segoe UI" panose="020B0502040204020203" pitchFamily="34" charset="0"/>
              </a:rPr>
              <a:t>::schedule()</a:t>
            </a:r>
            <a:r>
              <a:rPr lang="en-US" b="1" dirty="0">
                <a:latin typeface="Segoe UI" panose="020B0502040204020203" pitchFamily="34" charset="0"/>
                <a:cs typeface="Segoe UI" panose="020B0502040204020203" pitchFamily="34" charset="0"/>
              </a:rPr>
              <a:t>, where</a:t>
            </a:r>
          </a:p>
          <a:p>
            <a:pPr lvl="1"/>
            <a:r>
              <a:rPr lang="en-US" sz="2800" b="1" dirty="0">
                <a:latin typeface="Segoe UI" panose="020B0502040204020203" pitchFamily="34" charset="0"/>
                <a:cs typeface="Segoe UI" panose="020B0502040204020203" pitchFamily="34" charset="0"/>
              </a:rPr>
              <a:t>If </a:t>
            </a:r>
            <a:r>
              <a:rPr lang="en-US" sz="2800" b="1" dirty="0">
                <a:latin typeface="Consolas" panose="020B0609020204030204" pitchFamily="49" charset="0"/>
                <a:cs typeface="Segoe UI" panose="020B0502040204020203" pitchFamily="34" charset="0"/>
              </a:rPr>
              <a:t>p-&gt;state_ == blocked</a:t>
            </a:r>
            <a:r>
              <a:rPr lang="en-US" sz="2800" b="1" dirty="0">
                <a:latin typeface="Segoe UI" panose="020B0502040204020203" pitchFamily="34" charset="0"/>
                <a:cs typeface="Segoe UI" panose="020B0502040204020203" pitchFamily="34" charset="0"/>
              </a:rPr>
              <a:t> due to the prior </a:t>
            </a:r>
            <a:r>
              <a:rPr lang="en-US" sz="2800" b="1" dirty="0" err="1">
                <a:latin typeface="Consolas" panose="020B0609020204030204" pitchFamily="49" charset="0"/>
                <a:cs typeface="Segoe UI" panose="020B0502040204020203" pitchFamily="34" charset="0"/>
              </a:rPr>
              <a:t>w.prepare</a:t>
            </a:r>
            <a:r>
              <a:rPr lang="en-US" sz="2800" b="1" dirty="0">
                <a:latin typeface="Consolas" panose="020B0609020204030204" pitchFamily="49" charset="0"/>
                <a:cs typeface="Segoe UI" panose="020B0502040204020203" pitchFamily="34" charset="0"/>
              </a:rPr>
              <a:t>(&amp;</a:t>
            </a:r>
            <a:r>
              <a:rPr lang="en-US" sz="2800" b="1" dirty="0" err="1">
                <a:latin typeface="Consolas" panose="020B0609020204030204" pitchFamily="49" charset="0"/>
                <a:cs typeface="Segoe UI" panose="020B0502040204020203" pitchFamily="34" charset="0"/>
              </a:rPr>
              <a:t>waitq</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 then </a:t>
            </a:r>
            <a:r>
              <a:rPr lang="en-US" sz="2800" b="1" dirty="0">
                <a:latin typeface="Consolas" panose="020B0609020204030204" pitchFamily="49" charset="0"/>
                <a:cs typeface="Segoe UI" panose="020B0502040204020203" pitchFamily="34" charset="0"/>
              </a:rPr>
              <a:t>p</a:t>
            </a:r>
            <a:r>
              <a:rPr lang="en-US" sz="2800" b="1" dirty="0">
                <a:latin typeface="Segoe UI" panose="020B0502040204020203" pitchFamily="34" charset="0"/>
                <a:cs typeface="Segoe UI" panose="020B0502040204020203" pitchFamily="34" charset="0"/>
              </a:rPr>
              <a:t> won’t be added to </a:t>
            </a:r>
            <a:r>
              <a:rPr lang="en-US" sz="2800" b="1" dirty="0" err="1">
                <a:latin typeface="Segoe UI" panose="020B0502040204020203" pitchFamily="34" charset="0"/>
                <a:cs typeface="Segoe UI" panose="020B0502040204020203" pitchFamily="34" charset="0"/>
              </a:rPr>
              <a:t>cpu’s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runqueue</a:t>
            </a:r>
            <a:endParaRPr lang="en-US" sz="2800" b="1" dirty="0">
              <a:latin typeface="Segoe UI" panose="020B0502040204020203" pitchFamily="34" charset="0"/>
              <a:cs typeface="Segoe UI" panose="020B0502040204020203" pitchFamily="34" charset="0"/>
            </a:endParaRPr>
          </a:p>
          <a:p>
            <a:pPr lvl="1"/>
            <a:r>
              <a:rPr lang="en-US" sz="2800" b="1" dirty="0">
                <a:latin typeface="Segoe UI" panose="020B0502040204020203" pitchFamily="34" charset="0"/>
                <a:cs typeface="Segoe UI" panose="020B0502040204020203" pitchFamily="34" charset="0"/>
              </a:rPr>
              <a:t>If </a:t>
            </a:r>
            <a:r>
              <a:rPr lang="en-US" sz="2800" b="1" dirty="0">
                <a:latin typeface="Consolas" panose="020B0609020204030204" pitchFamily="49" charset="0"/>
                <a:cs typeface="Segoe UI" panose="020B0502040204020203" pitchFamily="34" charset="0"/>
              </a:rPr>
              <a:t>p-&gt;state_ == runnable</a:t>
            </a:r>
            <a:r>
              <a:rPr lang="en-US" sz="2800" b="1" dirty="0">
                <a:latin typeface="Segoe UI" panose="020B0502040204020203" pitchFamily="34" charset="0"/>
                <a:cs typeface="Segoe UI" panose="020B0502040204020203" pitchFamily="34" charset="0"/>
              </a:rPr>
              <a:t> because </a:t>
            </a:r>
            <a:r>
              <a:rPr lang="en-US" sz="2800" b="1" dirty="0" err="1">
                <a:latin typeface="Consolas" panose="020B0609020204030204" pitchFamily="49" charset="0"/>
                <a:cs typeface="Segoe UI" panose="020B0502040204020203" pitchFamily="34" charset="0"/>
              </a:rPr>
              <a:t>waitq.wake_all</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 ran between </a:t>
            </a:r>
            <a:r>
              <a:rPr lang="en-US" sz="2800" b="1" dirty="0" err="1">
                <a:latin typeface="Consolas" panose="020B0609020204030204" pitchFamily="49" charset="0"/>
                <a:cs typeface="Segoe UI" panose="020B0502040204020203" pitchFamily="34" charset="0"/>
              </a:rPr>
              <a:t>x_lock.unlock</a:t>
            </a:r>
            <a:r>
              <a:rPr lang="en-US" sz="2800" b="1" dirty="0">
                <a:latin typeface="Consolas" panose="020B0609020204030204" pitchFamily="49" charset="0"/>
                <a:cs typeface="Segoe UI" panose="020B0502040204020203" pitchFamily="34" charset="0"/>
              </a:rPr>
              <a:t>(</a:t>
            </a:r>
            <a:r>
              <a:rPr lang="en-US" sz="2800" b="1" dirty="0" err="1">
                <a:latin typeface="Consolas" panose="020B0609020204030204" pitchFamily="49" charset="0"/>
                <a:cs typeface="Segoe UI" panose="020B0502040204020203" pitchFamily="34" charset="0"/>
              </a:rPr>
              <a:t>irqs</a:t>
            </a:r>
            <a:r>
              <a:rPr lang="en-US" sz="2800" b="1" dirty="0">
                <a:latin typeface="Consolas" panose="020B0609020204030204" pitchFamily="49" charset="0"/>
                <a:cs typeface="Segoe UI" panose="020B0502040204020203" pitchFamily="34" charset="0"/>
              </a:rPr>
              <a:t>) </a:t>
            </a:r>
            <a:r>
              <a:rPr lang="en-US" sz="2800" b="1" dirty="0">
                <a:latin typeface="Segoe UI" panose="020B0502040204020203" pitchFamily="34" charset="0"/>
                <a:cs typeface="Segoe UI" panose="020B0502040204020203" pitchFamily="34" charset="0"/>
              </a:rPr>
              <a:t>and </a:t>
            </a:r>
            <a:r>
              <a:rPr lang="en-US" sz="2800" b="1" dirty="0" err="1">
                <a:latin typeface="Consolas" panose="020B0609020204030204" pitchFamily="49" charset="0"/>
                <a:cs typeface="Segoe UI" panose="020B0502040204020203" pitchFamily="34" charset="0"/>
              </a:rPr>
              <a:t>w.block</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 then </a:t>
            </a:r>
            <a:r>
              <a:rPr lang="en-US" sz="2800" b="1" dirty="0">
                <a:latin typeface="Consolas" panose="020B0609020204030204" pitchFamily="49" charset="0"/>
                <a:cs typeface="Segoe UI" panose="020B0502040204020203" pitchFamily="34" charset="0"/>
              </a:rPr>
              <a:t>p</a:t>
            </a:r>
            <a:r>
              <a:rPr lang="en-US" sz="2800" b="1" dirty="0">
                <a:latin typeface="Segoe UI" panose="020B0502040204020203" pitchFamily="34" charset="0"/>
                <a:cs typeface="Segoe UI" panose="020B0502040204020203" pitchFamily="34" charset="0"/>
              </a:rPr>
              <a:t> won’t block (i.e., </a:t>
            </a:r>
            <a:r>
              <a:rPr lang="en-US" sz="2800" b="1" dirty="0">
                <a:latin typeface="Consolas" panose="020B0609020204030204" pitchFamily="49" charset="0"/>
                <a:cs typeface="Segoe UI" panose="020B0502040204020203" pitchFamily="34" charset="0"/>
              </a:rPr>
              <a:t>p</a:t>
            </a:r>
            <a:r>
              <a:rPr lang="en-US" sz="2800" b="1" dirty="0">
                <a:latin typeface="Segoe UI" panose="020B0502040204020203" pitchFamily="34" charset="0"/>
                <a:cs typeface="Segoe UI" panose="020B0502040204020203" pitchFamily="34" charset="0"/>
              </a:rPr>
              <a:t> will be added to the </a:t>
            </a:r>
            <a:r>
              <a:rPr lang="en-US" sz="2800" b="1" dirty="0" err="1">
                <a:latin typeface="Segoe UI" panose="020B0502040204020203" pitchFamily="34" charset="0"/>
                <a:cs typeface="Segoe UI" panose="020B0502040204020203" pitchFamily="34" charset="0"/>
              </a:rPr>
              <a:t>runqueue</a:t>
            </a:r>
            <a:r>
              <a:rPr lang="en-US" sz="2800" b="1" dirty="0">
                <a:latin typeface="Segoe UI" panose="020B0502040204020203" pitchFamily="34" charset="0"/>
                <a:cs typeface="Segoe UI" panose="020B0502040204020203" pitchFamily="34" charset="0"/>
              </a:rPr>
              <a:t>)</a:t>
            </a:r>
          </a:p>
          <a:p>
            <a:r>
              <a:rPr lang="en-US" b="1" dirty="0">
                <a:latin typeface="Segoe UI" panose="020B0502040204020203" pitchFamily="34" charset="0"/>
                <a:cs typeface="Segoe UI" panose="020B0502040204020203" pitchFamily="34" charset="0"/>
              </a:rPr>
              <a:t>When </a:t>
            </a:r>
            <a:r>
              <a:rPr lang="en-US" b="1" dirty="0">
                <a:latin typeface="Consolas" panose="020B0609020204030204" pitchFamily="49" charset="0"/>
                <a:cs typeface="Segoe UI" panose="020B0502040204020203" pitchFamily="34" charset="0"/>
              </a:rPr>
              <a:t>p-&gt;yield()</a:t>
            </a:r>
            <a:r>
              <a:rPr lang="en-US" b="1" dirty="0">
                <a:latin typeface="Segoe UI" panose="020B0502040204020203" pitchFamily="34" charset="0"/>
                <a:cs typeface="Segoe UI" panose="020B0502040204020203" pitchFamily="34" charset="0"/>
              </a:rPr>
              <a:t> returns, </a:t>
            </a:r>
            <a:r>
              <a:rPr lang="en-US" b="1" dirty="0" err="1">
                <a:latin typeface="Consolas" panose="020B0609020204030204" pitchFamily="49" charset="0"/>
                <a:cs typeface="Segoe UI" panose="020B0502040204020203" pitchFamily="34" charset="0"/>
              </a:rPr>
              <a:t>w.block</a:t>
            </a:r>
            <a:r>
              <a:rPr lang="en-US" b="1" dirty="0">
                <a:latin typeface="Consolas" panose="020B0609020204030204" pitchFamily="49" charset="0"/>
                <a:cs typeface="Segoe UI" panose="020B0502040204020203" pitchFamily="34" charset="0"/>
              </a:rPr>
              <a:t>()</a:t>
            </a:r>
            <a:r>
              <a:rPr lang="en-US" b="1" dirty="0">
                <a:latin typeface="Segoe UI" panose="020B0502040204020203" pitchFamily="34" charset="0"/>
                <a:cs typeface="Segoe UI" panose="020B0502040204020203" pitchFamily="34" charset="0"/>
              </a:rPr>
              <a:t> calls </a:t>
            </a:r>
            <a:r>
              <a:rPr lang="en-US" b="1" dirty="0">
                <a:latin typeface="Consolas" panose="020B0609020204030204" pitchFamily="49" charset="0"/>
                <a:cs typeface="Segoe UI" panose="020B0502040204020203" pitchFamily="34" charset="0"/>
              </a:rPr>
              <a:t>waiter::clear()</a:t>
            </a:r>
            <a:r>
              <a:rPr lang="en-US" b="1" dirty="0">
                <a:latin typeface="Segoe UI" panose="020B0502040204020203" pitchFamily="34" charset="0"/>
                <a:cs typeface="Segoe UI" panose="020B0502040204020203" pitchFamily="34" charset="0"/>
              </a:rPr>
              <a:t> to clean up the waiter</a:t>
            </a:r>
          </a:p>
        </p:txBody>
      </p:sp>
      <p:sp>
        <p:nvSpPr>
          <p:cNvPr id="12" name="Title 1">
            <a:extLst>
              <a:ext uri="{FF2B5EF4-FFF2-40B4-BE49-F238E27FC236}">
                <a16:creationId xmlns:a16="http://schemas.microsoft.com/office/drawing/2014/main" id="{4D270FCC-10BB-4E37-AF47-6E7218FA7228}"/>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14" name="Rectangle 13">
            <a:extLst>
              <a:ext uri="{FF2B5EF4-FFF2-40B4-BE49-F238E27FC236}">
                <a16:creationId xmlns:a16="http://schemas.microsoft.com/office/drawing/2014/main" id="{FC7282C5-0C3F-436D-935E-83483D7BCA01}"/>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//Inside a kernel thread</a:t>
            </a:r>
          </a:p>
          <a:p>
            <a:r>
              <a:rPr lang="en-US" sz="2800" b="1" dirty="0">
                <a:latin typeface="Consolas" panose="020B0609020204030204" pitchFamily="49" charset="0"/>
              </a:rPr>
              <a:t>waiter w(this);</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(1)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(&amp;</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Tree>
    <p:extLst>
      <p:ext uri="{BB962C8B-B14F-4D97-AF65-F5344CB8AC3E}">
        <p14:creationId xmlns:p14="http://schemas.microsoft.com/office/powerpoint/2010/main" val="315237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10" presetClass="exit" presetSubtype="0" fill="hold" grpId="1" nodeType="with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xEl>
                                              <p:pRg st="0" end="0"/>
                                            </p:txEl>
                                          </p:spTgt>
                                        </p:tgtEl>
                                      </p:cBhvr>
                                    </p:animEffect>
                                    <p:set>
                                      <p:cBhvr>
                                        <p:cTn id="41" dur="1" fill="hold">
                                          <p:stCondLst>
                                            <p:cond delay="499"/>
                                          </p:stCondLst>
                                        </p:cTn>
                                        <p:tgtEl>
                                          <p:spTgt spid="10">
                                            <p:txEl>
                                              <p:pRg st="0" end="0"/>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xEl>
                                              <p:pRg st="1" end="1"/>
                                            </p:txEl>
                                          </p:spTgt>
                                        </p:tgtEl>
                                      </p:cBhvr>
                                    </p:animEffect>
                                    <p:set>
                                      <p:cBhvr>
                                        <p:cTn id="44" dur="1" fill="hold">
                                          <p:stCondLst>
                                            <p:cond delay="499"/>
                                          </p:stCondLst>
                                        </p:cTn>
                                        <p:tgtEl>
                                          <p:spTgt spid="10">
                                            <p:txEl>
                                              <p:pRg st="1" end="1"/>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xEl>
                                              <p:pRg st="2" end="2"/>
                                            </p:txEl>
                                          </p:spTgt>
                                        </p:tgtEl>
                                      </p:cBhvr>
                                    </p:animEffect>
                                    <p:set>
                                      <p:cBhvr>
                                        <p:cTn id="47" dur="1" fill="hold">
                                          <p:stCondLst>
                                            <p:cond delay="499"/>
                                          </p:stCondLst>
                                        </p:cTn>
                                        <p:tgtEl>
                                          <p:spTgt spid="10">
                                            <p:txEl>
                                              <p:pRg st="2" end="2"/>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xEl>
                                              <p:pRg st="3" end="3"/>
                                            </p:txEl>
                                          </p:spTgt>
                                        </p:tgtEl>
                                      </p:cBhvr>
                                    </p:animEffect>
                                    <p:set>
                                      <p:cBhvr>
                                        <p:cTn id="50" dur="1" fill="hold">
                                          <p:stCondLst>
                                            <p:cond delay="499"/>
                                          </p:stCondLst>
                                        </p:cTn>
                                        <p:tgtEl>
                                          <p:spTgt spid="10">
                                            <p:txEl>
                                              <p:pRg st="3" end="3"/>
                                            </p:txEl>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bg/>
                                          </p:spTgt>
                                        </p:tgtEl>
                                      </p:cBhvr>
                                    </p:animEffect>
                                    <p:set>
                                      <p:cBhvr>
                                        <p:cTn id="53" dur="1" fill="hold">
                                          <p:stCondLst>
                                            <p:cond delay="499"/>
                                          </p:stCondLst>
                                        </p:cTn>
                                        <p:tgtEl>
                                          <p:spTgt spid="1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4" grpId="1" animBg="1"/>
      <p:bldP spid="10" grpId="0" uiExpand="1" build="p" animBg="1"/>
      <p:bldP spid="10" grpI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FC2FC5-2638-4CD9-B82C-D48D0A915497}"/>
              </a:ext>
            </a:extLst>
          </p:cNvPr>
          <p:cNvSpPr/>
          <p:nvPr/>
        </p:nvSpPr>
        <p:spPr>
          <a:xfrm>
            <a:off x="196054" y="5474044"/>
            <a:ext cx="4314162" cy="1297460"/>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9F35CE-7584-492C-8F28-BD46CD1E7072}"/>
              </a:ext>
            </a:extLst>
          </p:cNvPr>
          <p:cNvSpPr/>
          <p:nvPr/>
        </p:nvSpPr>
        <p:spPr>
          <a:xfrm>
            <a:off x="196054" y="3027406"/>
            <a:ext cx="7143860" cy="244663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96054" y="949580"/>
            <a:ext cx="7143860" cy="2077826"/>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D47C64-5DAE-4DD3-ADBC-974915D4A577}"/>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sp>
        <p:nvSpPr>
          <p:cNvPr id="6" name="Rectangle 5">
            <a:extLst>
              <a:ext uri="{FF2B5EF4-FFF2-40B4-BE49-F238E27FC236}">
                <a16:creationId xmlns:a16="http://schemas.microsoft.com/office/drawing/2014/main" id="{44D274C4-8CD5-4001-A950-8BBA11721842}"/>
              </a:ext>
            </a:extLst>
          </p:cNvPr>
          <p:cNvSpPr/>
          <p:nvPr/>
        </p:nvSpPr>
        <p:spPr>
          <a:xfrm>
            <a:off x="162047" y="485087"/>
            <a:ext cx="7699702" cy="6324808"/>
          </a:xfrm>
          <a:prstGeom prst="rect">
            <a:avLst/>
          </a:prstGeom>
        </p:spPr>
        <p:txBody>
          <a:bodyPr wrap="square">
            <a:spAutoFit/>
          </a:bodyPr>
          <a:lstStyle/>
          <a:p>
            <a:r>
              <a:rPr lang="en-US" sz="2700" b="1" dirty="0">
                <a:latin typeface="Consolas" panose="020B0609020204030204" pitchFamily="49" charset="0"/>
              </a:rPr>
              <a:t>//In the wakeup thread...</a:t>
            </a:r>
          </a:p>
          <a:p>
            <a:r>
              <a:rPr lang="en-US" sz="2700" b="1" dirty="0">
                <a:latin typeface="Consolas" panose="020B0609020204030204" pitchFamily="49" charset="0"/>
              </a:rPr>
              <a:t>void f() {</a:t>
            </a:r>
          </a:p>
          <a:p>
            <a:r>
              <a:rPr lang="en-US" sz="2700" b="1" dirty="0">
                <a:latin typeface="Consolas" panose="020B0609020204030204" pitchFamily="49" charset="0"/>
              </a:rPr>
              <a:t>    </a:t>
            </a:r>
            <a:r>
              <a:rPr lang="en-US" sz="2700" b="1" dirty="0" err="1">
                <a:latin typeface="Consolas" panose="020B0609020204030204" pitchFamily="49" charset="0"/>
              </a:rPr>
              <a:t>spinlock_guard</a:t>
            </a:r>
            <a:r>
              <a:rPr lang="en-US" sz="2700" b="1" dirty="0">
                <a:latin typeface="Consolas" panose="020B0609020204030204" pitchFamily="49" charset="0"/>
              </a:rPr>
              <a:t> guard(</a:t>
            </a:r>
            <a:r>
              <a:rPr lang="en-US" sz="2700" b="1" dirty="0" err="1">
                <a:latin typeface="Consolas" panose="020B0609020204030204" pitchFamily="49" charset="0"/>
              </a:rPr>
              <a:t>x_lock</a:t>
            </a:r>
            <a:r>
              <a:rPr lang="en-US" sz="2700" b="1" dirty="0">
                <a:latin typeface="Consolas" panose="020B0609020204030204" pitchFamily="49" charset="0"/>
              </a:rPr>
              <a:t>);</a:t>
            </a:r>
          </a:p>
          <a:p>
            <a:r>
              <a:rPr lang="en-US" sz="2700" b="1" dirty="0">
                <a:latin typeface="Consolas" panose="020B0609020204030204" pitchFamily="49" charset="0"/>
              </a:rPr>
              <a:t>    //Stuff making f(x) true, then...</a:t>
            </a:r>
          </a:p>
          <a:p>
            <a:r>
              <a:rPr lang="en-US" sz="2700" b="1" dirty="0">
                <a:latin typeface="Consolas" panose="020B0609020204030204" pitchFamily="49" charset="0"/>
              </a:rPr>
              <a:t>    </a:t>
            </a:r>
            <a:r>
              <a:rPr lang="en-US" sz="2700" b="1" dirty="0" err="1">
                <a:latin typeface="Consolas" panose="020B0609020204030204" pitchFamily="49" charset="0"/>
              </a:rPr>
              <a:t>wq.wake_all</a:t>
            </a:r>
            <a:r>
              <a:rPr lang="en-US" sz="2700" b="1" dirty="0">
                <a:latin typeface="Consolas" panose="020B0609020204030204" pitchFamily="49" charset="0"/>
              </a:rPr>
              <a:t>();</a:t>
            </a:r>
          </a:p>
          <a:p>
            <a:r>
              <a:rPr lang="en-US" sz="2700" b="1" dirty="0">
                <a:latin typeface="Consolas" panose="020B0609020204030204" pitchFamily="49" charset="0"/>
              </a:rPr>
              <a:t>}</a:t>
            </a:r>
          </a:p>
          <a:p>
            <a:r>
              <a:rPr lang="en-US" sz="2700" b="1" dirty="0">
                <a:latin typeface="Consolas" panose="020B0609020204030204" pitchFamily="49" charset="0"/>
              </a:rPr>
              <a:t>void </a:t>
            </a:r>
            <a:r>
              <a:rPr lang="en-US" sz="2700" b="1" dirty="0" err="1">
                <a:latin typeface="Consolas" panose="020B0609020204030204" pitchFamily="49" charset="0"/>
              </a:rPr>
              <a:t>wait_queue</a:t>
            </a:r>
            <a:r>
              <a:rPr lang="en-US" sz="2700" b="1" dirty="0">
                <a:latin typeface="Consolas" panose="020B0609020204030204" pitchFamily="49" charset="0"/>
              </a:rPr>
              <a:t>::</a:t>
            </a:r>
            <a:r>
              <a:rPr lang="en-US" sz="2700" b="1" dirty="0" err="1">
                <a:latin typeface="Consolas" panose="020B0609020204030204" pitchFamily="49" charset="0"/>
              </a:rPr>
              <a:t>wake_all</a:t>
            </a:r>
            <a:r>
              <a:rPr lang="en-US" sz="2700" b="1" dirty="0">
                <a:latin typeface="Consolas" panose="020B0609020204030204" pitchFamily="49" charset="0"/>
              </a:rPr>
              <a:t>() {</a:t>
            </a:r>
          </a:p>
          <a:p>
            <a:r>
              <a:rPr lang="en-US" sz="2700" b="1" dirty="0">
                <a:latin typeface="Consolas" panose="020B0609020204030204" pitchFamily="49" charset="0"/>
              </a:rPr>
              <a:t>    </a:t>
            </a:r>
            <a:r>
              <a:rPr lang="en-US" sz="2700" b="1" dirty="0" err="1">
                <a:latin typeface="Consolas" panose="020B0609020204030204" pitchFamily="49" charset="0"/>
              </a:rPr>
              <a:t>spinlock_guard</a:t>
            </a:r>
            <a:r>
              <a:rPr lang="en-US" sz="2700" b="1" dirty="0">
                <a:latin typeface="Consolas" panose="020B0609020204030204" pitchFamily="49" charset="0"/>
              </a:rPr>
              <a:t> guard(lock_);</a:t>
            </a:r>
          </a:p>
          <a:p>
            <a:r>
              <a:rPr lang="en-US" sz="2700" b="1" dirty="0">
                <a:latin typeface="Consolas" panose="020B0609020204030204" pitchFamily="49" charset="0"/>
              </a:rPr>
              <a:t>    while (auto w = q_.</a:t>
            </a:r>
            <a:r>
              <a:rPr lang="en-US" sz="2700" b="1" dirty="0" err="1">
                <a:latin typeface="Consolas" panose="020B0609020204030204" pitchFamily="49" charset="0"/>
              </a:rPr>
              <a:t>pop_front</a:t>
            </a:r>
            <a:r>
              <a:rPr lang="en-US" sz="2700" b="1" dirty="0">
                <a:latin typeface="Consolas" panose="020B0609020204030204" pitchFamily="49" charset="0"/>
              </a:rPr>
              <a:t>()) {</a:t>
            </a:r>
          </a:p>
          <a:p>
            <a:r>
              <a:rPr lang="en-US" sz="2700" b="1" dirty="0">
                <a:latin typeface="Consolas" panose="020B0609020204030204" pitchFamily="49" charset="0"/>
              </a:rPr>
              <a:t>        w-&gt;wake();</a:t>
            </a:r>
          </a:p>
          <a:p>
            <a:r>
              <a:rPr lang="en-US" sz="2700" b="1" dirty="0">
                <a:latin typeface="Consolas" panose="020B0609020204030204" pitchFamily="49" charset="0"/>
              </a:rPr>
              <a:t>    }</a:t>
            </a:r>
          </a:p>
          <a:p>
            <a:r>
              <a:rPr lang="en-US" sz="2700" b="1" dirty="0">
                <a:latin typeface="Consolas" panose="020B0609020204030204" pitchFamily="49" charset="0"/>
              </a:rPr>
              <a:t>}</a:t>
            </a:r>
          </a:p>
          <a:p>
            <a:r>
              <a:rPr lang="en-US" sz="2700" b="1" dirty="0">
                <a:latin typeface="Consolas" panose="020B0609020204030204" pitchFamily="49" charset="0"/>
              </a:rPr>
              <a:t>void waiter::wake() {</a:t>
            </a:r>
          </a:p>
          <a:p>
            <a:r>
              <a:rPr lang="en-US" sz="2700" b="1" dirty="0">
                <a:latin typeface="Consolas" panose="020B0609020204030204" pitchFamily="49" charset="0"/>
              </a:rPr>
              <a:t>    //Your code here</a:t>
            </a:r>
          </a:p>
          <a:p>
            <a:r>
              <a:rPr lang="en-US" sz="2700" b="1" dirty="0">
                <a:latin typeface="Consolas" panose="020B0609020204030204" pitchFamily="49" charset="0"/>
              </a:rPr>
              <a:t>}</a:t>
            </a:r>
          </a:p>
        </p:txBody>
      </p:sp>
      <p:grpSp>
        <p:nvGrpSpPr>
          <p:cNvPr id="13" name="Group 12">
            <a:extLst>
              <a:ext uri="{FF2B5EF4-FFF2-40B4-BE49-F238E27FC236}">
                <a16:creationId xmlns:a16="http://schemas.microsoft.com/office/drawing/2014/main" id="{16A789EA-5867-46FB-804C-A9324C685A22}"/>
              </a:ext>
            </a:extLst>
          </p:cNvPr>
          <p:cNvGrpSpPr/>
          <p:nvPr/>
        </p:nvGrpSpPr>
        <p:grpSpPr>
          <a:xfrm>
            <a:off x="7571103" y="3379572"/>
            <a:ext cx="4514122" cy="575842"/>
            <a:chOff x="6974016" y="3246831"/>
            <a:chExt cx="5111209" cy="758011"/>
          </a:xfrm>
        </p:grpSpPr>
        <p:cxnSp>
          <p:nvCxnSpPr>
            <p:cNvPr id="8" name="Straight Connector 7">
              <a:extLst>
                <a:ext uri="{FF2B5EF4-FFF2-40B4-BE49-F238E27FC236}">
                  <a16:creationId xmlns:a16="http://schemas.microsoft.com/office/drawing/2014/main" id="{F56E51ED-AC20-4D93-BDE1-2DE3B3969618}"/>
                </a:ext>
              </a:extLst>
            </p:cNvPr>
            <p:cNvCxnSpPr>
              <a:cxnSpLocks/>
            </p:cNvCxnSpPr>
            <p:nvPr/>
          </p:nvCxnSpPr>
          <p:spPr>
            <a:xfrm flipH="1" flipV="1">
              <a:off x="8880579"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7B247B-A164-4A44-BFE1-A4B0B78C3FDC}"/>
                </a:ext>
              </a:extLst>
            </p:cNvPr>
            <p:cNvCxnSpPr>
              <a:cxnSpLocks/>
            </p:cNvCxnSpPr>
            <p:nvPr/>
          </p:nvCxnSpPr>
          <p:spPr>
            <a:xfrm flipH="1">
              <a:off x="6974016" y="3246831"/>
              <a:ext cx="5111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CFA3C289-4984-4613-AEE9-D82FF0F2840A}"/>
              </a:ext>
            </a:extLst>
          </p:cNvPr>
          <p:cNvSpPr>
            <a:spLocks noGrp="1"/>
          </p:cNvSpPr>
          <p:nvPr>
            <p:ph idx="1"/>
          </p:nvPr>
        </p:nvSpPr>
        <p:spPr>
          <a:xfrm>
            <a:off x="7573704" y="840264"/>
            <a:ext cx="4514122" cy="2446632"/>
          </a:xfrm>
          <a:solidFill>
            <a:srgbClr val="66FF99">
              <a:alpha val="50000"/>
            </a:srgbClr>
          </a:solidFill>
        </p:spPr>
        <p:txBody>
          <a:bodyPr>
            <a:normAutofit lnSpcReduction="10000"/>
          </a:bodyPr>
          <a:lstStyle/>
          <a:p>
            <a:r>
              <a:rPr lang="en-US" b="1" dirty="0">
                <a:latin typeface="Segoe UI" panose="020B0502040204020203" pitchFamily="34" charset="0"/>
                <a:cs typeface="Segoe UI" panose="020B0502040204020203" pitchFamily="34" charset="0"/>
              </a:rPr>
              <a:t>Acquire </a:t>
            </a:r>
            <a:r>
              <a:rPr lang="en-US" b="1" dirty="0" err="1">
                <a:latin typeface="Segoe UI" panose="020B0502040204020203" pitchFamily="34" charset="0"/>
                <a:cs typeface="Segoe UI" panose="020B0502040204020203" pitchFamily="34" charset="0"/>
              </a:rPr>
              <a:t>runqueue</a:t>
            </a:r>
            <a:r>
              <a:rPr lang="en-US" b="1" dirty="0">
                <a:latin typeface="Segoe UI" panose="020B0502040204020203" pitchFamily="34" charset="0"/>
                <a:cs typeface="Segoe UI" panose="020B0502040204020203" pitchFamily="34" charset="0"/>
              </a:rPr>
              <a:t> lock for waiter’s </a:t>
            </a:r>
            <a:r>
              <a:rPr lang="en-US" b="1" dirty="0" err="1">
                <a:latin typeface="Segoe UI" panose="020B0502040204020203" pitchFamily="34" charset="0"/>
                <a:cs typeface="Segoe UI" panose="020B0502040204020203" pitchFamily="34" charset="0"/>
              </a:rPr>
              <a:t>cpu</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If </a:t>
            </a:r>
            <a:r>
              <a:rPr lang="en-US" sz="2600" b="1" dirty="0">
                <a:latin typeface="Consolas" panose="020B0609020204030204" pitchFamily="49" charset="0"/>
                <a:cs typeface="Segoe UI" panose="020B0502040204020203" pitchFamily="34" charset="0"/>
              </a:rPr>
              <a:t>p-&gt;state_ == blocked</a:t>
            </a:r>
          </a:p>
          <a:p>
            <a:pPr lvl="1"/>
            <a:r>
              <a:rPr lang="en-US" b="1" dirty="0">
                <a:latin typeface="Consolas" panose="020B0609020204030204" pitchFamily="49" charset="0"/>
                <a:cs typeface="Segoe UI" panose="020B0502040204020203" pitchFamily="34" charset="0"/>
              </a:rPr>
              <a:t>p-&gt;state_ = runnable</a:t>
            </a:r>
          </a:p>
          <a:p>
            <a:pPr lvl="1"/>
            <a:r>
              <a:rPr lang="en-US" b="1" dirty="0">
                <a:latin typeface="Segoe UI" panose="020B0502040204020203" pitchFamily="34" charset="0"/>
                <a:cs typeface="Segoe UI" panose="020B0502040204020203" pitchFamily="34" charset="0"/>
              </a:rPr>
              <a:t>Enqueue </a:t>
            </a:r>
            <a:r>
              <a:rPr lang="en-US" b="1" dirty="0">
                <a:latin typeface="Consolas" panose="020B0609020204030204" pitchFamily="49" charset="0"/>
                <a:cs typeface="Segoe UI" panose="020B0502040204020203" pitchFamily="34" charset="0"/>
              </a:rPr>
              <a:t>p</a:t>
            </a:r>
            <a:r>
              <a:rPr lang="en-US" b="1" dirty="0">
                <a:latin typeface="Segoe UI" panose="020B0502040204020203" pitchFamily="34" charset="0"/>
                <a:cs typeface="Segoe UI" panose="020B0502040204020203" pitchFamily="34" charset="0"/>
              </a:rPr>
              <a:t> on </a:t>
            </a:r>
            <a:r>
              <a:rPr lang="en-US" b="1" dirty="0" err="1">
                <a:latin typeface="Segoe UI" panose="020B0502040204020203" pitchFamily="34" charset="0"/>
                <a:cs typeface="Segoe UI" panose="020B0502040204020203" pitchFamily="34" charset="0"/>
              </a:rPr>
              <a:t>runqueue</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Release </a:t>
            </a:r>
            <a:r>
              <a:rPr lang="en-US" b="1" dirty="0" err="1">
                <a:latin typeface="Segoe UI" panose="020B0502040204020203" pitchFamily="34" charset="0"/>
                <a:cs typeface="Segoe UI" panose="020B0502040204020203" pitchFamily="34" charset="0"/>
              </a:rPr>
              <a:t>runqueue</a:t>
            </a:r>
            <a:r>
              <a:rPr lang="en-US" b="1" dirty="0">
                <a:latin typeface="Segoe UI" panose="020B0502040204020203" pitchFamily="34" charset="0"/>
                <a:cs typeface="Segoe UI" panose="020B0502040204020203" pitchFamily="34" charset="0"/>
              </a:rPr>
              <a:t> lock</a:t>
            </a:r>
          </a:p>
        </p:txBody>
      </p:sp>
      <p:sp>
        <p:nvSpPr>
          <p:cNvPr id="12" name="Title 1">
            <a:extLst>
              <a:ext uri="{FF2B5EF4-FFF2-40B4-BE49-F238E27FC236}">
                <a16:creationId xmlns:a16="http://schemas.microsoft.com/office/drawing/2014/main" id="{DB5C4EBE-7E2D-46B6-8B94-69715769C899}"/>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Tree>
    <p:extLst>
      <p:ext uri="{BB962C8B-B14F-4D97-AF65-F5344CB8AC3E}">
        <p14:creationId xmlns:p14="http://schemas.microsoft.com/office/powerpoint/2010/main" val="411314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fade">
                                      <p:cBhvr>
                                        <p:cTn id="31" dur="500"/>
                                        <p:tgtEl>
                                          <p:spTgt spid="10">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500"/>
                                        <p:tgtEl>
                                          <p:spTgt spid="10">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fade">
                                      <p:cBhvr>
                                        <p:cTn id="4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4" grpId="1" animBg="1"/>
      <p:bldP spid="4" grpId="0" animBg="1"/>
      <p:bldP spid="4" grpId="1" animBg="1"/>
      <p:bldP spid="10"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B199F5B-6AED-457B-9D6E-2C81724FB5F0}"/>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2A7F0416-FBCF-4405-8398-7E5903402A6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0E9B5D-6C0A-430D-932E-1D6183AC7044}"/>
                </a:ext>
              </a:extLst>
            </p:cNvPr>
            <p:cNvSpPr/>
            <p:nvPr/>
          </p:nvSpPr>
          <p:spPr>
            <a:xfrm>
              <a:off x="578708" y="1546475"/>
              <a:ext cx="11034583" cy="3539430"/>
            </a:xfrm>
            <a:prstGeom prst="rect">
              <a:avLst/>
            </a:prstGeom>
          </p:spPr>
          <p:txBody>
            <a:bodyPr wrap="square">
              <a:spAutoFit/>
            </a:bodyPr>
            <a:lstStyle/>
            <a:p>
              <a:r>
                <a:rPr lang="en-US" sz="2800" b="1" dirty="0">
                  <a:latin typeface="Consolas" panose="020B0609020204030204" pitchFamily="49" charset="0"/>
                </a:rPr>
                <a:t>//Note that enqueue() doesn’t add p to the</a:t>
              </a:r>
            </a:p>
            <a:p>
              <a:r>
                <a:rPr lang="en-US" sz="2800" b="1" dirty="0">
                  <a:latin typeface="Consolas" panose="020B0609020204030204" pitchFamily="49" charset="0"/>
                </a:rPr>
                <a:t>//</a:t>
              </a:r>
              <a:r>
                <a:rPr lang="en-US" sz="2800" b="1" dirty="0" err="1">
                  <a:latin typeface="Consolas" panose="020B0609020204030204" pitchFamily="49" charset="0"/>
                </a:rPr>
                <a:t>runqueue</a:t>
              </a:r>
              <a:r>
                <a:rPr lang="en-US" sz="2800" b="1" dirty="0">
                  <a:latin typeface="Consolas" panose="020B0609020204030204" pitchFamily="49" charset="0"/>
                </a:rPr>
                <a:t> if p is already running on the</a:t>
              </a:r>
            </a:p>
            <a:p>
              <a:r>
                <a:rPr lang="en-US" sz="2800" b="1" dirty="0">
                  <a:latin typeface="Consolas" panose="020B0609020204030204" pitchFamily="49" charset="0"/>
                </a:rPr>
                <a:t>//</a:t>
              </a:r>
              <a:r>
                <a:rPr lang="en-US" sz="2800" b="1" dirty="0" err="1">
                  <a:latin typeface="Consolas" panose="020B0609020204030204" pitchFamily="49" charset="0"/>
                </a:rPr>
                <a:t>cpu</a:t>
              </a:r>
              <a:r>
                <a:rPr lang="en-US" sz="2800" b="1" dirty="0">
                  <a:latin typeface="Consolas" panose="020B0609020204030204" pitchFamily="49" charset="0"/>
                </a:rPr>
                <a:t> or p is already present in a </a:t>
              </a:r>
              <a:r>
                <a:rPr lang="en-US" sz="2800" b="1" dirty="0" err="1">
                  <a:latin typeface="Consolas" panose="020B0609020204030204" pitchFamily="49" charset="0"/>
                </a:rPr>
                <a:t>runqueue</a:t>
              </a:r>
              <a:r>
                <a:rPr lang="en-US" sz="2800" b="1" dirty="0">
                  <a:latin typeface="Consolas" panose="020B0609020204030204" pitchFamily="49" charset="0"/>
                </a:rPr>
                <a:t>!</a:t>
              </a:r>
            </a:p>
            <a:p>
              <a:r>
                <a:rPr lang="en-US" sz="2800" b="1" dirty="0">
                  <a:latin typeface="Consolas" panose="020B0609020204030204" pitchFamily="49" charset="0"/>
                </a:rPr>
                <a:t>void </a:t>
              </a:r>
              <a:r>
                <a:rPr lang="en-US" sz="2800" b="1" dirty="0" err="1">
                  <a:latin typeface="Consolas" panose="020B0609020204030204" pitchFamily="49" charset="0"/>
                </a:rPr>
                <a:t>cpustate</a:t>
              </a:r>
              <a:r>
                <a:rPr lang="en-US" sz="2800" b="1" dirty="0">
                  <a:latin typeface="Consolas" panose="020B0609020204030204" pitchFamily="49" charset="0"/>
                </a:rPr>
                <a:t>::enqueue(proc* p) {</a:t>
              </a:r>
            </a:p>
            <a:p>
              <a:r>
                <a:rPr lang="en-US" sz="2800" b="1" dirty="0">
                  <a:latin typeface="Consolas" panose="020B0609020204030204" pitchFamily="49" charset="0"/>
                </a:rPr>
                <a:t>    if (current_ != p &amp;&amp; !p-&gt;runq_links_.</a:t>
              </a:r>
              <a:r>
                <a:rPr lang="en-US" sz="2800" b="1" dirty="0" err="1">
                  <a:latin typeface="Consolas" panose="020B0609020204030204" pitchFamily="49" charset="0"/>
                </a:rPr>
                <a:t>is_linked</a:t>
              </a:r>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runq</a:t>
              </a:r>
              <a:r>
                <a:rPr lang="en-US" sz="2800" b="1" dirty="0">
                  <a:latin typeface="Consolas" panose="020B0609020204030204" pitchFamily="49" charset="0"/>
                </a:rPr>
                <a:t>_.</a:t>
              </a:r>
              <a:r>
                <a:rPr lang="en-US" sz="2800" b="1" dirty="0" err="1">
                  <a:latin typeface="Consolas" panose="020B0609020204030204" pitchFamily="49" charset="0"/>
                </a:rPr>
                <a:t>push_back</a:t>
              </a:r>
              <a:r>
                <a:rPr lang="en-US" sz="2800" b="1" dirty="0">
                  <a:latin typeface="Consolas" panose="020B0609020204030204" pitchFamily="49" charset="0"/>
                </a:rPr>
                <a:t>(p);</a:t>
              </a:r>
            </a:p>
            <a:p>
              <a:r>
                <a:rPr lang="en-US" sz="2800" b="1" dirty="0">
                  <a:latin typeface="Consolas" panose="020B0609020204030204" pitchFamily="49" charset="0"/>
                </a:rPr>
                <a:t>    }</a:t>
              </a:r>
            </a:p>
            <a:p>
              <a:r>
                <a:rPr lang="en-US" sz="2800" b="1" dirty="0">
                  <a:latin typeface="Consolas" panose="020B0609020204030204" pitchFamily="49" charset="0"/>
                </a:rPr>
                <a:t>}</a:t>
              </a:r>
            </a:p>
          </p:txBody>
        </p:sp>
      </p:grpSp>
    </p:spTree>
    <p:extLst>
      <p:ext uri="{BB962C8B-B14F-4D97-AF65-F5344CB8AC3E}">
        <p14:creationId xmlns:p14="http://schemas.microsoft.com/office/powerpoint/2010/main" val="133431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D274C4-8CD5-4001-A950-8BBA11721842}"/>
              </a:ext>
            </a:extLst>
          </p:cNvPr>
          <p:cNvSpPr/>
          <p:nvPr/>
        </p:nvSpPr>
        <p:spPr>
          <a:xfrm>
            <a:off x="5647038" y="916251"/>
            <a:ext cx="6544962" cy="5632311"/>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f()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//Stuff making f(x) true, then...</a:t>
            </a:r>
          </a:p>
          <a:p>
            <a:r>
              <a:rPr lang="en-US" sz="2400" b="1" dirty="0">
                <a:latin typeface="Consolas" panose="020B0609020204030204" pitchFamily="49" charset="0"/>
              </a:rPr>
              <a:t>    </a:t>
            </a:r>
            <a:r>
              <a:rPr lang="en-US" sz="2400" b="1" dirty="0" err="1">
                <a:latin typeface="Consolas" panose="020B0609020204030204" pitchFamily="49" charset="0"/>
              </a:rPr>
              <a:t>wq.wake_all</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a:p>
            <a:r>
              <a:rPr lang="en-US" sz="2400" b="1" dirty="0">
                <a:latin typeface="Consolas" panose="020B0609020204030204" pitchFamily="49" charset="0"/>
              </a:rPr>
              <a:t>void waiter::wake() {</a:t>
            </a:r>
          </a:p>
          <a:p>
            <a:r>
              <a:rPr lang="en-US" sz="2400" b="1" dirty="0">
                <a:latin typeface="Consolas" panose="020B0609020204030204" pitchFamily="49" charset="0"/>
              </a:rPr>
              <a:t>    //Your code here</a:t>
            </a:r>
          </a:p>
          <a:p>
            <a:r>
              <a:rPr lang="en-US" sz="2400" b="1" dirty="0">
                <a:latin typeface="Consolas" panose="020B0609020204030204" pitchFamily="49" charset="0"/>
              </a:rPr>
              <a:t>}</a:t>
            </a:r>
          </a:p>
        </p:txBody>
      </p:sp>
      <p:sp>
        <p:nvSpPr>
          <p:cNvPr id="14" name="Rectangle 13">
            <a:extLst>
              <a:ext uri="{FF2B5EF4-FFF2-40B4-BE49-F238E27FC236}">
                <a16:creationId xmlns:a16="http://schemas.microsoft.com/office/drawing/2014/main" id="{DC6F173E-D083-420C-9684-B2298C680266}"/>
              </a:ext>
            </a:extLst>
          </p:cNvPr>
          <p:cNvSpPr/>
          <p:nvPr/>
        </p:nvSpPr>
        <p:spPr>
          <a:xfrm>
            <a:off x="53546" y="916251"/>
            <a:ext cx="7411656" cy="6001643"/>
          </a:xfrm>
          <a:prstGeom prst="rect">
            <a:avLst/>
          </a:prstGeom>
        </p:spPr>
        <p:txBody>
          <a:bodyPr wrap="square">
            <a:spAutoFit/>
          </a:bodyPr>
          <a:lstStyle/>
          <a:p>
            <a:r>
              <a:rPr lang="en-US" sz="2400" b="1" dirty="0">
                <a:latin typeface="Consolas" panose="020B0609020204030204" pitchFamily="49" charset="0"/>
              </a:rPr>
              <a:t>//The sleeper thread</a:t>
            </a:r>
          </a:p>
          <a:p>
            <a:r>
              <a:rPr lang="en-US" sz="2400" b="1" dirty="0">
                <a:latin typeface="Consolas" panose="020B0609020204030204" pitchFamily="49" charset="0"/>
              </a:rPr>
              <a:t>waiter w(this);</a:t>
            </a:r>
          </a:p>
          <a:p>
            <a:r>
              <a:rPr lang="en-US" sz="2400" b="1" dirty="0">
                <a:latin typeface="Consolas" panose="020B0609020204030204" pitchFamily="49" charset="0"/>
              </a:rPr>
              <a:t>auto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while (1) {</a:t>
            </a:r>
          </a:p>
          <a:p>
            <a:r>
              <a:rPr lang="en-US" sz="2400" b="1" dirty="0">
                <a:latin typeface="Consolas" panose="020B0609020204030204" pitchFamily="49" charset="0"/>
              </a:rPr>
              <a:t>    </a:t>
            </a:r>
            <a:r>
              <a:rPr lang="en-US" sz="2400" b="1" dirty="0" err="1">
                <a:latin typeface="Consolas" panose="020B0609020204030204" pitchFamily="49" charset="0"/>
              </a:rPr>
              <a:t>w.prepare</a:t>
            </a:r>
            <a:r>
              <a:rPr lang="en-US" sz="2400" b="1" dirty="0">
                <a:latin typeface="Consolas" panose="020B0609020204030204" pitchFamily="49" charset="0"/>
              </a:rPr>
              <a:t>(&amp;</a:t>
            </a:r>
            <a:r>
              <a:rPr lang="en-US" sz="2400" b="1" dirty="0" err="1">
                <a:latin typeface="Consolas" panose="020B0609020204030204" pitchFamily="49" charset="0"/>
              </a:rPr>
              <a:t>waitq</a:t>
            </a:r>
            <a:r>
              <a:rPr lang="en-US" sz="2400" b="1" dirty="0">
                <a:latin typeface="Consolas" panose="020B0609020204030204" pitchFamily="49" charset="0"/>
              </a:rPr>
              <a:t>);</a:t>
            </a:r>
          </a:p>
          <a:p>
            <a:r>
              <a:rPr lang="en-US" sz="2400" b="1" dirty="0">
                <a:latin typeface="Consolas" panose="020B0609020204030204" pitchFamily="49" charset="0"/>
              </a:rPr>
              <a:t>    if (f(x)) {</a:t>
            </a:r>
          </a:p>
          <a:p>
            <a:r>
              <a:rPr lang="en-US" sz="2400" b="1" dirty="0">
                <a:latin typeface="Consolas" panose="020B0609020204030204" pitchFamily="49" charset="0"/>
              </a:rPr>
              <a:t>        break;</a:t>
            </a:r>
          </a:p>
          <a:p>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w.block</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err="1">
                <a:latin typeface="Consolas" panose="020B0609020204030204" pitchFamily="49" charset="0"/>
              </a:rPr>
              <a:t>w.clear</a:t>
            </a:r>
            <a:r>
              <a:rPr lang="en-US" sz="2400" b="1" dirty="0">
                <a:latin typeface="Consolas" panose="020B0609020204030204" pitchFamily="49" charset="0"/>
              </a:rPr>
              <a:t>();</a:t>
            </a:r>
          </a:p>
          <a:p>
            <a:r>
              <a:rPr lang="en-US" sz="2400" b="1" dirty="0">
                <a:latin typeface="Consolas" panose="020B0609020204030204" pitchFamily="49" charset="0"/>
              </a:rPr>
              <a:t>//Compute using x</a:t>
            </a:r>
          </a:p>
          <a:p>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endParaRPr lang="en-US" sz="2400" b="1" dirty="0">
              <a:latin typeface="Consolas" panose="020B0609020204030204" pitchFamily="49" charset="0"/>
            </a:endParaRPr>
          </a:p>
        </p:txBody>
      </p:sp>
      <p:sp>
        <p:nvSpPr>
          <p:cNvPr id="7" name="Left Bracket 6">
            <a:extLst>
              <a:ext uri="{FF2B5EF4-FFF2-40B4-BE49-F238E27FC236}">
                <a16:creationId xmlns:a16="http://schemas.microsoft.com/office/drawing/2014/main" id="{597F75E5-7BA8-4705-BABD-86A0FCAABCEE}"/>
              </a:ext>
            </a:extLst>
          </p:cNvPr>
          <p:cNvSpPr/>
          <p:nvPr/>
        </p:nvSpPr>
        <p:spPr>
          <a:xfrm>
            <a:off x="5387546" y="863793"/>
            <a:ext cx="259492" cy="5802975"/>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a:extLst>
              <a:ext uri="{FF2B5EF4-FFF2-40B4-BE49-F238E27FC236}">
                <a16:creationId xmlns:a16="http://schemas.microsoft.com/office/drawing/2014/main" id="{099BAE3D-8069-4ACF-B47A-9A4B96D25B0D}"/>
              </a:ext>
            </a:extLst>
          </p:cNvPr>
          <p:cNvGrpSpPr/>
          <p:nvPr/>
        </p:nvGrpSpPr>
        <p:grpSpPr>
          <a:xfrm>
            <a:off x="53546" y="1574157"/>
            <a:ext cx="5334000" cy="300942"/>
            <a:chOff x="53546" y="1574157"/>
            <a:chExt cx="5334000" cy="300942"/>
          </a:xfrm>
        </p:grpSpPr>
        <p:cxnSp>
          <p:nvCxnSpPr>
            <p:cNvPr id="16" name="Straight Arrow Connector 15">
              <a:extLst>
                <a:ext uri="{FF2B5EF4-FFF2-40B4-BE49-F238E27FC236}">
                  <a16:creationId xmlns:a16="http://schemas.microsoft.com/office/drawing/2014/main" id="{32A67133-483F-489E-91A1-487DB4B58E0B}"/>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60962D-7A5A-4B59-B8A4-4F8971CBABE5}"/>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7388FC06-D577-439B-B0E4-DFE3AD6B4813}"/>
              </a:ext>
            </a:extLst>
          </p:cNvPr>
          <p:cNvSpPr txBox="1"/>
          <p:nvPr/>
        </p:nvSpPr>
        <p:spPr>
          <a:xfrm>
            <a:off x="601884" y="-92598"/>
            <a:ext cx="11239017" cy="954107"/>
          </a:xfrm>
          <a:prstGeom prst="rect">
            <a:avLst/>
          </a:prstGeom>
          <a:noFill/>
        </p:spPr>
        <p:txBody>
          <a:bodyPr wrap="square" rtlCol="0">
            <a:spAutoFit/>
          </a:bodyPr>
          <a:lstStyle/>
          <a:p>
            <a:pPr algn="ctr"/>
            <a:r>
              <a:rPr lang="en-US" sz="2800" b="1" dirty="0">
                <a:ln>
                  <a:solidFill>
                    <a:schemeClr val="tx1"/>
                  </a:solidFill>
                </a:ln>
                <a:solidFill>
                  <a:srgbClr val="0099FF"/>
                </a:solidFill>
                <a:latin typeface="Segoe UI" panose="020B0502040204020203" pitchFamily="34" charset="0"/>
                <a:cs typeface="Segoe UI" panose="020B0502040204020203" pitchFamily="34" charset="0"/>
              </a:rPr>
              <a:t>Wakeup thread makes f(x) true, so the sleeper thread will never actually try to block!</a:t>
            </a:r>
          </a:p>
        </p:txBody>
      </p:sp>
    </p:spTree>
    <p:extLst>
      <p:ext uri="{BB962C8B-B14F-4D97-AF65-F5344CB8AC3E}">
        <p14:creationId xmlns:p14="http://schemas.microsoft.com/office/powerpoint/2010/main" val="21115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18AE933-C12B-46C7-9242-D5580DC0CFA0}"/>
              </a:ext>
            </a:extLst>
          </p:cNvPr>
          <p:cNvPicPr>
            <a:picLocks noChangeAspect="1"/>
          </p:cNvPicPr>
          <p:nvPr/>
        </p:nvPicPr>
        <p:blipFill rotWithShape="1">
          <a:blip r:embed="rId3"/>
          <a:srcRect l="1931" t="5448" r="2781" b="6355"/>
          <a:stretch/>
        </p:blipFill>
        <p:spPr>
          <a:xfrm flipH="1">
            <a:off x="9411335" y="4710896"/>
            <a:ext cx="2595467" cy="2147103"/>
          </a:xfrm>
          <a:prstGeom prst="rect">
            <a:avLst/>
          </a:prstGeom>
        </p:spPr>
      </p:pic>
      <p:sp>
        <p:nvSpPr>
          <p:cNvPr id="6" name="Rectangle 5">
            <a:extLst>
              <a:ext uri="{FF2B5EF4-FFF2-40B4-BE49-F238E27FC236}">
                <a16:creationId xmlns:a16="http://schemas.microsoft.com/office/drawing/2014/main" id="{44D274C4-8CD5-4001-A950-8BBA11721842}"/>
              </a:ext>
            </a:extLst>
          </p:cNvPr>
          <p:cNvSpPr/>
          <p:nvPr/>
        </p:nvSpPr>
        <p:spPr>
          <a:xfrm>
            <a:off x="5647038" y="916251"/>
            <a:ext cx="6544962" cy="5632311"/>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f()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//Stuff making f(x) true, then...</a:t>
            </a:r>
          </a:p>
          <a:p>
            <a:r>
              <a:rPr lang="en-US" sz="2400" b="1" dirty="0">
                <a:latin typeface="Consolas" panose="020B0609020204030204" pitchFamily="49" charset="0"/>
              </a:rPr>
              <a:t>    </a:t>
            </a:r>
            <a:r>
              <a:rPr lang="en-US" sz="2400" b="1" dirty="0" err="1">
                <a:latin typeface="Consolas" panose="020B0609020204030204" pitchFamily="49" charset="0"/>
              </a:rPr>
              <a:t>wq.wake_all</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a:p>
            <a:r>
              <a:rPr lang="en-US" sz="2400" b="1" dirty="0">
                <a:latin typeface="Consolas" panose="020B0609020204030204" pitchFamily="49" charset="0"/>
              </a:rPr>
              <a:t>void waiter::wake() {</a:t>
            </a:r>
          </a:p>
          <a:p>
            <a:r>
              <a:rPr lang="en-US" sz="2400" b="1" dirty="0">
                <a:latin typeface="Consolas" panose="020B0609020204030204" pitchFamily="49" charset="0"/>
              </a:rPr>
              <a:t>    //Your code here</a:t>
            </a:r>
          </a:p>
          <a:p>
            <a:r>
              <a:rPr lang="en-US" sz="2400" b="1" dirty="0">
                <a:latin typeface="Consolas" panose="020B0609020204030204" pitchFamily="49" charset="0"/>
              </a:rPr>
              <a:t>}</a:t>
            </a:r>
          </a:p>
        </p:txBody>
      </p:sp>
      <p:sp>
        <p:nvSpPr>
          <p:cNvPr id="14" name="Rectangle 13">
            <a:extLst>
              <a:ext uri="{FF2B5EF4-FFF2-40B4-BE49-F238E27FC236}">
                <a16:creationId xmlns:a16="http://schemas.microsoft.com/office/drawing/2014/main" id="{DC6F173E-D083-420C-9684-B2298C680266}"/>
              </a:ext>
            </a:extLst>
          </p:cNvPr>
          <p:cNvSpPr/>
          <p:nvPr/>
        </p:nvSpPr>
        <p:spPr>
          <a:xfrm>
            <a:off x="53546" y="916251"/>
            <a:ext cx="7411656" cy="6001643"/>
          </a:xfrm>
          <a:prstGeom prst="rect">
            <a:avLst/>
          </a:prstGeom>
        </p:spPr>
        <p:txBody>
          <a:bodyPr wrap="square">
            <a:spAutoFit/>
          </a:bodyPr>
          <a:lstStyle/>
          <a:p>
            <a:r>
              <a:rPr lang="en-US" sz="2400" b="1" dirty="0">
                <a:latin typeface="Consolas" panose="020B0609020204030204" pitchFamily="49" charset="0"/>
              </a:rPr>
              <a:t>//The sleeper thread</a:t>
            </a:r>
          </a:p>
          <a:p>
            <a:r>
              <a:rPr lang="en-US" sz="2400" b="1" dirty="0">
                <a:latin typeface="Consolas" panose="020B0609020204030204" pitchFamily="49" charset="0"/>
              </a:rPr>
              <a:t>waiter w(this);</a:t>
            </a:r>
          </a:p>
          <a:p>
            <a:r>
              <a:rPr lang="en-US" sz="2400" b="1" dirty="0">
                <a:latin typeface="Consolas" panose="020B0609020204030204" pitchFamily="49" charset="0"/>
              </a:rPr>
              <a:t>auto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while (1) {</a:t>
            </a:r>
          </a:p>
          <a:p>
            <a:r>
              <a:rPr lang="en-US" sz="2400" b="1" dirty="0">
                <a:latin typeface="Consolas" panose="020B0609020204030204" pitchFamily="49" charset="0"/>
              </a:rPr>
              <a:t>    </a:t>
            </a:r>
            <a:r>
              <a:rPr lang="en-US" sz="2400" b="1" dirty="0" err="1">
                <a:latin typeface="Consolas" panose="020B0609020204030204" pitchFamily="49" charset="0"/>
              </a:rPr>
              <a:t>w.prepare</a:t>
            </a:r>
            <a:r>
              <a:rPr lang="en-US" sz="2400" b="1" dirty="0">
                <a:latin typeface="Consolas" panose="020B0609020204030204" pitchFamily="49" charset="0"/>
              </a:rPr>
              <a:t>(&amp;</a:t>
            </a:r>
            <a:r>
              <a:rPr lang="en-US" sz="2400" b="1" dirty="0" err="1">
                <a:latin typeface="Consolas" panose="020B0609020204030204" pitchFamily="49" charset="0"/>
              </a:rPr>
              <a:t>waitq</a:t>
            </a:r>
            <a:r>
              <a:rPr lang="en-US" sz="2400" b="1" dirty="0">
                <a:latin typeface="Consolas" panose="020B0609020204030204" pitchFamily="49" charset="0"/>
              </a:rPr>
              <a:t>);</a:t>
            </a:r>
          </a:p>
          <a:p>
            <a:r>
              <a:rPr lang="en-US" sz="2400" b="1" dirty="0">
                <a:latin typeface="Consolas" panose="020B0609020204030204" pitchFamily="49" charset="0"/>
              </a:rPr>
              <a:t>    if (f(x)) {</a:t>
            </a:r>
          </a:p>
          <a:p>
            <a:r>
              <a:rPr lang="en-US" sz="2400" b="1" dirty="0">
                <a:latin typeface="Consolas" panose="020B0609020204030204" pitchFamily="49" charset="0"/>
              </a:rPr>
              <a:t>        break;</a:t>
            </a:r>
          </a:p>
          <a:p>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w.block</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err="1">
                <a:latin typeface="Consolas" panose="020B0609020204030204" pitchFamily="49" charset="0"/>
              </a:rPr>
              <a:t>w.clear</a:t>
            </a:r>
            <a:r>
              <a:rPr lang="en-US" sz="2400" b="1" dirty="0">
                <a:latin typeface="Consolas" panose="020B0609020204030204" pitchFamily="49" charset="0"/>
              </a:rPr>
              <a:t>();</a:t>
            </a:r>
          </a:p>
          <a:p>
            <a:r>
              <a:rPr lang="en-US" sz="2400" b="1" dirty="0">
                <a:latin typeface="Consolas" panose="020B0609020204030204" pitchFamily="49" charset="0"/>
              </a:rPr>
              <a:t>//Compute using x</a:t>
            </a:r>
          </a:p>
          <a:p>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endParaRPr lang="en-US" sz="2400" b="1" dirty="0">
              <a:latin typeface="Consolas" panose="020B0609020204030204" pitchFamily="49" charset="0"/>
            </a:endParaRPr>
          </a:p>
        </p:txBody>
      </p:sp>
      <p:sp>
        <p:nvSpPr>
          <p:cNvPr id="7" name="Left Bracket 6">
            <a:extLst>
              <a:ext uri="{FF2B5EF4-FFF2-40B4-BE49-F238E27FC236}">
                <a16:creationId xmlns:a16="http://schemas.microsoft.com/office/drawing/2014/main" id="{597F75E5-7BA8-4705-BABD-86A0FCAABCEE}"/>
              </a:ext>
            </a:extLst>
          </p:cNvPr>
          <p:cNvSpPr/>
          <p:nvPr/>
        </p:nvSpPr>
        <p:spPr>
          <a:xfrm>
            <a:off x="5387546" y="863793"/>
            <a:ext cx="259492" cy="5802975"/>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Group 23">
            <a:extLst>
              <a:ext uri="{FF2B5EF4-FFF2-40B4-BE49-F238E27FC236}">
                <a16:creationId xmlns:a16="http://schemas.microsoft.com/office/drawing/2014/main" id="{E7413214-AF03-4921-85C8-59FF344D9885}"/>
              </a:ext>
            </a:extLst>
          </p:cNvPr>
          <p:cNvGrpSpPr/>
          <p:nvPr/>
        </p:nvGrpSpPr>
        <p:grpSpPr>
          <a:xfrm>
            <a:off x="53546" y="4141456"/>
            <a:ext cx="5334000" cy="300942"/>
            <a:chOff x="53546" y="1574157"/>
            <a:chExt cx="5334000" cy="300942"/>
          </a:xfrm>
        </p:grpSpPr>
        <p:cxnSp>
          <p:nvCxnSpPr>
            <p:cNvPr id="25" name="Straight Arrow Connector 24">
              <a:extLst>
                <a:ext uri="{FF2B5EF4-FFF2-40B4-BE49-F238E27FC236}">
                  <a16:creationId xmlns:a16="http://schemas.microsoft.com/office/drawing/2014/main" id="{B8058578-2A64-46AB-8F69-D8AD7BA7C114}"/>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9D7474-B209-4A7B-BA68-FB15E3D64221}"/>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C2B86937-B5A4-497B-9900-B8FFBB2E7723}"/>
              </a:ext>
            </a:extLst>
          </p:cNvPr>
          <p:cNvSpPr txBox="1"/>
          <p:nvPr/>
        </p:nvSpPr>
        <p:spPr>
          <a:xfrm>
            <a:off x="0" y="-92598"/>
            <a:ext cx="12192000" cy="892552"/>
          </a:xfrm>
          <a:prstGeom prst="rect">
            <a:avLst/>
          </a:prstGeom>
          <a:noFill/>
        </p:spPr>
        <p:txBody>
          <a:bodyPr wrap="square" rtlCol="0">
            <a:spAutoFit/>
          </a:bodyPr>
          <a:lstStyle/>
          <a:p>
            <a:pPr algn="ctr"/>
            <a:r>
              <a:rPr lang="en-US" sz="2600" b="1" dirty="0">
                <a:ln>
                  <a:solidFill>
                    <a:schemeClr val="tx1"/>
                  </a:solidFill>
                </a:ln>
                <a:solidFill>
                  <a:srgbClr val="0099FF"/>
                </a:solidFill>
                <a:latin typeface="Segoe UI" panose="020B0502040204020203" pitchFamily="34" charset="0"/>
                <a:cs typeface="Segoe UI" panose="020B0502040204020203" pitchFamily="34" charset="0"/>
              </a:rPr>
              <a:t>Wakeup thread makes f(x) true, sets p-&gt;state_ = runnable, so</a:t>
            </a:r>
          </a:p>
          <a:p>
            <a:pPr algn="ctr"/>
            <a:r>
              <a:rPr lang="en-US" sz="2600" b="1" dirty="0" err="1">
                <a:ln>
                  <a:solidFill>
                    <a:schemeClr val="tx1"/>
                  </a:solidFill>
                </a:ln>
                <a:solidFill>
                  <a:srgbClr val="0099FF"/>
                </a:solidFill>
                <a:latin typeface="Segoe UI" panose="020B0502040204020203" pitchFamily="34" charset="0"/>
                <a:cs typeface="Segoe UI" panose="020B0502040204020203" pitchFamily="34" charset="0"/>
              </a:rPr>
              <a:t>w.block</a:t>
            </a:r>
            <a:r>
              <a:rPr lang="en-US" sz="2600" b="1" dirty="0">
                <a:ln>
                  <a:solidFill>
                    <a:schemeClr val="tx1"/>
                  </a:solidFill>
                </a:ln>
                <a:solidFill>
                  <a:srgbClr val="0099FF"/>
                </a:solidFill>
                <a:latin typeface="Segoe UI" panose="020B0502040204020203" pitchFamily="34" charset="0"/>
                <a:cs typeface="Segoe UI" panose="020B0502040204020203" pitchFamily="34" charset="0"/>
              </a:rPr>
              <a:t>()…p-&gt;yield()…</a:t>
            </a:r>
            <a:r>
              <a:rPr lang="en-US" sz="2600" b="1" dirty="0" err="1">
                <a:ln>
                  <a:solidFill>
                    <a:schemeClr val="tx1"/>
                  </a:solidFill>
                </a:ln>
                <a:solidFill>
                  <a:srgbClr val="0099FF"/>
                </a:solidFill>
                <a:latin typeface="Segoe UI" panose="020B0502040204020203" pitchFamily="34" charset="0"/>
                <a:cs typeface="Segoe UI" panose="020B0502040204020203" pitchFamily="34" charset="0"/>
              </a:rPr>
              <a:t>cpustate:schedule</a:t>
            </a:r>
            <a:r>
              <a:rPr lang="en-US" sz="2600" b="1" dirty="0">
                <a:ln>
                  <a:solidFill>
                    <a:schemeClr val="tx1"/>
                  </a:solidFill>
                </a:ln>
                <a:solidFill>
                  <a:srgbClr val="0099FF"/>
                </a:solidFill>
                <a:latin typeface="Segoe UI" panose="020B0502040204020203" pitchFamily="34" charset="0"/>
                <a:cs typeface="Segoe UI" panose="020B0502040204020203" pitchFamily="34" charset="0"/>
              </a:rPr>
              <a:t>() puts p on </a:t>
            </a:r>
            <a:r>
              <a:rPr lang="en-US" sz="2600" b="1" dirty="0" err="1">
                <a:ln>
                  <a:solidFill>
                    <a:schemeClr val="tx1"/>
                  </a:solidFill>
                </a:ln>
                <a:solidFill>
                  <a:srgbClr val="0099FF"/>
                </a:solidFill>
                <a:latin typeface="Segoe UI" panose="020B0502040204020203" pitchFamily="34" charset="0"/>
                <a:cs typeface="Segoe UI" panose="020B0502040204020203" pitchFamily="34" charset="0"/>
              </a:rPr>
              <a:t>runqueue</a:t>
            </a:r>
            <a:r>
              <a:rPr lang="en-US" sz="2600" b="1" dirty="0">
                <a:ln>
                  <a:solidFill>
                    <a:schemeClr val="tx1"/>
                  </a:solidFill>
                </a:ln>
                <a:solidFill>
                  <a:srgbClr val="0099FF"/>
                </a:solidFill>
                <a:latin typeface="Segoe UI" panose="020B0502040204020203" pitchFamily="34" charset="0"/>
                <a:cs typeface="Segoe UI" panose="020B0502040204020203" pitchFamily="34" charset="0"/>
              </a:rPr>
              <a:t> immediately</a:t>
            </a:r>
          </a:p>
        </p:txBody>
      </p:sp>
      <p:grpSp>
        <p:nvGrpSpPr>
          <p:cNvPr id="19" name="Group 18">
            <a:extLst>
              <a:ext uri="{FF2B5EF4-FFF2-40B4-BE49-F238E27FC236}">
                <a16:creationId xmlns:a16="http://schemas.microsoft.com/office/drawing/2014/main" id="{66DC87D4-FE68-41F6-9FCE-1854BB85B858}"/>
              </a:ext>
            </a:extLst>
          </p:cNvPr>
          <p:cNvGrpSpPr/>
          <p:nvPr/>
        </p:nvGrpSpPr>
        <p:grpSpPr>
          <a:xfrm>
            <a:off x="7465202" y="4053643"/>
            <a:ext cx="4514122" cy="575842"/>
            <a:chOff x="6974016" y="3246831"/>
            <a:chExt cx="5111209" cy="758011"/>
          </a:xfrm>
        </p:grpSpPr>
        <p:cxnSp>
          <p:nvCxnSpPr>
            <p:cNvPr id="21" name="Straight Connector 20">
              <a:extLst>
                <a:ext uri="{FF2B5EF4-FFF2-40B4-BE49-F238E27FC236}">
                  <a16:creationId xmlns:a16="http://schemas.microsoft.com/office/drawing/2014/main" id="{E0B83644-30B5-48DA-95AE-60A3E27FC02C}"/>
                </a:ext>
              </a:extLst>
            </p:cNvPr>
            <p:cNvCxnSpPr>
              <a:cxnSpLocks/>
            </p:cNvCxnSpPr>
            <p:nvPr/>
          </p:nvCxnSpPr>
          <p:spPr>
            <a:xfrm flipH="1" flipV="1">
              <a:off x="8880579"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1CA6BE-2DC1-4B5F-B8D2-0724A881B4B7}"/>
                </a:ext>
              </a:extLst>
            </p:cNvPr>
            <p:cNvCxnSpPr>
              <a:cxnSpLocks/>
            </p:cNvCxnSpPr>
            <p:nvPr/>
          </p:nvCxnSpPr>
          <p:spPr>
            <a:xfrm flipH="1">
              <a:off x="6974016" y="3246831"/>
              <a:ext cx="5111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Content Placeholder 2">
            <a:extLst>
              <a:ext uri="{FF2B5EF4-FFF2-40B4-BE49-F238E27FC236}">
                <a16:creationId xmlns:a16="http://schemas.microsoft.com/office/drawing/2014/main" id="{CD36990A-0FCE-4671-8F79-D707A8B898DB}"/>
              </a:ext>
            </a:extLst>
          </p:cNvPr>
          <p:cNvSpPr>
            <a:spLocks noGrp="1"/>
          </p:cNvSpPr>
          <p:nvPr>
            <p:ph idx="1"/>
          </p:nvPr>
        </p:nvSpPr>
        <p:spPr>
          <a:xfrm>
            <a:off x="7467803" y="1514335"/>
            <a:ext cx="4514122" cy="2446632"/>
          </a:xfrm>
          <a:solidFill>
            <a:srgbClr val="66FF99">
              <a:alpha val="50000"/>
            </a:srgbClr>
          </a:solidFill>
        </p:spPr>
        <p:txBody>
          <a:bodyPr>
            <a:normAutofit lnSpcReduction="10000"/>
          </a:bodyPr>
          <a:lstStyle/>
          <a:p>
            <a:r>
              <a:rPr lang="en-US" b="1" dirty="0">
                <a:latin typeface="Segoe UI" panose="020B0502040204020203" pitchFamily="34" charset="0"/>
                <a:cs typeface="Segoe UI" panose="020B0502040204020203" pitchFamily="34" charset="0"/>
              </a:rPr>
              <a:t>Acquire </a:t>
            </a:r>
            <a:r>
              <a:rPr lang="en-US" b="1" dirty="0" err="1">
                <a:latin typeface="Segoe UI" panose="020B0502040204020203" pitchFamily="34" charset="0"/>
                <a:cs typeface="Segoe UI" panose="020B0502040204020203" pitchFamily="34" charset="0"/>
              </a:rPr>
              <a:t>runqueue</a:t>
            </a:r>
            <a:r>
              <a:rPr lang="en-US" b="1" dirty="0">
                <a:latin typeface="Segoe UI" panose="020B0502040204020203" pitchFamily="34" charset="0"/>
                <a:cs typeface="Segoe UI" panose="020B0502040204020203" pitchFamily="34" charset="0"/>
              </a:rPr>
              <a:t> lock for waiter’s </a:t>
            </a:r>
            <a:r>
              <a:rPr lang="en-US" b="1" dirty="0" err="1">
                <a:latin typeface="Segoe UI" panose="020B0502040204020203" pitchFamily="34" charset="0"/>
                <a:cs typeface="Segoe UI" panose="020B0502040204020203" pitchFamily="34" charset="0"/>
              </a:rPr>
              <a:t>cpu</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If </a:t>
            </a:r>
            <a:r>
              <a:rPr lang="en-US" sz="2600" b="1" dirty="0">
                <a:latin typeface="Consolas" panose="020B0609020204030204" pitchFamily="49" charset="0"/>
                <a:cs typeface="Segoe UI" panose="020B0502040204020203" pitchFamily="34" charset="0"/>
              </a:rPr>
              <a:t>p-&gt;state_ == blocked</a:t>
            </a:r>
          </a:p>
          <a:p>
            <a:pPr lvl="1"/>
            <a:r>
              <a:rPr lang="en-US" b="1" dirty="0">
                <a:latin typeface="Consolas" panose="020B0609020204030204" pitchFamily="49" charset="0"/>
                <a:cs typeface="Segoe UI" panose="020B0502040204020203" pitchFamily="34" charset="0"/>
              </a:rPr>
              <a:t>p-&gt;state_ = runnable</a:t>
            </a:r>
          </a:p>
          <a:p>
            <a:pPr lvl="1"/>
            <a:r>
              <a:rPr lang="en-US" b="1" dirty="0">
                <a:latin typeface="Segoe UI" panose="020B0502040204020203" pitchFamily="34" charset="0"/>
                <a:cs typeface="Segoe UI" panose="020B0502040204020203" pitchFamily="34" charset="0"/>
              </a:rPr>
              <a:t>Enqueue </a:t>
            </a:r>
            <a:r>
              <a:rPr lang="en-US" b="1" dirty="0">
                <a:latin typeface="Consolas" panose="020B0609020204030204" pitchFamily="49" charset="0"/>
                <a:cs typeface="Segoe UI" panose="020B0502040204020203" pitchFamily="34" charset="0"/>
              </a:rPr>
              <a:t>p</a:t>
            </a:r>
            <a:r>
              <a:rPr lang="en-US" b="1" dirty="0">
                <a:latin typeface="Segoe UI" panose="020B0502040204020203" pitchFamily="34" charset="0"/>
                <a:cs typeface="Segoe UI" panose="020B0502040204020203" pitchFamily="34" charset="0"/>
              </a:rPr>
              <a:t> on </a:t>
            </a:r>
            <a:r>
              <a:rPr lang="en-US" b="1" dirty="0" err="1">
                <a:latin typeface="Segoe UI" panose="020B0502040204020203" pitchFamily="34" charset="0"/>
                <a:cs typeface="Segoe UI" panose="020B0502040204020203" pitchFamily="34" charset="0"/>
              </a:rPr>
              <a:t>runqueue</a:t>
            </a: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Release </a:t>
            </a:r>
            <a:r>
              <a:rPr lang="en-US" b="1" dirty="0" err="1">
                <a:latin typeface="Segoe UI" panose="020B0502040204020203" pitchFamily="34" charset="0"/>
                <a:cs typeface="Segoe UI" panose="020B0502040204020203" pitchFamily="34" charset="0"/>
              </a:rPr>
              <a:t>runqueue</a:t>
            </a:r>
            <a:r>
              <a:rPr lang="en-US" b="1" dirty="0">
                <a:latin typeface="Segoe UI" panose="020B0502040204020203" pitchFamily="34" charset="0"/>
                <a:cs typeface="Segoe UI" panose="020B0502040204020203" pitchFamily="34" charset="0"/>
              </a:rPr>
              <a:t> lock</a:t>
            </a:r>
          </a:p>
        </p:txBody>
      </p:sp>
      <p:grpSp>
        <p:nvGrpSpPr>
          <p:cNvPr id="5" name="Group 4">
            <a:extLst>
              <a:ext uri="{FF2B5EF4-FFF2-40B4-BE49-F238E27FC236}">
                <a16:creationId xmlns:a16="http://schemas.microsoft.com/office/drawing/2014/main" id="{0C8C703A-2890-4F35-AE01-011C588145B9}"/>
              </a:ext>
            </a:extLst>
          </p:cNvPr>
          <p:cNvGrpSpPr/>
          <p:nvPr/>
        </p:nvGrpSpPr>
        <p:grpSpPr>
          <a:xfrm>
            <a:off x="5714190" y="3068052"/>
            <a:ext cx="6265134" cy="1404529"/>
            <a:chOff x="5714190" y="3068052"/>
            <a:chExt cx="6265134" cy="1404529"/>
          </a:xfrm>
        </p:grpSpPr>
        <p:sp>
          <p:nvSpPr>
            <p:cNvPr id="2" name="Rectangle 1">
              <a:extLst>
                <a:ext uri="{FF2B5EF4-FFF2-40B4-BE49-F238E27FC236}">
                  <a16:creationId xmlns:a16="http://schemas.microsoft.com/office/drawing/2014/main" id="{795577C2-5C7D-4EC5-B963-F886EB3181F1}"/>
                </a:ext>
              </a:extLst>
            </p:cNvPr>
            <p:cNvSpPr/>
            <p:nvPr/>
          </p:nvSpPr>
          <p:spPr>
            <a:xfrm>
              <a:off x="7465202" y="3068052"/>
              <a:ext cx="4514122" cy="39704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35A34F2-5058-4F85-9C81-2F27BFB1C045}"/>
                </a:ext>
              </a:extLst>
            </p:cNvPr>
            <p:cNvSpPr/>
            <p:nvPr/>
          </p:nvSpPr>
          <p:spPr>
            <a:xfrm rot="18892454">
              <a:off x="7019469" y="3165182"/>
              <a:ext cx="430091" cy="36094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EC3EE19-857E-4486-AB4E-D476E1F3AAA6}"/>
                </a:ext>
              </a:extLst>
            </p:cNvPr>
            <p:cNvSpPr txBox="1"/>
            <p:nvPr/>
          </p:nvSpPr>
          <p:spPr>
            <a:xfrm>
              <a:off x="5714190" y="3456918"/>
              <a:ext cx="2227703"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Does nothing because </a:t>
              </a:r>
              <a:r>
                <a:rPr lang="en-US" sz="2000" b="1" dirty="0">
                  <a:latin typeface="Consolas" panose="020B0609020204030204" pitchFamily="49" charset="0"/>
                  <a:cs typeface="Segoe UI" panose="020B0502040204020203" pitchFamily="34" charset="0"/>
                </a:rPr>
                <a:t>p</a:t>
              </a:r>
              <a:r>
                <a:rPr lang="en-US" sz="2000" b="1" dirty="0">
                  <a:latin typeface="Segoe UI" panose="020B0502040204020203" pitchFamily="34" charset="0"/>
                  <a:cs typeface="Segoe UI" panose="020B0502040204020203" pitchFamily="34" charset="0"/>
                </a:rPr>
                <a:t> is already running!</a:t>
              </a:r>
            </a:p>
          </p:txBody>
        </p:sp>
      </p:grpSp>
    </p:spTree>
    <p:extLst>
      <p:ext uri="{BB962C8B-B14F-4D97-AF65-F5344CB8AC3E}">
        <p14:creationId xmlns:p14="http://schemas.microsoft.com/office/powerpoint/2010/main" val="27844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bg/>
                                          </p:spTgt>
                                        </p:tgtEl>
                                        <p:attrNameLst>
                                          <p:attrName>style.visibility</p:attrName>
                                        </p:attrNameLst>
                                      </p:cBhvr>
                                      <p:to>
                                        <p:strVal val="visible"/>
                                      </p:to>
                                    </p:set>
                                    <p:animEffect transition="in" filter="fade">
                                      <p:cBhvr>
                                        <p:cTn id="15" dur="500"/>
                                        <p:tgtEl>
                                          <p:spTgt spid="3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500"/>
                                        <p:tgtEl>
                                          <p:spTgt spid="3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Effect transition="in" filter="fade">
                                      <p:cBhvr>
                                        <p:cTn id="21" dur="500"/>
                                        <p:tgtEl>
                                          <p:spTgt spid="3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xEl>
                                              <p:pRg st="2" end="2"/>
                                            </p:txEl>
                                          </p:spTgt>
                                        </p:tgtEl>
                                        <p:attrNameLst>
                                          <p:attrName>style.visibility</p:attrName>
                                        </p:attrNameLst>
                                      </p:cBhvr>
                                      <p:to>
                                        <p:strVal val="visible"/>
                                      </p:to>
                                    </p:set>
                                    <p:animEffect transition="in" filter="fade">
                                      <p:cBhvr>
                                        <p:cTn id="24" dur="500"/>
                                        <p:tgtEl>
                                          <p:spTgt spid="3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fade">
                                      <p:cBhvr>
                                        <p:cTn id="27" dur="500"/>
                                        <p:tgtEl>
                                          <p:spTgt spid="3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xEl>
                                              <p:pRg st="4" end="4"/>
                                            </p:txEl>
                                          </p:spTgt>
                                        </p:tgtEl>
                                        <p:attrNameLst>
                                          <p:attrName>style.visibility</p:attrName>
                                        </p:attrNameLst>
                                      </p:cBhvr>
                                      <p:to>
                                        <p:strVal val="visible"/>
                                      </p:to>
                                    </p:set>
                                    <p:animEffect transition="in" filter="fade">
                                      <p:cBhvr>
                                        <p:cTn id="30" dur="500"/>
                                        <p:tgtEl>
                                          <p:spTgt spid="33">
                                            <p:txEl>
                                              <p:pRg st="4" end="4"/>
                                            </p:txEl>
                                          </p:spTgt>
                                        </p:tgtEl>
                                      </p:cBhvr>
                                    </p:animEffect>
                                  </p:childTnLst>
                                </p:cTn>
                              </p:par>
                              <p:par>
                                <p:cTn id="31" presetID="10" presetClass="exit" presetSubtype="0" fill="hold" nodeType="withEffect">
                                  <p:stCondLst>
                                    <p:cond delay="0"/>
                                  </p:stCondLst>
                                  <p:childTnLst>
                                    <p:animEffect transition="out" filter="fade">
                                      <p:cBhvr>
                                        <p:cTn id="32" dur="500"/>
                                        <p:tgtEl>
                                          <p:spTgt spid="6">
                                            <p:txEl>
                                              <p:pRg st="0" end="0"/>
                                            </p:txEl>
                                          </p:spTgt>
                                        </p:tgtEl>
                                      </p:cBhvr>
                                    </p:animEffect>
                                    <p:set>
                                      <p:cBhvr>
                                        <p:cTn id="33" dur="1" fill="hold">
                                          <p:stCondLst>
                                            <p:cond delay="499"/>
                                          </p:stCondLst>
                                        </p:cTn>
                                        <p:tgtEl>
                                          <p:spTgt spid="6">
                                            <p:txEl>
                                              <p:pRg st="0" end="0"/>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
                                            <p:txEl>
                                              <p:pRg st="1" end="1"/>
                                            </p:txEl>
                                          </p:spTgt>
                                        </p:tgtEl>
                                      </p:cBhvr>
                                    </p:animEffect>
                                    <p:set>
                                      <p:cBhvr>
                                        <p:cTn id="36" dur="1" fill="hold">
                                          <p:stCondLst>
                                            <p:cond delay="499"/>
                                          </p:stCondLst>
                                        </p:cTn>
                                        <p:tgtEl>
                                          <p:spTgt spid="6">
                                            <p:txEl>
                                              <p:pRg st="1" end="1"/>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
                                            <p:txEl>
                                              <p:pRg st="2" end="2"/>
                                            </p:txEl>
                                          </p:spTgt>
                                        </p:tgtEl>
                                      </p:cBhvr>
                                    </p:animEffect>
                                    <p:set>
                                      <p:cBhvr>
                                        <p:cTn id="39" dur="1" fill="hold">
                                          <p:stCondLst>
                                            <p:cond delay="499"/>
                                          </p:stCondLst>
                                        </p:cTn>
                                        <p:tgtEl>
                                          <p:spTgt spid="6">
                                            <p:txEl>
                                              <p:pRg st="2" end="2"/>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xEl>
                                              <p:pRg st="3" end="3"/>
                                            </p:txEl>
                                          </p:spTgt>
                                        </p:tgtEl>
                                      </p:cBhvr>
                                    </p:animEffect>
                                    <p:set>
                                      <p:cBhvr>
                                        <p:cTn id="42" dur="1" fill="hold">
                                          <p:stCondLst>
                                            <p:cond delay="499"/>
                                          </p:stCondLst>
                                        </p:cTn>
                                        <p:tgtEl>
                                          <p:spTgt spid="6">
                                            <p:txEl>
                                              <p:pRg st="3" end="3"/>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
                                            <p:txEl>
                                              <p:pRg st="4" end="4"/>
                                            </p:txEl>
                                          </p:spTgt>
                                        </p:tgtEl>
                                      </p:cBhvr>
                                    </p:animEffect>
                                    <p:set>
                                      <p:cBhvr>
                                        <p:cTn id="45" dur="1" fill="hold">
                                          <p:stCondLst>
                                            <p:cond delay="499"/>
                                          </p:stCondLst>
                                        </p:cTn>
                                        <p:tgtEl>
                                          <p:spTgt spid="6">
                                            <p:txEl>
                                              <p:pRg st="4" end="4"/>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
                                            <p:txEl>
                                              <p:pRg st="5" end="5"/>
                                            </p:txEl>
                                          </p:spTgt>
                                        </p:tgtEl>
                                      </p:cBhvr>
                                    </p:animEffect>
                                    <p:set>
                                      <p:cBhvr>
                                        <p:cTn id="48" dur="1" fill="hold">
                                          <p:stCondLst>
                                            <p:cond delay="499"/>
                                          </p:stCondLst>
                                        </p:cTn>
                                        <p:tgtEl>
                                          <p:spTgt spid="6">
                                            <p:txEl>
                                              <p:pRg st="5" end="5"/>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
                                            <p:txEl>
                                              <p:pRg st="6" end="6"/>
                                            </p:txEl>
                                          </p:spTgt>
                                        </p:tgtEl>
                                      </p:cBhvr>
                                    </p:animEffect>
                                    <p:set>
                                      <p:cBhvr>
                                        <p:cTn id="51" dur="1" fill="hold">
                                          <p:stCondLst>
                                            <p:cond delay="499"/>
                                          </p:stCondLst>
                                        </p:cTn>
                                        <p:tgtEl>
                                          <p:spTgt spid="6">
                                            <p:txEl>
                                              <p:pRg st="6" end="6"/>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xEl>
                                              <p:pRg st="7" end="7"/>
                                            </p:txEl>
                                          </p:spTgt>
                                        </p:tgtEl>
                                      </p:cBhvr>
                                    </p:animEffect>
                                    <p:set>
                                      <p:cBhvr>
                                        <p:cTn id="54" dur="1" fill="hold">
                                          <p:stCondLst>
                                            <p:cond delay="499"/>
                                          </p:stCondLst>
                                        </p:cTn>
                                        <p:tgtEl>
                                          <p:spTgt spid="6">
                                            <p:txEl>
                                              <p:pRg st="7" end="7"/>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6">
                                            <p:txEl>
                                              <p:pRg st="8" end="8"/>
                                            </p:txEl>
                                          </p:spTgt>
                                        </p:tgtEl>
                                      </p:cBhvr>
                                    </p:animEffect>
                                    <p:set>
                                      <p:cBhvr>
                                        <p:cTn id="57" dur="1" fill="hold">
                                          <p:stCondLst>
                                            <p:cond delay="499"/>
                                          </p:stCondLst>
                                        </p:cTn>
                                        <p:tgtEl>
                                          <p:spTgt spid="6">
                                            <p:txEl>
                                              <p:pRg st="8" end="8"/>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6">
                                            <p:txEl>
                                              <p:pRg st="9" end="9"/>
                                            </p:txEl>
                                          </p:spTgt>
                                        </p:tgtEl>
                                      </p:cBhvr>
                                    </p:animEffect>
                                    <p:set>
                                      <p:cBhvr>
                                        <p:cTn id="60" dur="1" fill="hold">
                                          <p:stCondLst>
                                            <p:cond delay="499"/>
                                          </p:stCondLst>
                                        </p:cTn>
                                        <p:tgtEl>
                                          <p:spTgt spid="6">
                                            <p:txEl>
                                              <p:pRg st="9" end="9"/>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6">
                                            <p:txEl>
                                              <p:pRg st="10" end="10"/>
                                            </p:txEl>
                                          </p:spTgt>
                                        </p:tgtEl>
                                      </p:cBhvr>
                                    </p:animEffect>
                                    <p:set>
                                      <p:cBhvr>
                                        <p:cTn id="63" dur="1" fill="hold">
                                          <p:stCondLst>
                                            <p:cond delay="499"/>
                                          </p:stCondLst>
                                        </p:cTn>
                                        <p:tgtEl>
                                          <p:spTgt spid="6">
                                            <p:txEl>
                                              <p:pRg st="10" end="10"/>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
                                            <p:txEl>
                                              <p:pRg st="11" end="11"/>
                                            </p:txEl>
                                          </p:spTgt>
                                        </p:tgtEl>
                                      </p:cBhvr>
                                    </p:animEffect>
                                    <p:set>
                                      <p:cBhvr>
                                        <p:cTn id="66" dur="1" fill="hold">
                                          <p:stCondLst>
                                            <p:cond delay="499"/>
                                          </p:stCondLst>
                                        </p:cTn>
                                        <p:tgtEl>
                                          <p:spTgt spid="6">
                                            <p:txEl>
                                              <p:pRg st="11" end="11"/>
                                            </p:txEl>
                                          </p:spTgt>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CBD2-D702-42E8-A49B-BFDAF2943A4E}"/>
              </a:ext>
            </a:extLst>
          </p:cNvPr>
          <p:cNvSpPr>
            <a:spLocks noGrp="1"/>
          </p:cNvSpPr>
          <p:nvPr>
            <p:ph type="title"/>
          </p:nvPr>
        </p:nvSpPr>
        <p:spPr/>
        <p:txBody>
          <a:bodyPr/>
          <a:lstStyle/>
          <a:p>
            <a:r>
              <a:rPr lang="en-US" dirty="0"/>
              <a:t>The Challenges of Blocking</a:t>
            </a:r>
          </a:p>
        </p:txBody>
      </p:sp>
      <p:sp>
        <p:nvSpPr>
          <p:cNvPr id="3" name="Content Placeholder 2">
            <a:extLst>
              <a:ext uri="{FF2B5EF4-FFF2-40B4-BE49-F238E27FC236}">
                <a16:creationId xmlns:a16="http://schemas.microsoft.com/office/drawing/2014/main" id="{E8B4A874-9AD5-457F-B50F-769CD3E2D3CC}"/>
              </a:ext>
            </a:extLst>
          </p:cNvPr>
          <p:cNvSpPr>
            <a:spLocks noGrp="1"/>
          </p:cNvSpPr>
          <p:nvPr>
            <p:ph idx="1"/>
          </p:nvPr>
        </p:nvSpPr>
        <p:spPr>
          <a:xfrm>
            <a:off x="838199" y="1825624"/>
            <a:ext cx="10967977" cy="4771945"/>
          </a:xfrm>
        </p:spPr>
        <p:txBody>
          <a:bodyPr>
            <a:normAutofit/>
          </a:bodyPr>
          <a:lstStyle/>
          <a:p>
            <a:r>
              <a:rPr lang="en-US" sz="3200" b="1" dirty="0">
                <a:latin typeface="Segoe UI" panose="020B0502040204020203" pitchFamily="34" charset="0"/>
                <a:cs typeface="Segoe UI" panose="020B0502040204020203" pitchFamily="34" charset="0"/>
              </a:rPr>
              <a:t>Kernel tasks often need to block until an event occurs</a:t>
            </a:r>
          </a:p>
          <a:p>
            <a:pPr lvl="1"/>
            <a:r>
              <a:rPr lang="en-US" sz="2800" b="1" dirty="0">
                <a:latin typeface="Segoe UI" panose="020B0502040204020203" pitchFamily="34" charset="0"/>
                <a:cs typeface="Segoe UI" panose="020B0502040204020203" pitchFamily="34" charset="0"/>
              </a:rPr>
              <a:t>Ex: A certain amount of time has elapsed (as in </a:t>
            </a:r>
            <a:r>
              <a:rPr lang="en-US" sz="2800" b="1" dirty="0">
                <a:latin typeface="Consolas" panose="020B0609020204030204" pitchFamily="49" charset="0"/>
                <a:cs typeface="Segoe UI" panose="020B0502040204020203" pitchFamily="34" charset="0"/>
              </a:rPr>
              <a:t>sleep(</a:t>
            </a:r>
            <a:r>
              <a:rPr lang="en-US" sz="2800" b="1" dirty="0" err="1">
                <a:latin typeface="Consolas" panose="020B0609020204030204" pitchFamily="49" charset="0"/>
                <a:cs typeface="Segoe UI" panose="020B0502040204020203" pitchFamily="34" charset="0"/>
              </a:rPr>
              <a:t>ms</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a:t>
            </a:r>
          </a:p>
          <a:p>
            <a:pPr lvl="1"/>
            <a:r>
              <a:rPr lang="en-US" sz="2800" b="1" dirty="0">
                <a:latin typeface="Segoe UI" panose="020B0502040204020203" pitchFamily="34" charset="0"/>
                <a:cs typeface="Segoe UI" panose="020B0502040204020203" pitchFamily="34" charset="0"/>
              </a:rPr>
              <a:t>Ex: Keyboard data arrives</a:t>
            </a:r>
          </a:p>
          <a:p>
            <a:pPr lvl="1"/>
            <a:r>
              <a:rPr lang="en-US" sz="2800" b="1" dirty="0">
                <a:latin typeface="Segoe UI" panose="020B0502040204020203" pitchFamily="34" charset="0"/>
                <a:cs typeface="Segoe UI" panose="020B0502040204020203" pitchFamily="34" charset="0"/>
              </a:rPr>
              <a:t>Ex: A (non-spinlock) lock is released</a:t>
            </a:r>
          </a:p>
          <a:p>
            <a:r>
              <a:rPr lang="en-US" sz="3200" b="1" dirty="0">
                <a:latin typeface="Segoe UI" panose="020B0502040204020203" pitchFamily="34" charset="0"/>
                <a:cs typeface="Segoe UI" panose="020B0502040204020203" pitchFamily="34" charset="0"/>
              </a:rPr>
              <a:t>How can the kernel create an </a:t>
            </a:r>
            <a:r>
              <a:rPr lang="en-US" sz="3200" b="1" u="sng" dirty="0">
                <a:latin typeface="Segoe UI" panose="020B0502040204020203" pitchFamily="34" charset="0"/>
                <a:cs typeface="Segoe UI" panose="020B0502040204020203" pitchFamily="34" charset="0"/>
              </a:rPr>
              <a:t>efficient</a:t>
            </a:r>
            <a:r>
              <a:rPr lang="en-US" sz="3200" b="1" dirty="0">
                <a:latin typeface="Segoe UI" panose="020B0502040204020203" pitchFamily="34" charset="0"/>
                <a:cs typeface="Segoe UI" panose="020B0502040204020203" pitchFamily="34" charset="0"/>
              </a:rPr>
              <a:t> mechanism to handle </a:t>
            </a:r>
            <a:r>
              <a:rPr lang="en-US" sz="3200" b="1" u="sng" dirty="0">
                <a:latin typeface="Segoe UI" panose="020B0502040204020203" pitchFamily="34" charset="0"/>
                <a:cs typeface="Segoe UI" panose="020B0502040204020203" pitchFamily="34" charset="0"/>
              </a:rPr>
              <a:t>arbitrary types</a:t>
            </a:r>
            <a:r>
              <a:rPr lang="en-US" sz="3200" b="1" dirty="0">
                <a:latin typeface="Segoe UI" panose="020B0502040204020203" pitchFamily="34" charset="0"/>
                <a:cs typeface="Segoe UI" panose="020B0502040204020203" pitchFamily="34" charset="0"/>
              </a:rPr>
              <a:t> of blocking events?</a:t>
            </a:r>
          </a:p>
        </p:txBody>
      </p:sp>
    </p:spTree>
    <p:extLst>
      <p:ext uri="{BB962C8B-B14F-4D97-AF65-F5344CB8AC3E}">
        <p14:creationId xmlns:p14="http://schemas.microsoft.com/office/powerpoint/2010/main" val="20509479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D274C4-8CD5-4001-A950-8BBA11721842}"/>
              </a:ext>
            </a:extLst>
          </p:cNvPr>
          <p:cNvSpPr/>
          <p:nvPr/>
        </p:nvSpPr>
        <p:spPr>
          <a:xfrm>
            <a:off x="5647038" y="916251"/>
            <a:ext cx="6544962" cy="5632311"/>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f()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//Stuff making f(x) true, then...</a:t>
            </a:r>
          </a:p>
          <a:p>
            <a:r>
              <a:rPr lang="en-US" sz="2400" b="1" dirty="0">
                <a:latin typeface="Consolas" panose="020B0609020204030204" pitchFamily="49" charset="0"/>
              </a:rPr>
              <a:t>    </a:t>
            </a:r>
            <a:r>
              <a:rPr lang="en-US" sz="2400" b="1" dirty="0" err="1">
                <a:latin typeface="Consolas" panose="020B0609020204030204" pitchFamily="49" charset="0"/>
              </a:rPr>
              <a:t>wq.wake_all</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a:p>
            <a:r>
              <a:rPr lang="en-US" sz="2400" b="1" dirty="0">
                <a:latin typeface="Consolas" panose="020B0609020204030204" pitchFamily="49" charset="0"/>
              </a:rPr>
              <a:t>void waiter::wake() {</a:t>
            </a:r>
          </a:p>
          <a:p>
            <a:r>
              <a:rPr lang="en-US" sz="2400" b="1" dirty="0">
                <a:latin typeface="Consolas" panose="020B0609020204030204" pitchFamily="49" charset="0"/>
              </a:rPr>
              <a:t>    //Your code here</a:t>
            </a:r>
          </a:p>
          <a:p>
            <a:r>
              <a:rPr lang="en-US" sz="2400" b="1" dirty="0">
                <a:latin typeface="Consolas" panose="020B0609020204030204" pitchFamily="49" charset="0"/>
              </a:rPr>
              <a:t>}</a:t>
            </a:r>
          </a:p>
        </p:txBody>
      </p:sp>
      <p:sp>
        <p:nvSpPr>
          <p:cNvPr id="14" name="Rectangle 13">
            <a:extLst>
              <a:ext uri="{FF2B5EF4-FFF2-40B4-BE49-F238E27FC236}">
                <a16:creationId xmlns:a16="http://schemas.microsoft.com/office/drawing/2014/main" id="{DC6F173E-D083-420C-9684-B2298C680266}"/>
              </a:ext>
            </a:extLst>
          </p:cNvPr>
          <p:cNvSpPr/>
          <p:nvPr/>
        </p:nvSpPr>
        <p:spPr>
          <a:xfrm>
            <a:off x="53546" y="916251"/>
            <a:ext cx="7411656" cy="6001643"/>
          </a:xfrm>
          <a:prstGeom prst="rect">
            <a:avLst/>
          </a:prstGeom>
        </p:spPr>
        <p:txBody>
          <a:bodyPr wrap="square">
            <a:spAutoFit/>
          </a:bodyPr>
          <a:lstStyle/>
          <a:p>
            <a:r>
              <a:rPr lang="en-US" sz="2400" b="1" dirty="0">
                <a:latin typeface="Consolas" panose="020B0609020204030204" pitchFamily="49" charset="0"/>
              </a:rPr>
              <a:t>//The sleeper thread</a:t>
            </a:r>
          </a:p>
          <a:p>
            <a:r>
              <a:rPr lang="en-US" sz="2400" b="1" dirty="0">
                <a:latin typeface="Consolas" panose="020B0609020204030204" pitchFamily="49" charset="0"/>
              </a:rPr>
              <a:t>waiter w(this);</a:t>
            </a:r>
          </a:p>
          <a:p>
            <a:r>
              <a:rPr lang="en-US" sz="2400" b="1" dirty="0">
                <a:latin typeface="Consolas" panose="020B0609020204030204" pitchFamily="49" charset="0"/>
              </a:rPr>
              <a:t>auto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while (1) {</a:t>
            </a:r>
          </a:p>
          <a:p>
            <a:r>
              <a:rPr lang="en-US" sz="2400" b="1" dirty="0">
                <a:latin typeface="Consolas" panose="020B0609020204030204" pitchFamily="49" charset="0"/>
              </a:rPr>
              <a:t>    </a:t>
            </a:r>
            <a:r>
              <a:rPr lang="en-US" sz="2400" b="1" dirty="0" err="1">
                <a:latin typeface="Consolas" panose="020B0609020204030204" pitchFamily="49" charset="0"/>
              </a:rPr>
              <a:t>w.prepare</a:t>
            </a:r>
            <a:r>
              <a:rPr lang="en-US" sz="2400" b="1" dirty="0">
                <a:latin typeface="Consolas" panose="020B0609020204030204" pitchFamily="49" charset="0"/>
              </a:rPr>
              <a:t>(&amp;</a:t>
            </a:r>
            <a:r>
              <a:rPr lang="en-US" sz="2400" b="1" dirty="0" err="1">
                <a:latin typeface="Consolas" panose="020B0609020204030204" pitchFamily="49" charset="0"/>
              </a:rPr>
              <a:t>waitq</a:t>
            </a:r>
            <a:r>
              <a:rPr lang="en-US" sz="2400" b="1" dirty="0">
                <a:latin typeface="Consolas" panose="020B0609020204030204" pitchFamily="49" charset="0"/>
              </a:rPr>
              <a:t>);</a:t>
            </a:r>
          </a:p>
          <a:p>
            <a:r>
              <a:rPr lang="en-US" sz="2400" b="1" dirty="0">
                <a:latin typeface="Consolas" panose="020B0609020204030204" pitchFamily="49" charset="0"/>
              </a:rPr>
              <a:t>    if (f(x)) {</a:t>
            </a:r>
          </a:p>
          <a:p>
            <a:r>
              <a:rPr lang="en-US" sz="2400" b="1" dirty="0">
                <a:latin typeface="Consolas" panose="020B0609020204030204" pitchFamily="49" charset="0"/>
              </a:rPr>
              <a:t>        break;</a:t>
            </a:r>
          </a:p>
          <a:p>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w.block</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err="1">
                <a:latin typeface="Consolas" panose="020B0609020204030204" pitchFamily="49" charset="0"/>
              </a:rPr>
              <a:t>w.clear</a:t>
            </a:r>
            <a:r>
              <a:rPr lang="en-US" sz="2400" b="1" dirty="0">
                <a:latin typeface="Consolas" panose="020B0609020204030204" pitchFamily="49" charset="0"/>
              </a:rPr>
              <a:t>();</a:t>
            </a:r>
          </a:p>
          <a:p>
            <a:r>
              <a:rPr lang="en-US" sz="2400" b="1" dirty="0">
                <a:latin typeface="Consolas" panose="020B0609020204030204" pitchFamily="49" charset="0"/>
              </a:rPr>
              <a:t>//Compute using x</a:t>
            </a:r>
          </a:p>
          <a:p>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endParaRPr lang="en-US" sz="2400" b="1" dirty="0">
              <a:latin typeface="Consolas" panose="020B0609020204030204" pitchFamily="49" charset="0"/>
            </a:endParaRPr>
          </a:p>
        </p:txBody>
      </p:sp>
      <p:sp>
        <p:nvSpPr>
          <p:cNvPr id="7" name="Left Bracket 6">
            <a:extLst>
              <a:ext uri="{FF2B5EF4-FFF2-40B4-BE49-F238E27FC236}">
                <a16:creationId xmlns:a16="http://schemas.microsoft.com/office/drawing/2014/main" id="{597F75E5-7BA8-4705-BABD-86A0FCAABCEE}"/>
              </a:ext>
            </a:extLst>
          </p:cNvPr>
          <p:cNvSpPr/>
          <p:nvPr/>
        </p:nvSpPr>
        <p:spPr>
          <a:xfrm>
            <a:off x="5387546" y="863793"/>
            <a:ext cx="259492" cy="5802975"/>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Group 26">
            <a:extLst>
              <a:ext uri="{FF2B5EF4-FFF2-40B4-BE49-F238E27FC236}">
                <a16:creationId xmlns:a16="http://schemas.microsoft.com/office/drawing/2014/main" id="{6CD6C324-D0F4-4812-B6DD-44950E6CE196}"/>
              </a:ext>
            </a:extLst>
          </p:cNvPr>
          <p:cNvGrpSpPr/>
          <p:nvPr/>
        </p:nvGrpSpPr>
        <p:grpSpPr>
          <a:xfrm>
            <a:off x="53546" y="4511845"/>
            <a:ext cx="5334000" cy="300942"/>
            <a:chOff x="53546" y="1574157"/>
            <a:chExt cx="5334000" cy="300942"/>
          </a:xfrm>
        </p:grpSpPr>
        <p:cxnSp>
          <p:nvCxnSpPr>
            <p:cNvPr id="28" name="Straight Arrow Connector 27">
              <a:extLst>
                <a:ext uri="{FF2B5EF4-FFF2-40B4-BE49-F238E27FC236}">
                  <a16:creationId xmlns:a16="http://schemas.microsoft.com/office/drawing/2014/main" id="{419394B6-5126-492A-977C-02468B8DCB6C}"/>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4CF36D-2ACE-475C-B362-B92D3B9AA940}"/>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7B6D2471-E9DB-4E6F-A6E9-4D362BC2763D}"/>
              </a:ext>
            </a:extLst>
          </p:cNvPr>
          <p:cNvSpPr txBox="1"/>
          <p:nvPr/>
        </p:nvSpPr>
        <p:spPr>
          <a:xfrm>
            <a:off x="601884" y="-92598"/>
            <a:ext cx="11239017" cy="954107"/>
          </a:xfrm>
          <a:prstGeom prst="rect">
            <a:avLst/>
          </a:prstGeom>
          <a:noFill/>
        </p:spPr>
        <p:txBody>
          <a:bodyPr wrap="square" rtlCol="0">
            <a:spAutoFit/>
          </a:bodyPr>
          <a:lstStyle/>
          <a:p>
            <a:pPr algn="ctr"/>
            <a:r>
              <a:rPr lang="en-US" sz="2800" b="1" dirty="0">
                <a:ln>
                  <a:solidFill>
                    <a:schemeClr val="tx1"/>
                  </a:solidFill>
                </a:ln>
                <a:solidFill>
                  <a:srgbClr val="0099FF"/>
                </a:solidFill>
                <a:latin typeface="Segoe UI" panose="020B0502040204020203" pitchFamily="34" charset="0"/>
                <a:cs typeface="Segoe UI" panose="020B0502040204020203" pitchFamily="34" charset="0"/>
              </a:rPr>
              <a:t>Sleeper had already been awoken, so the sleeper will grab the lock and see that f(x) == true</a:t>
            </a:r>
          </a:p>
        </p:txBody>
      </p:sp>
    </p:spTree>
    <p:extLst>
      <p:ext uri="{BB962C8B-B14F-4D97-AF65-F5344CB8AC3E}">
        <p14:creationId xmlns:p14="http://schemas.microsoft.com/office/powerpoint/2010/main" val="20649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D274C4-8CD5-4001-A950-8BBA11721842}"/>
              </a:ext>
            </a:extLst>
          </p:cNvPr>
          <p:cNvSpPr/>
          <p:nvPr/>
        </p:nvSpPr>
        <p:spPr>
          <a:xfrm>
            <a:off x="5647038" y="916251"/>
            <a:ext cx="6544962" cy="5632311"/>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f()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//Stuff making f(x) true, then...</a:t>
            </a:r>
          </a:p>
          <a:p>
            <a:r>
              <a:rPr lang="en-US" sz="2400" b="1" dirty="0">
                <a:latin typeface="Consolas" panose="020B0609020204030204" pitchFamily="49" charset="0"/>
              </a:rPr>
              <a:t>    </a:t>
            </a:r>
            <a:r>
              <a:rPr lang="en-US" sz="2400" b="1" dirty="0" err="1">
                <a:latin typeface="Consolas" panose="020B0609020204030204" pitchFamily="49" charset="0"/>
              </a:rPr>
              <a:t>wq.wake_all</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a:latin typeface="Consolas" panose="020B0609020204030204" pitchFamily="49" charset="0"/>
              </a:rPr>
              <a:t>void </a:t>
            </a:r>
            <a:r>
              <a:rPr lang="en-US" sz="2400" b="1" dirty="0" err="1">
                <a:latin typeface="Consolas" panose="020B0609020204030204" pitchFamily="49" charset="0"/>
              </a:rPr>
              <a:t>wait_queue</a:t>
            </a:r>
            <a:r>
              <a:rPr lang="en-US" sz="2400" b="1" dirty="0">
                <a:latin typeface="Consolas" panose="020B0609020204030204" pitchFamily="49" charset="0"/>
              </a:rPr>
              <a:t>::</a:t>
            </a:r>
            <a:r>
              <a:rPr lang="en-US" sz="2400" b="1" dirty="0" err="1">
                <a:latin typeface="Consolas" panose="020B0609020204030204" pitchFamily="49" charset="0"/>
              </a:rPr>
              <a:t>wake_all</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guard(lock_);</a:t>
            </a:r>
          </a:p>
          <a:p>
            <a:r>
              <a:rPr lang="en-US" sz="2400" b="1" dirty="0">
                <a:latin typeface="Consolas" panose="020B0609020204030204" pitchFamily="49" charset="0"/>
              </a:rPr>
              <a:t>    while (auto w = q_.</a:t>
            </a:r>
            <a:r>
              <a:rPr lang="en-US" sz="2400" b="1" dirty="0" err="1">
                <a:latin typeface="Consolas" panose="020B0609020204030204" pitchFamily="49" charset="0"/>
              </a:rPr>
              <a:t>pop_front</a:t>
            </a:r>
            <a:r>
              <a:rPr lang="en-US" sz="2400" b="1" dirty="0">
                <a:latin typeface="Consolas" panose="020B0609020204030204" pitchFamily="49" charset="0"/>
              </a:rPr>
              <a:t>()) {</a:t>
            </a:r>
          </a:p>
          <a:p>
            <a:r>
              <a:rPr lang="en-US" sz="2400" b="1" dirty="0">
                <a:latin typeface="Consolas" panose="020B0609020204030204" pitchFamily="49" charset="0"/>
              </a:rPr>
              <a:t>        w-&gt;wake();</a:t>
            </a:r>
          </a:p>
          <a:p>
            <a:r>
              <a:rPr lang="en-US" sz="2400" b="1" dirty="0">
                <a:latin typeface="Consolas" panose="020B0609020204030204" pitchFamily="49" charset="0"/>
              </a:rPr>
              <a:t>    }</a:t>
            </a:r>
          </a:p>
          <a:p>
            <a:r>
              <a:rPr lang="en-US" sz="2400" b="1" dirty="0">
                <a:latin typeface="Consolas" panose="020B0609020204030204" pitchFamily="49" charset="0"/>
              </a:rPr>
              <a:t>}</a:t>
            </a:r>
          </a:p>
          <a:p>
            <a:r>
              <a:rPr lang="en-US" sz="2400" b="1" dirty="0">
                <a:latin typeface="Consolas" panose="020B0609020204030204" pitchFamily="49" charset="0"/>
              </a:rPr>
              <a:t>void waiter::wake() {</a:t>
            </a:r>
          </a:p>
          <a:p>
            <a:r>
              <a:rPr lang="en-US" sz="2400" b="1" dirty="0">
                <a:latin typeface="Consolas" panose="020B0609020204030204" pitchFamily="49" charset="0"/>
              </a:rPr>
              <a:t>    //Your code here</a:t>
            </a:r>
          </a:p>
          <a:p>
            <a:r>
              <a:rPr lang="en-US" sz="2400" b="1" dirty="0">
                <a:latin typeface="Consolas" panose="020B0609020204030204" pitchFamily="49" charset="0"/>
              </a:rPr>
              <a:t>}</a:t>
            </a:r>
          </a:p>
        </p:txBody>
      </p:sp>
      <p:sp>
        <p:nvSpPr>
          <p:cNvPr id="14" name="Rectangle 13">
            <a:extLst>
              <a:ext uri="{FF2B5EF4-FFF2-40B4-BE49-F238E27FC236}">
                <a16:creationId xmlns:a16="http://schemas.microsoft.com/office/drawing/2014/main" id="{DC6F173E-D083-420C-9684-B2298C680266}"/>
              </a:ext>
            </a:extLst>
          </p:cNvPr>
          <p:cNvSpPr/>
          <p:nvPr/>
        </p:nvSpPr>
        <p:spPr>
          <a:xfrm>
            <a:off x="53546" y="916251"/>
            <a:ext cx="7411656" cy="6001643"/>
          </a:xfrm>
          <a:prstGeom prst="rect">
            <a:avLst/>
          </a:prstGeom>
        </p:spPr>
        <p:txBody>
          <a:bodyPr wrap="square">
            <a:spAutoFit/>
          </a:bodyPr>
          <a:lstStyle/>
          <a:p>
            <a:r>
              <a:rPr lang="en-US" sz="2400" b="1" dirty="0">
                <a:latin typeface="Consolas" panose="020B0609020204030204" pitchFamily="49" charset="0"/>
              </a:rPr>
              <a:t>//The sleeper thread</a:t>
            </a:r>
          </a:p>
          <a:p>
            <a:r>
              <a:rPr lang="en-US" sz="2400" b="1" dirty="0">
                <a:latin typeface="Consolas" panose="020B0609020204030204" pitchFamily="49" charset="0"/>
              </a:rPr>
              <a:t>waiter w(this);</a:t>
            </a:r>
          </a:p>
          <a:p>
            <a:r>
              <a:rPr lang="en-US" sz="2400" b="1" dirty="0">
                <a:latin typeface="Consolas" panose="020B0609020204030204" pitchFamily="49" charset="0"/>
              </a:rPr>
              <a:t>auto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while (1) {</a:t>
            </a:r>
          </a:p>
          <a:p>
            <a:r>
              <a:rPr lang="en-US" sz="2400" b="1" dirty="0">
                <a:latin typeface="Consolas" panose="020B0609020204030204" pitchFamily="49" charset="0"/>
              </a:rPr>
              <a:t>    </a:t>
            </a:r>
            <a:r>
              <a:rPr lang="en-US" sz="2400" b="1" dirty="0" err="1">
                <a:latin typeface="Consolas" panose="020B0609020204030204" pitchFamily="49" charset="0"/>
              </a:rPr>
              <a:t>w.prepare</a:t>
            </a:r>
            <a:r>
              <a:rPr lang="en-US" sz="2400" b="1" dirty="0">
                <a:latin typeface="Consolas" panose="020B0609020204030204" pitchFamily="49" charset="0"/>
              </a:rPr>
              <a:t>(&amp;</a:t>
            </a:r>
            <a:r>
              <a:rPr lang="en-US" sz="2400" b="1" dirty="0" err="1">
                <a:latin typeface="Consolas" panose="020B0609020204030204" pitchFamily="49" charset="0"/>
              </a:rPr>
              <a:t>waitq</a:t>
            </a:r>
            <a:r>
              <a:rPr lang="en-US" sz="2400" b="1" dirty="0">
                <a:latin typeface="Consolas" panose="020B0609020204030204" pitchFamily="49" charset="0"/>
              </a:rPr>
              <a:t>);</a:t>
            </a:r>
          </a:p>
          <a:p>
            <a:r>
              <a:rPr lang="en-US" sz="2400" b="1" dirty="0">
                <a:latin typeface="Consolas" panose="020B0609020204030204" pitchFamily="49" charset="0"/>
              </a:rPr>
              <a:t>    if (f(x)) {</a:t>
            </a:r>
          </a:p>
          <a:p>
            <a:r>
              <a:rPr lang="en-US" sz="2400" b="1" dirty="0">
                <a:latin typeface="Consolas" panose="020B0609020204030204" pitchFamily="49" charset="0"/>
              </a:rPr>
              <a:t>        break;</a:t>
            </a:r>
          </a:p>
          <a:p>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w.block</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irqs</a:t>
            </a:r>
            <a:r>
              <a:rPr lang="en-US" sz="2400" b="1" dirty="0">
                <a:latin typeface="Consolas" panose="020B0609020204030204" pitchFamily="49" charset="0"/>
              </a:rPr>
              <a:t> = </a:t>
            </a:r>
            <a:r>
              <a:rPr lang="en-US" sz="2400" b="1" dirty="0" err="1">
                <a:latin typeface="Consolas" panose="020B0609020204030204" pitchFamily="49" charset="0"/>
              </a:rPr>
              <a:t>x_lock.lock</a:t>
            </a:r>
            <a:r>
              <a:rPr lang="en-US" sz="2400" b="1" dirty="0">
                <a:latin typeface="Consolas" panose="020B0609020204030204" pitchFamily="49" charset="0"/>
              </a:rPr>
              <a:t>();</a:t>
            </a:r>
          </a:p>
          <a:p>
            <a:r>
              <a:rPr lang="en-US" sz="2400" b="1" dirty="0">
                <a:latin typeface="Consolas" panose="020B0609020204030204" pitchFamily="49" charset="0"/>
              </a:rPr>
              <a:t>}</a:t>
            </a:r>
          </a:p>
          <a:p>
            <a:r>
              <a:rPr lang="en-US" sz="2400" b="1" dirty="0" err="1">
                <a:latin typeface="Consolas" panose="020B0609020204030204" pitchFamily="49" charset="0"/>
              </a:rPr>
              <a:t>w.clear</a:t>
            </a:r>
            <a:r>
              <a:rPr lang="en-US" sz="2400" b="1" dirty="0">
                <a:latin typeface="Consolas" panose="020B0609020204030204" pitchFamily="49" charset="0"/>
              </a:rPr>
              <a:t>();</a:t>
            </a:r>
          </a:p>
          <a:p>
            <a:r>
              <a:rPr lang="en-US" sz="2400" b="1" dirty="0">
                <a:latin typeface="Consolas" panose="020B0609020204030204" pitchFamily="49" charset="0"/>
              </a:rPr>
              <a:t>//Compute using x</a:t>
            </a:r>
          </a:p>
          <a:p>
            <a:r>
              <a:rPr lang="en-US" sz="2400" b="1" dirty="0" err="1">
                <a:latin typeface="Consolas" panose="020B0609020204030204" pitchFamily="49" charset="0"/>
              </a:rPr>
              <a:t>x_lock.unlock</a:t>
            </a:r>
            <a:r>
              <a:rPr lang="en-US" sz="2400" b="1" dirty="0">
                <a:latin typeface="Consolas" panose="020B0609020204030204" pitchFamily="49" charset="0"/>
              </a:rPr>
              <a:t>(</a:t>
            </a:r>
            <a:r>
              <a:rPr lang="en-US" sz="2400" b="1" dirty="0" err="1">
                <a:latin typeface="Consolas" panose="020B0609020204030204" pitchFamily="49" charset="0"/>
              </a:rPr>
              <a:t>irqs</a:t>
            </a:r>
            <a:r>
              <a:rPr lang="en-US" sz="2400" b="1" dirty="0">
                <a:latin typeface="Consolas" panose="020B0609020204030204" pitchFamily="49" charset="0"/>
              </a:rPr>
              <a:t>);</a:t>
            </a:r>
          </a:p>
          <a:p>
            <a:endParaRPr lang="en-US" sz="2400" b="1" dirty="0">
              <a:latin typeface="Consolas" panose="020B0609020204030204" pitchFamily="49" charset="0"/>
            </a:endParaRPr>
          </a:p>
        </p:txBody>
      </p:sp>
      <p:sp>
        <p:nvSpPr>
          <p:cNvPr id="7" name="Left Bracket 6">
            <a:extLst>
              <a:ext uri="{FF2B5EF4-FFF2-40B4-BE49-F238E27FC236}">
                <a16:creationId xmlns:a16="http://schemas.microsoft.com/office/drawing/2014/main" id="{597F75E5-7BA8-4705-BABD-86A0FCAABCEE}"/>
              </a:ext>
            </a:extLst>
          </p:cNvPr>
          <p:cNvSpPr/>
          <p:nvPr/>
        </p:nvSpPr>
        <p:spPr>
          <a:xfrm>
            <a:off x="5387546" y="863793"/>
            <a:ext cx="259492" cy="5802975"/>
          </a:xfrm>
          <a:prstGeom prst="lef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a:extLst>
              <a:ext uri="{FF2B5EF4-FFF2-40B4-BE49-F238E27FC236}">
                <a16:creationId xmlns:a16="http://schemas.microsoft.com/office/drawing/2014/main" id="{4413B795-DF82-4AA0-9EFC-25D3E6861521}"/>
              </a:ext>
            </a:extLst>
          </p:cNvPr>
          <p:cNvGrpSpPr/>
          <p:nvPr/>
        </p:nvGrpSpPr>
        <p:grpSpPr>
          <a:xfrm>
            <a:off x="53545" y="6338366"/>
            <a:ext cx="5334000" cy="300942"/>
            <a:chOff x="53546" y="1574157"/>
            <a:chExt cx="5334000" cy="300942"/>
          </a:xfrm>
        </p:grpSpPr>
        <p:cxnSp>
          <p:nvCxnSpPr>
            <p:cNvPr id="31" name="Straight Arrow Connector 30">
              <a:extLst>
                <a:ext uri="{FF2B5EF4-FFF2-40B4-BE49-F238E27FC236}">
                  <a16:creationId xmlns:a16="http://schemas.microsoft.com/office/drawing/2014/main" id="{36AAD792-1370-4944-A248-EB5B7E1DB814}"/>
                </a:ext>
              </a:extLst>
            </p:cNvPr>
            <p:cNvCxnSpPr>
              <a:cxnSpLocks/>
            </p:cNvCxnSpPr>
            <p:nvPr/>
          </p:nvCxnSpPr>
          <p:spPr>
            <a:xfrm flipH="1">
              <a:off x="53546" y="1713054"/>
              <a:ext cx="5334000" cy="0"/>
            </a:xfrm>
            <a:prstGeom prst="straightConnector1">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2DD3AF0-C44A-4109-98E0-B8CB33BDCF19}"/>
                </a:ext>
              </a:extLst>
            </p:cNvPr>
            <p:cNvCxnSpPr/>
            <p:nvPr/>
          </p:nvCxnSpPr>
          <p:spPr>
            <a:xfrm>
              <a:off x="53546" y="1574157"/>
              <a:ext cx="0" cy="3009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DD1F343-BEEB-435A-94A6-45C0F53B41CD}"/>
              </a:ext>
            </a:extLst>
          </p:cNvPr>
          <p:cNvSpPr txBox="1"/>
          <p:nvPr/>
        </p:nvSpPr>
        <p:spPr>
          <a:xfrm>
            <a:off x="601884" y="-92598"/>
            <a:ext cx="11239017" cy="954107"/>
          </a:xfrm>
          <a:prstGeom prst="rect">
            <a:avLst/>
          </a:prstGeom>
          <a:noFill/>
        </p:spPr>
        <p:txBody>
          <a:bodyPr wrap="square" rtlCol="0">
            <a:spAutoFit/>
          </a:bodyPr>
          <a:lstStyle/>
          <a:p>
            <a:pPr algn="ctr"/>
            <a:r>
              <a:rPr lang="en-US" sz="2800" b="1" dirty="0">
                <a:ln>
                  <a:solidFill>
                    <a:schemeClr val="tx1"/>
                  </a:solidFill>
                </a:ln>
                <a:solidFill>
                  <a:srgbClr val="0099FF"/>
                </a:solidFill>
                <a:latin typeface="Segoe UI" panose="020B0502040204020203" pitchFamily="34" charset="0"/>
                <a:cs typeface="Segoe UI" panose="020B0502040204020203" pitchFamily="34" charset="0"/>
              </a:rPr>
              <a:t>Wakeup thread has made f(x) true, which the sleeper will discover if the sleeper tries to enter the wait queue again</a:t>
            </a:r>
          </a:p>
        </p:txBody>
      </p:sp>
    </p:spTree>
    <p:extLst>
      <p:ext uri="{BB962C8B-B14F-4D97-AF65-F5344CB8AC3E}">
        <p14:creationId xmlns:p14="http://schemas.microsoft.com/office/powerpoint/2010/main" val="69738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A796-C36E-4FA5-AE38-1149D91A471F}"/>
              </a:ext>
            </a:extLst>
          </p:cNvPr>
          <p:cNvSpPr>
            <a:spLocks noGrp="1"/>
          </p:cNvSpPr>
          <p:nvPr>
            <p:ph type="title"/>
          </p:nvPr>
        </p:nvSpPr>
        <p:spPr>
          <a:xfrm>
            <a:off x="838200" y="145206"/>
            <a:ext cx="10515600" cy="1325563"/>
          </a:xfrm>
        </p:spPr>
        <p:txBody>
          <a:bodyPr/>
          <a:lstStyle/>
          <a:p>
            <a:r>
              <a:rPr lang="en-US" dirty="0"/>
              <a:t>Wait Queues to the Rescue!</a:t>
            </a:r>
          </a:p>
        </p:txBody>
      </p:sp>
      <p:sp>
        <p:nvSpPr>
          <p:cNvPr id="3" name="Content Placeholder 2">
            <a:extLst>
              <a:ext uri="{FF2B5EF4-FFF2-40B4-BE49-F238E27FC236}">
                <a16:creationId xmlns:a16="http://schemas.microsoft.com/office/drawing/2014/main" id="{B4EA0F3E-7D71-4350-AC96-5AF593AB9E9E}"/>
              </a:ext>
            </a:extLst>
          </p:cNvPr>
          <p:cNvSpPr>
            <a:spLocks noGrp="1"/>
          </p:cNvSpPr>
          <p:nvPr>
            <p:ph idx="1"/>
          </p:nvPr>
        </p:nvSpPr>
        <p:spPr>
          <a:xfrm>
            <a:off x="838200" y="1489956"/>
            <a:ext cx="10515600" cy="4351338"/>
          </a:xfrm>
        </p:spPr>
        <p:txBody>
          <a:bodyPr>
            <a:normAutofit/>
          </a:bodyPr>
          <a:lstStyle/>
          <a:p>
            <a:r>
              <a:rPr lang="en-US" sz="3600" b="1" dirty="0">
                <a:latin typeface="Segoe UI" panose="020B0502040204020203" pitchFamily="34" charset="0"/>
                <a:cs typeface="Segoe UI" panose="020B0502040204020203" pitchFamily="34" charset="0"/>
              </a:rPr>
              <a:t>Have a queue for each type of blocking event</a:t>
            </a:r>
          </a:p>
          <a:p>
            <a:pPr lvl="1"/>
            <a:r>
              <a:rPr lang="en-US" sz="3200" b="1" dirty="0">
                <a:latin typeface="Segoe UI" panose="020B0502040204020203" pitchFamily="34" charset="0"/>
                <a:cs typeface="Segoe UI" panose="020B0502040204020203" pitchFamily="34" charset="0"/>
              </a:rPr>
              <a:t>Threads that wait for the same event will sleep on the same queue</a:t>
            </a:r>
          </a:p>
          <a:p>
            <a:pPr lvl="1"/>
            <a:r>
              <a:rPr lang="en-US" sz="3200" b="1" dirty="0">
                <a:latin typeface="Segoe UI" panose="020B0502040204020203" pitchFamily="34" charset="0"/>
                <a:cs typeface="Segoe UI" panose="020B0502040204020203" pitchFamily="34" charset="0"/>
              </a:rPr>
              <a:t>When the event is noticed by a running kernel thread, that thread will wake the sleepers in the relevant queue</a:t>
            </a:r>
          </a:p>
        </p:txBody>
      </p:sp>
      <p:grpSp>
        <p:nvGrpSpPr>
          <p:cNvPr id="9" name="Group 8">
            <a:extLst>
              <a:ext uri="{FF2B5EF4-FFF2-40B4-BE49-F238E27FC236}">
                <a16:creationId xmlns:a16="http://schemas.microsoft.com/office/drawing/2014/main" id="{16D9B508-7FD7-4410-89D2-7377C0971029}"/>
              </a:ext>
            </a:extLst>
          </p:cNvPr>
          <p:cNvGrpSpPr/>
          <p:nvPr/>
        </p:nvGrpSpPr>
        <p:grpSpPr>
          <a:xfrm>
            <a:off x="496747" y="4670323"/>
            <a:ext cx="4897055" cy="1779995"/>
            <a:chOff x="496747" y="4670323"/>
            <a:chExt cx="4897055" cy="1779995"/>
          </a:xfrm>
        </p:grpSpPr>
        <p:pic>
          <p:nvPicPr>
            <p:cNvPr id="5" name="Picture 4">
              <a:extLst>
                <a:ext uri="{FF2B5EF4-FFF2-40B4-BE49-F238E27FC236}">
                  <a16:creationId xmlns:a16="http://schemas.microsoft.com/office/drawing/2014/main" id="{421B9FE1-A0CC-4113-8FA2-0E3553154193}"/>
                </a:ext>
              </a:extLst>
            </p:cNvPr>
            <p:cNvPicPr>
              <a:picLocks noChangeAspect="1"/>
            </p:cNvPicPr>
            <p:nvPr/>
          </p:nvPicPr>
          <p:blipFill>
            <a:blip r:embed="rId2"/>
            <a:stretch>
              <a:fillRect/>
            </a:stretch>
          </p:blipFill>
          <p:spPr>
            <a:xfrm>
              <a:off x="496747" y="4670323"/>
              <a:ext cx="1810164" cy="1779995"/>
            </a:xfrm>
            <a:prstGeom prst="rect">
              <a:avLst/>
            </a:prstGeom>
          </p:spPr>
        </p:pic>
        <p:sp>
          <p:nvSpPr>
            <p:cNvPr id="6" name="TextBox 5">
              <a:extLst>
                <a:ext uri="{FF2B5EF4-FFF2-40B4-BE49-F238E27FC236}">
                  <a16:creationId xmlns:a16="http://schemas.microsoft.com/office/drawing/2014/main" id="{9368B518-EBDB-4469-BF39-86795D9D320D}"/>
                </a:ext>
              </a:extLst>
            </p:cNvPr>
            <p:cNvSpPr txBox="1"/>
            <p:nvPr/>
          </p:nvSpPr>
          <p:spPr>
            <a:xfrm>
              <a:off x="2187615" y="5087041"/>
              <a:ext cx="3206187" cy="107721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True blocking is</a:t>
              </a:r>
            </a:p>
            <a:p>
              <a:pPr algn="ctr"/>
              <a:r>
                <a:rPr lang="en-US" sz="3200" b="1" dirty="0">
                  <a:latin typeface="Segoe UI" panose="020B0502040204020203" pitchFamily="34" charset="0"/>
                  <a:cs typeface="Segoe UI" panose="020B0502040204020203" pitchFamily="34" charset="0"/>
                </a:rPr>
                <a:t>now possible!</a:t>
              </a:r>
            </a:p>
          </p:txBody>
        </p:sp>
      </p:grpSp>
      <p:grpSp>
        <p:nvGrpSpPr>
          <p:cNvPr id="8" name="Group 7">
            <a:extLst>
              <a:ext uri="{FF2B5EF4-FFF2-40B4-BE49-F238E27FC236}">
                <a16:creationId xmlns:a16="http://schemas.microsoft.com/office/drawing/2014/main" id="{E396D517-9F5A-4D21-A8AE-35D3A011C880}"/>
              </a:ext>
            </a:extLst>
          </p:cNvPr>
          <p:cNvGrpSpPr/>
          <p:nvPr/>
        </p:nvGrpSpPr>
        <p:grpSpPr>
          <a:xfrm>
            <a:off x="7033548" y="4594598"/>
            <a:ext cx="4689984" cy="2062103"/>
            <a:chOff x="7033548" y="4594598"/>
            <a:chExt cx="4689984" cy="2062103"/>
          </a:xfrm>
        </p:grpSpPr>
        <p:pic>
          <p:nvPicPr>
            <p:cNvPr id="4" name="Picture 3">
              <a:extLst>
                <a:ext uri="{FF2B5EF4-FFF2-40B4-BE49-F238E27FC236}">
                  <a16:creationId xmlns:a16="http://schemas.microsoft.com/office/drawing/2014/main" id="{0DC16C99-2481-44B6-A58A-379C371C4E8B}"/>
                </a:ext>
              </a:extLst>
            </p:cNvPr>
            <p:cNvPicPr>
              <a:picLocks noChangeAspect="1"/>
            </p:cNvPicPr>
            <p:nvPr/>
          </p:nvPicPr>
          <p:blipFill>
            <a:blip r:embed="rId3"/>
            <a:stretch>
              <a:fillRect/>
            </a:stretch>
          </p:blipFill>
          <p:spPr>
            <a:xfrm>
              <a:off x="7033548" y="4670323"/>
              <a:ext cx="1740061" cy="1910655"/>
            </a:xfrm>
            <a:prstGeom prst="rect">
              <a:avLst/>
            </a:prstGeom>
          </p:spPr>
        </p:pic>
        <p:sp>
          <p:nvSpPr>
            <p:cNvPr id="7" name="TextBox 6">
              <a:extLst>
                <a:ext uri="{FF2B5EF4-FFF2-40B4-BE49-F238E27FC236}">
                  <a16:creationId xmlns:a16="http://schemas.microsoft.com/office/drawing/2014/main" id="{29CFA9CF-CC40-4642-8139-3F042FAE7745}"/>
                </a:ext>
              </a:extLst>
            </p:cNvPr>
            <p:cNvSpPr txBox="1"/>
            <p:nvPr/>
          </p:nvSpPr>
          <p:spPr>
            <a:xfrm>
              <a:off x="8517345" y="4594598"/>
              <a:ext cx="3206187" cy="2062103"/>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Correctly implementing the wait queue is tricky!</a:t>
              </a:r>
            </a:p>
          </p:txBody>
        </p:sp>
      </p:grpSp>
    </p:spTree>
    <p:extLst>
      <p:ext uri="{BB962C8B-B14F-4D97-AF65-F5344CB8AC3E}">
        <p14:creationId xmlns:p14="http://schemas.microsoft.com/office/powerpoint/2010/main" val="27265548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5" name="Oval 24"/>
          <p:cNvSpPr/>
          <p:nvPr/>
        </p:nvSpPr>
        <p:spPr bwMode="auto">
          <a:xfrm>
            <a:off x="2518433" y="2178146"/>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grpSp>
        <p:nvGrpSpPr>
          <p:cNvPr id="2" name="Group 1">
            <a:extLst>
              <a:ext uri="{FF2B5EF4-FFF2-40B4-BE49-F238E27FC236}">
                <a16:creationId xmlns:a16="http://schemas.microsoft.com/office/drawing/2014/main" id="{D723C328-7C39-4CF2-8125-C518F859CCDE}"/>
              </a:ext>
            </a:extLst>
          </p:cNvPr>
          <p:cNvGrpSpPr/>
          <p:nvPr/>
        </p:nvGrpSpPr>
        <p:grpSpPr>
          <a:xfrm>
            <a:off x="859503" y="1520353"/>
            <a:ext cx="6073906" cy="5448747"/>
            <a:chOff x="859503" y="1520353"/>
            <a:chExt cx="6073906" cy="5448747"/>
          </a:xfrm>
        </p:grpSpPr>
        <p:sp>
          <p:nvSpPr>
            <p:cNvPr id="23" name="Arc 22"/>
            <p:cNvSpPr/>
            <p:nvPr/>
          </p:nvSpPr>
          <p:spPr bwMode="auto">
            <a:xfrm rot="12438393">
              <a:off x="3241353" y="1520353"/>
              <a:ext cx="3692056" cy="4260091"/>
            </a:xfrm>
            <a:prstGeom prst="arc">
              <a:avLst>
                <a:gd name="adj1" fmla="val 17807170"/>
                <a:gd name="adj2" fmla="val 20374223"/>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pic>
          <p:nvPicPr>
            <p:cNvPr id="3" name="Picture 2">
              <a:extLst>
                <a:ext uri="{FF2B5EF4-FFF2-40B4-BE49-F238E27FC236}">
                  <a16:creationId xmlns:a16="http://schemas.microsoft.com/office/drawing/2014/main" id="{0C725367-8D3F-461F-88B8-0125841C659C}"/>
                </a:ext>
              </a:extLst>
            </p:cNvPr>
            <p:cNvPicPr>
              <a:picLocks noChangeAspect="1"/>
            </p:cNvPicPr>
            <p:nvPr/>
          </p:nvPicPr>
          <p:blipFill>
            <a:blip r:embed="rId3"/>
            <a:stretch>
              <a:fillRect/>
            </a:stretch>
          </p:blipFill>
          <p:spPr>
            <a:xfrm>
              <a:off x="2802117" y="4331613"/>
              <a:ext cx="1953205" cy="2637487"/>
            </a:xfrm>
            <a:prstGeom prst="rect">
              <a:avLst/>
            </a:prstGeom>
          </p:spPr>
        </p:pic>
        <p:grpSp>
          <p:nvGrpSpPr>
            <p:cNvPr id="34" name="Group 33">
              <a:extLst>
                <a:ext uri="{FF2B5EF4-FFF2-40B4-BE49-F238E27FC236}">
                  <a16:creationId xmlns:a16="http://schemas.microsoft.com/office/drawing/2014/main" id="{AD110278-565D-410F-A65B-D128EE7FCF2F}"/>
                </a:ext>
              </a:extLst>
            </p:cNvPr>
            <p:cNvGrpSpPr/>
            <p:nvPr/>
          </p:nvGrpSpPr>
          <p:grpSpPr>
            <a:xfrm rot="21415373">
              <a:off x="859503" y="3780118"/>
              <a:ext cx="2735028" cy="835210"/>
              <a:chOff x="62763" y="3441446"/>
              <a:chExt cx="2735028" cy="835210"/>
            </a:xfrm>
          </p:grpSpPr>
          <p:sp>
            <p:nvSpPr>
              <p:cNvPr id="35" name="TextBox 34">
                <a:extLst>
                  <a:ext uri="{FF2B5EF4-FFF2-40B4-BE49-F238E27FC236}">
                    <a16:creationId xmlns:a16="http://schemas.microsoft.com/office/drawing/2014/main" id="{2B212E1D-E679-450D-877A-FDC422D4F2C4}"/>
                  </a:ext>
                </a:extLst>
              </p:cNvPr>
              <p:cNvSpPr txBox="1"/>
              <p:nvPr/>
            </p:nvSpPr>
            <p:spPr>
              <a:xfrm>
                <a:off x="62764" y="3441446"/>
                <a:ext cx="2735027" cy="523220"/>
              </a:xfrm>
              <a:prstGeom prst="rect">
                <a:avLst/>
              </a:prstGeom>
              <a:noFill/>
            </p:spPr>
            <p:txBody>
              <a:bodyPr wrap="square" rtlCol="0">
                <a:spAutoFit/>
              </a:bodyPr>
              <a:lstStyle/>
              <a:p>
                <a:r>
                  <a:rPr lang="en-US" sz="2800" dirty="0">
                    <a:latin typeface="Segoe UI Light" panose="020B0502040204020203" pitchFamily="34" charset="0"/>
                  </a:rPr>
                  <a:t>Parent process</a:t>
                </a:r>
              </a:p>
            </p:txBody>
          </p:sp>
          <p:sp>
            <p:nvSpPr>
              <p:cNvPr id="36" name="TextBox 35">
                <a:extLst>
                  <a:ext uri="{FF2B5EF4-FFF2-40B4-BE49-F238E27FC236}">
                    <a16:creationId xmlns:a16="http://schemas.microsoft.com/office/drawing/2014/main" id="{E0280762-D9D8-4CF3-9743-D74A66BF594E}"/>
                  </a:ext>
                </a:extLst>
              </p:cNvPr>
              <p:cNvSpPr txBox="1"/>
              <p:nvPr/>
            </p:nvSpPr>
            <p:spPr>
              <a:xfrm>
                <a:off x="62763" y="3753436"/>
                <a:ext cx="2735027" cy="523220"/>
              </a:xfrm>
              <a:prstGeom prst="rect">
                <a:avLst/>
              </a:prstGeom>
              <a:noFill/>
            </p:spPr>
            <p:txBody>
              <a:bodyPr wrap="square" rtlCol="0">
                <a:spAutoFit/>
              </a:bodyPr>
              <a:lstStyle/>
              <a:p>
                <a:r>
                  <a:rPr lang="en-US" sz="2800" dirty="0">
                    <a:latin typeface="Segoe UI Light" panose="020B0502040204020203" pitchFamily="34" charset="0"/>
                  </a:rPr>
                  <a:t>calls </a:t>
                </a:r>
                <a:r>
                  <a:rPr lang="en-US" sz="2800" dirty="0">
                    <a:latin typeface="Consolas" panose="020B0609020204030204" pitchFamily="49" charset="0"/>
                  </a:rPr>
                  <a:t>fork()</a:t>
                </a:r>
              </a:p>
            </p:txBody>
          </p:sp>
        </p:grpSp>
      </p:grpSp>
    </p:spTree>
    <p:extLst>
      <p:ext uri="{BB962C8B-B14F-4D97-AF65-F5344CB8AC3E}">
        <p14:creationId xmlns:p14="http://schemas.microsoft.com/office/powerpoint/2010/main" val="40342064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Ready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41" name="Group 40"/>
          <p:cNvGrpSpPr/>
          <p:nvPr/>
        </p:nvGrpSpPr>
        <p:grpSpPr>
          <a:xfrm>
            <a:off x="8026786" y="5227085"/>
            <a:ext cx="3048000" cy="1295383"/>
            <a:chOff x="6201101" y="4717305"/>
            <a:chExt cx="3048000" cy="1295383"/>
          </a:xfrm>
        </p:grpSpPr>
        <p:sp>
          <p:nvSpPr>
            <p:cNvPr id="42" name="TextBox 41"/>
            <p:cNvSpPr txBox="1"/>
            <p:nvPr/>
          </p:nvSpPr>
          <p:spPr>
            <a:xfrm>
              <a:off x="6542755" y="5058581"/>
              <a:ext cx="2349001" cy="954107"/>
            </a:xfrm>
            <a:prstGeom prst="rect">
              <a:avLst/>
            </a:prstGeom>
            <a:noFill/>
          </p:spPr>
          <p:txBody>
            <a:bodyPr wrap="square" rtlCol="0">
              <a:spAutoFit/>
            </a:bodyPr>
            <a:lstStyle/>
            <a:p>
              <a:r>
                <a:rPr lang="en-US" sz="2800" dirty="0">
                  <a:latin typeface="Segoe UI Light" panose="020B0502040204020203" pitchFamily="34" charset="0"/>
                </a:rPr>
                <a:t>FIFO?</a:t>
              </a:r>
            </a:p>
            <a:p>
              <a:r>
                <a:rPr lang="en-US" sz="2800" dirty="0">
                  <a:latin typeface="Segoe UI Light" panose="020B0502040204020203" pitchFamily="34" charset="0"/>
                </a:rPr>
                <a:t>Priorities?</a:t>
              </a:r>
            </a:p>
          </p:txBody>
        </p:sp>
        <p:sp>
          <p:nvSpPr>
            <p:cNvPr id="43" name="TextBox 42"/>
            <p:cNvSpPr txBox="1"/>
            <p:nvPr/>
          </p:nvSpPr>
          <p:spPr>
            <a:xfrm>
              <a:off x="6201101" y="4717305"/>
              <a:ext cx="3048000" cy="461665"/>
            </a:xfrm>
            <a:prstGeom prst="rect">
              <a:avLst/>
            </a:prstGeom>
            <a:noFill/>
          </p:spPr>
          <p:txBody>
            <a:bodyPr wrap="square" rtlCol="0">
              <a:spAutoFit/>
            </a:bodyPr>
            <a:lstStyle/>
            <a:p>
              <a:r>
                <a:rPr lang="en-US" sz="2400" u="sng" dirty="0">
                  <a:latin typeface="Segoe UI Light" panose="020B0502040204020203" pitchFamily="34" charset="0"/>
                </a:rPr>
                <a:t>Scheduler Algorithms</a:t>
              </a:r>
            </a:p>
          </p:txBody>
        </p:sp>
      </p:grpSp>
      <p:sp>
        <p:nvSpPr>
          <p:cNvPr id="45" name="Oval 44"/>
          <p:cNvSpPr/>
          <p:nvPr/>
        </p:nvSpPr>
        <p:spPr bwMode="auto">
          <a:xfrm>
            <a:off x="5280873" y="1048386"/>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4" y="2760407"/>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8" name="Arc 47"/>
          <p:cNvSpPr/>
          <p:nvPr/>
        </p:nvSpPr>
        <p:spPr bwMode="auto">
          <a:xfrm rot="12438393">
            <a:off x="3241353" y="1520353"/>
            <a:ext cx="3692056" cy="4260091"/>
          </a:xfrm>
          <a:prstGeom prst="arc">
            <a:avLst>
              <a:gd name="adj1" fmla="val 17807170"/>
              <a:gd name="adj2" fmla="val 20374223"/>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TextBox 54">
            <a:extLst>
              <a:ext uri="{FF2B5EF4-FFF2-40B4-BE49-F238E27FC236}">
                <a16:creationId xmlns:a16="http://schemas.microsoft.com/office/drawing/2014/main" id="{45E113C4-A2FC-46B7-8E3D-77CF17F4FFDE}"/>
              </a:ext>
            </a:extLst>
          </p:cNvPr>
          <p:cNvSpPr txBox="1"/>
          <p:nvPr/>
        </p:nvSpPr>
        <p:spPr>
          <a:xfrm rot="21415373">
            <a:off x="851130" y="3780343"/>
            <a:ext cx="2735027" cy="523220"/>
          </a:xfrm>
          <a:prstGeom prst="rect">
            <a:avLst/>
          </a:prstGeom>
          <a:noFill/>
        </p:spPr>
        <p:txBody>
          <a:bodyPr wrap="square" rtlCol="0">
            <a:spAutoFit/>
          </a:bodyPr>
          <a:lstStyle/>
          <a:p>
            <a:r>
              <a:rPr lang="en-US" sz="2800" dirty="0">
                <a:latin typeface="Segoe UI Light" panose="020B0502040204020203" pitchFamily="34" charset="0"/>
              </a:rPr>
              <a:t>Parent process</a:t>
            </a:r>
          </a:p>
        </p:txBody>
      </p:sp>
      <p:sp>
        <p:nvSpPr>
          <p:cNvPr id="56" name="TextBox 55">
            <a:extLst>
              <a:ext uri="{FF2B5EF4-FFF2-40B4-BE49-F238E27FC236}">
                <a16:creationId xmlns:a16="http://schemas.microsoft.com/office/drawing/2014/main" id="{BAAFA045-CC5A-45CE-A69D-1305D3E1EC3D}"/>
              </a:ext>
            </a:extLst>
          </p:cNvPr>
          <p:cNvSpPr txBox="1"/>
          <p:nvPr/>
        </p:nvSpPr>
        <p:spPr>
          <a:xfrm rot="21415373">
            <a:off x="867877" y="4091883"/>
            <a:ext cx="2735027" cy="523220"/>
          </a:xfrm>
          <a:prstGeom prst="rect">
            <a:avLst/>
          </a:prstGeom>
          <a:noFill/>
        </p:spPr>
        <p:txBody>
          <a:bodyPr wrap="square" rtlCol="0">
            <a:spAutoFit/>
          </a:bodyPr>
          <a:lstStyle/>
          <a:p>
            <a:r>
              <a:rPr lang="en-US" sz="2800" dirty="0">
                <a:latin typeface="Segoe UI Light" panose="020B0502040204020203" pitchFamily="34" charset="0"/>
              </a:rPr>
              <a:t>calls </a:t>
            </a:r>
            <a:r>
              <a:rPr lang="en-US" sz="2800" dirty="0">
                <a:latin typeface="Consolas" panose="020B0609020204030204" pitchFamily="49" charset="0"/>
              </a:rPr>
              <a:t>fork()</a:t>
            </a:r>
          </a:p>
        </p:txBody>
      </p:sp>
    </p:spTree>
    <p:extLst>
      <p:ext uri="{BB962C8B-B14F-4D97-AF65-F5344CB8AC3E}">
        <p14:creationId xmlns:p14="http://schemas.microsoft.com/office/powerpoint/2010/main" val="31372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Ready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3" y="2760408"/>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nvGrpSpPr>
          <p:cNvPr id="2" name="Group 1"/>
          <p:cNvGrpSpPr/>
          <p:nvPr/>
        </p:nvGrpSpPr>
        <p:grpSpPr>
          <a:xfrm>
            <a:off x="7636920" y="5529256"/>
            <a:ext cx="2685572" cy="829802"/>
            <a:chOff x="505915" y="3960276"/>
            <a:chExt cx="2685572" cy="829802"/>
          </a:xfrm>
        </p:grpSpPr>
        <p:grpSp>
          <p:nvGrpSpPr>
            <p:cNvPr id="48" name="Group 47"/>
            <p:cNvGrpSpPr/>
            <p:nvPr/>
          </p:nvGrpSpPr>
          <p:grpSpPr>
            <a:xfrm>
              <a:off x="748146" y="3960276"/>
              <a:ext cx="2443341" cy="829802"/>
              <a:chOff x="96252" y="3751253"/>
              <a:chExt cx="2443341" cy="829802"/>
            </a:xfrm>
          </p:grpSpPr>
          <p:grpSp>
            <p:nvGrpSpPr>
              <p:cNvPr id="49" name="Group 48"/>
              <p:cNvGrpSpPr/>
              <p:nvPr/>
            </p:nvGrpSpPr>
            <p:grpSpPr>
              <a:xfrm>
                <a:off x="415746" y="4215295"/>
                <a:ext cx="1827888" cy="365760"/>
                <a:chOff x="313117" y="4233959"/>
                <a:chExt cx="1827888" cy="365760"/>
              </a:xfrm>
            </p:grpSpPr>
            <p:sp>
              <p:nvSpPr>
                <p:cNvPr id="51" name="Rectangle 50"/>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2" name="Rectangle 51"/>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3" name="Rectangle 52"/>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0" name="TextBox 49"/>
              <p:cNvSpPr txBox="1"/>
              <p:nvPr/>
            </p:nvSpPr>
            <p:spPr>
              <a:xfrm>
                <a:off x="96252" y="3751253"/>
                <a:ext cx="2443341" cy="523220"/>
              </a:xfrm>
              <a:prstGeom prst="rect">
                <a:avLst/>
              </a:prstGeom>
              <a:noFill/>
            </p:spPr>
            <p:txBody>
              <a:bodyPr wrap="square" rtlCol="0">
                <a:spAutoFit/>
              </a:bodyPr>
              <a:lstStyle/>
              <a:p>
                <a:pPr algn="ctr"/>
                <a:r>
                  <a:rPr lang="en-US" sz="2800" dirty="0">
                    <a:latin typeface="Segoe UI Light" panose="020B0502040204020203" pitchFamily="34" charset="0"/>
                  </a:rPr>
                  <a:t>Blocked queue</a:t>
                </a:r>
              </a:p>
            </p:txBody>
          </p:sp>
        </p:grpSp>
        <p:sp>
          <p:nvSpPr>
            <p:cNvPr id="56" name="Right Arrow 55"/>
            <p:cNvSpPr/>
            <p:nvPr/>
          </p:nvSpPr>
          <p:spPr bwMode="auto">
            <a:xfrm rot="10800000">
              <a:off x="505915" y="4523154"/>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7" name="Oval 56"/>
          <p:cNvSpPr/>
          <p:nvPr/>
        </p:nvSpPr>
        <p:spPr bwMode="auto">
          <a:xfrm>
            <a:off x="5265778" y="3736868"/>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nvGrpSpPr>
          <p:cNvPr id="3" name="Group 2"/>
          <p:cNvGrpSpPr/>
          <p:nvPr/>
        </p:nvGrpSpPr>
        <p:grpSpPr>
          <a:xfrm rot="1226373">
            <a:off x="6543214" y="3441100"/>
            <a:ext cx="3445590" cy="758769"/>
            <a:chOff x="8056315" y="3954619"/>
            <a:chExt cx="3445590" cy="758769"/>
          </a:xfrm>
        </p:grpSpPr>
        <p:sp>
          <p:nvSpPr>
            <p:cNvPr id="59" name="TextBox 58"/>
            <p:cNvSpPr txBox="1"/>
            <p:nvPr/>
          </p:nvSpPr>
          <p:spPr>
            <a:xfrm>
              <a:off x="8144013" y="3954619"/>
              <a:ext cx="2631843" cy="461665"/>
            </a:xfrm>
            <a:prstGeom prst="rect">
              <a:avLst/>
            </a:prstGeom>
            <a:noFill/>
          </p:spPr>
          <p:txBody>
            <a:bodyPr wrap="square" rtlCol="0">
              <a:spAutoFit/>
            </a:bodyPr>
            <a:lstStyle/>
            <a:p>
              <a:pPr algn="ctr"/>
              <a:r>
                <a:rPr lang="en-US" sz="2400" dirty="0">
                  <a:latin typeface="Segoe UI Light" panose="020B0502040204020203" pitchFamily="34" charset="0"/>
                </a:rPr>
                <a:t>Synchronization</a:t>
              </a:r>
            </a:p>
          </p:txBody>
        </p:sp>
        <p:sp>
          <p:nvSpPr>
            <p:cNvPr id="60" name="TextBox 59"/>
            <p:cNvSpPr txBox="1"/>
            <p:nvPr/>
          </p:nvSpPr>
          <p:spPr>
            <a:xfrm>
              <a:off x="8056315" y="4251723"/>
              <a:ext cx="3445590" cy="461665"/>
            </a:xfrm>
            <a:prstGeom prst="rect">
              <a:avLst/>
            </a:prstGeom>
            <a:noFill/>
          </p:spPr>
          <p:txBody>
            <a:bodyPr wrap="square" rtlCol="0">
              <a:spAutoFit/>
            </a:bodyPr>
            <a:lstStyle/>
            <a:p>
              <a:pPr algn="ctr"/>
              <a:r>
                <a:rPr lang="en-US" sz="2400" dirty="0">
                  <a:latin typeface="Segoe UI Light" panose="020B0502040204020203" pitchFamily="34" charset="0"/>
                </a:rPr>
                <a:t>(e.g., lock acquisition)</a:t>
              </a:r>
            </a:p>
          </p:txBody>
        </p:sp>
      </p:grpSp>
      <p:pic>
        <p:nvPicPr>
          <p:cNvPr id="61" name="Picture 60"/>
          <p:cNvPicPr>
            <a:picLocks noChangeAspect="1"/>
          </p:cNvPicPr>
          <p:nvPr/>
        </p:nvPicPr>
        <p:blipFill>
          <a:blip r:embed="rId4"/>
          <a:stretch>
            <a:fillRect/>
          </a:stretch>
        </p:blipFill>
        <p:spPr>
          <a:xfrm>
            <a:off x="10271585" y="6222619"/>
            <a:ext cx="599698" cy="599698"/>
          </a:xfrm>
          <a:prstGeom prst="rect">
            <a:avLst/>
          </a:prstGeom>
        </p:spPr>
      </p:pic>
      <p:pic>
        <p:nvPicPr>
          <p:cNvPr id="62" name="Picture 61"/>
          <p:cNvPicPr>
            <a:picLocks noChangeAspect="1"/>
          </p:cNvPicPr>
          <p:nvPr/>
        </p:nvPicPr>
        <p:blipFill>
          <a:blip r:embed="rId5"/>
          <a:stretch>
            <a:fillRect/>
          </a:stretch>
        </p:blipFill>
        <p:spPr>
          <a:xfrm>
            <a:off x="10236477" y="4966917"/>
            <a:ext cx="666103" cy="728550"/>
          </a:xfrm>
          <a:prstGeom prst="rect">
            <a:avLst/>
          </a:prstGeom>
        </p:spPr>
      </p:pic>
      <p:sp>
        <p:nvSpPr>
          <p:cNvPr id="64" name="TextBox 63"/>
          <p:cNvSpPr txBox="1"/>
          <p:nvPr/>
        </p:nvSpPr>
        <p:spPr>
          <a:xfrm rot="21150242">
            <a:off x="1677425" y="3475591"/>
            <a:ext cx="2420507" cy="523220"/>
          </a:xfrm>
          <a:prstGeom prst="rect">
            <a:avLst/>
          </a:prstGeom>
          <a:noFill/>
        </p:spPr>
        <p:txBody>
          <a:bodyPr wrap="square" rtlCol="0">
            <a:spAutoFit/>
          </a:bodyPr>
          <a:lstStyle/>
          <a:p>
            <a:pPr algn="ctr"/>
            <a:r>
              <a:rPr lang="en-US" sz="2800" dirty="0">
                <a:latin typeface="Segoe UI Light" panose="020B0502040204020203" pitchFamily="34" charset="0"/>
              </a:rPr>
              <a:t>IO completes</a:t>
            </a:r>
          </a:p>
        </p:txBody>
      </p:sp>
      <p:grpSp>
        <p:nvGrpSpPr>
          <p:cNvPr id="4" name="Group 3"/>
          <p:cNvGrpSpPr/>
          <p:nvPr/>
        </p:nvGrpSpPr>
        <p:grpSpPr>
          <a:xfrm rot="20634732">
            <a:off x="2095346" y="4333605"/>
            <a:ext cx="2712841" cy="800702"/>
            <a:chOff x="539854" y="4171919"/>
            <a:chExt cx="2712841" cy="800702"/>
          </a:xfrm>
        </p:grpSpPr>
        <p:sp>
          <p:nvSpPr>
            <p:cNvPr id="65" name="TextBox 64"/>
            <p:cNvSpPr txBox="1"/>
            <p:nvPr/>
          </p:nvSpPr>
          <p:spPr>
            <a:xfrm>
              <a:off x="543306" y="4171919"/>
              <a:ext cx="2709389"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6" name="TextBox 65"/>
            <p:cNvSpPr txBox="1"/>
            <p:nvPr/>
          </p:nvSpPr>
          <p:spPr>
            <a:xfrm>
              <a:off x="539854" y="4449401"/>
              <a:ext cx="2709389" cy="523220"/>
            </a:xfrm>
            <a:prstGeom prst="rect">
              <a:avLst/>
            </a:prstGeom>
            <a:noFill/>
          </p:spPr>
          <p:txBody>
            <a:bodyPr wrap="square" rtlCol="0">
              <a:spAutoFit/>
            </a:bodyPr>
            <a:lstStyle/>
            <a:p>
              <a:pPr algn="ctr"/>
              <a:r>
                <a:rPr lang="en-US" sz="2800" dirty="0">
                  <a:latin typeface="Segoe UI Light" panose="020B0502040204020203" pitchFamily="34" charset="0"/>
                </a:rPr>
                <a:t>completes</a:t>
              </a:r>
            </a:p>
          </p:txBody>
        </p:sp>
      </p:grpSp>
      <p:sp>
        <p:nvSpPr>
          <p:cNvPr id="58" name="TextBox 57"/>
          <p:cNvSpPr txBox="1"/>
          <p:nvPr/>
        </p:nvSpPr>
        <p:spPr>
          <a:xfrm rot="21172147">
            <a:off x="6699111" y="2006334"/>
            <a:ext cx="1935554" cy="461665"/>
          </a:xfrm>
          <a:prstGeom prst="rect">
            <a:avLst/>
          </a:prstGeom>
          <a:noFill/>
        </p:spPr>
        <p:txBody>
          <a:bodyPr wrap="square" rtlCol="0">
            <a:spAutoFit/>
          </a:bodyPr>
          <a:lstStyle/>
          <a:p>
            <a:pPr algn="ctr"/>
            <a:r>
              <a:rPr lang="en-US" sz="2400" dirty="0">
                <a:latin typeface="Segoe UI Light" panose="020B0502040204020203" pitchFamily="34" charset="0"/>
              </a:rPr>
              <a:t>IO wanted</a:t>
            </a:r>
          </a:p>
        </p:txBody>
      </p:sp>
      <p:sp>
        <p:nvSpPr>
          <p:cNvPr id="68" name="TextBox 67">
            <a:extLst>
              <a:ext uri="{FF2B5EF4-FFF2-40B4-BE49-F238E27FC236}">
                <a16:creationId xmlns:a16="http://schemas.microsoft.com/office/drawing/2014/main" id="{D67AAB31-0E5B-4421-8602-67A5D2675C8F}"/>
              </a:ext>
            </a:extLst>
          </p:cNvPr>
          <p:cNvSpPr txBox="1"/>
          <p:nvPr/>
        </p:nvSpPr>
        <p:spPr>
          <a:xfrm>
            <a:off x="6856136" y="2571276"/>
            <a:ext cx="1573353" cy="384721"/>
          </a:xfrm>
          <a:prstGeom prst="rect">
            <a:avLst/>
          </a:prstGeom>
          <a:noFill/>
        </p:spPr>
        <p:txBody>
          <a:bodyPr wrap="square" rtlCol="0">
            <a:spAutoFit/>
          </a:bodyPr>
          <a:lstStyle/>
          <a:p>
            <a:pPr algn="ctr"/>
            <a:r>
              <a:rPr lang="en-US" sz="1900" dirty="0">
                <a:latin typeface="Consolas" panose="020B0609020204030204" pitchFamily="49" charset="0"/>
              </a:rPr>
              <a:t>sleep(</a:t>
            </a:r>
            <a:r>
              <a:rPr lang="en-US" sz="1900" dirty="0" err="1">
                <a:latin typeface="Consolas" panose="020B0609020204030204" pitchFamily="49" charset="0"/>
              </a:rPr>
              <a:t>ms</a:t>
            </a:r>
            <a:r>
              <a:rPr lang="en-US" sz="1900" dirty="0">
                <a:latin typeface="Consolas" panose="020B0609020204030204" pitchFamily="49" charset="0"/>
              </a:rPr>
              <a:t>)</a:t>
            </a:r>
          </a:p>
        </p:txBody>
      </p:sp>
      <p:sp>
        <p:nvSpPr>
          <p:cNvPr id="69" name="TextBox 68">
            <a:extLst>
              <a:ext uri="{FF2B5EF4-FFF2-40B4-BE49-F238E27FC236}">
                <a16:creationId xmlns:a16="http://schemas.microsoft.com/office/drawing/2014/main" id="{30A5AD0A-F7A2-4796-A3FE-BB554A6A7A97}"/>
              </a:ext>
            </a:extLst>
          </p:cNvPr>
          <p:cNvSpPr txBox="1"/>
          <p:nvPr/>
        </p:nvSpPr>
        <p:spPr>
          <a:xfrm rot="20858531">
            <a:off x="1373133" y="3985894"/>
            <a:ext cx="2977235" cy="523220"/>
          </a:xfrm>
          <a:prstGeom prst="rect">
            <a:avLst/>
          </a:prstGeom>
          <a:noFill/>
        </p:spPr>
        <p:txBody>
          <a:bodyPr wrap="square" rtlCol="0">
            <a:spAutoFit/>
          </a:bodyPr>
          <a:lstStyle/>
          <a:p>
            <a:pPr algn="ctr"/>
            <a:r>
              <a:rPr lang="en-US" sz="2800" dirty="0">
                <a:latin typeface="Segoe UI Light" panose="020B0502040204020203" pitchFamily="34" charset="0"/>
              </a:rPr>
              <a:t>Sleep period ends</a:t>
            </a:r>
          </a:p>
        </p:txBody>
      </p:sp>
      <p:pic>
        <p:nvPicPr>
          <p:cNvPr id="24" name="Picture 23">
            <a:extLst>
              <a:ext uri="{FF2B5EF4-FFF2-40B4-BE49-F238E27FC236}">
                <a16:creationId xmlns:a16="http://schemas.microsoft.com/office/drawing/2014/main" id="{B46E8D69-FC7F-43A6-8235-CE128C745ECE}"/>
              </a:ext>
            </a:extLst>
          </p:cNvPr>
          <p:cNvPicPr>
            <a:picLocks noChangeAspect="1"/>
          </p:cNvPicPr>
          <p:nvPr/>
        </p:nvPicPr>
        <p:blipFill>
          <a:blip r:embed="rId6"/>
          <a:stretch>
            <a:fillRect/>
          </a:stretch>
        </p:blipFill>
        <p:spPr>
          <a:xfrm>
            <a:off x="10809590" y="4836431"/>
            <a:ext cx="1439004" cy="1439004"/>
          </a:xfrm>
          <a:prstGeom prst="rect">
            <a:avLst/>
          </a:prstGeom>
        </p:spPr>
      </p:pic>
      <p:pic>
        <p:nvPicPr>
          <p:cNvPr id="70" name="Picture 2" descr="Image result for wireless network card icon">
            <a:extLst>
              <a:ext uri="{FF2B5EF4-FFF2-40B4-BE49-F238E27FC236}">
                <a16:creationId xmlns:a16="http://schemas.microsoft.com/office/drawing/2014/main" id="{0C3429C5-FC3A-4570-B67E-5CC8E4E8B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8249" y="5708781"/>
            <a:ext cx="609915" cy="504196"/>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a:extLst>
              <a:ext uri="{FF2B5EF4-FFF2-40B4-BE49-F238E27FC236}">
                <a16:creationId xmlns:a16="http://schemas.microsoft.com/office/drawing/2014/main" id="{79F3EB0E-97CC-462B-97E7-741EB3F1317F}"/>
              </a:ext>
            </a:extLst>
          </p:cNvPr>
          <p:cNvSpPr/>
          <p:nvPr/>
        </p:nvSpPr>
        <p:spPr>
          <a:xfrm>
            <a:off x="6148593" y="1819389"/>
            <a:ext cx="5819824" cy="2709994"/>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ontent Placeholder 3">
            <a:extLst>
              <a:ext uri="{FF2B5EF4-FFF2-40B4-BE49-F238E27FC236}">
                <a16:creationId xmlns:a16="http://schemas.microsoft.com/office/drawing/2014/main" id="{C3983084-D106-441C-9551-6656D0732AEC}"/>
              </a:ext>
            </a:extLst>
          </p:cNvPr>
          <p:cNvSpPr txBox="1">
            <a:spLocks noGrp="1"/>
          </p:cNvSpPr>
          <p:nvPr>
            <p:ph idx="1"/>
          </p:nvPr>
        </p:nvSpPr>
        <p:spPr>
          <a:xfrm>
            <a:off x="6203305" y="1859459"/>
            <a:ext cx="5819823" cy="2675604"/>
          </a:xfrm>
          <a:prstGeom prst="rect">
            <a:avLst/>
          </a:prstGeom>
          <a:noFill/>
        </p:spPr>
        <p:txBody>
          <a:bodyPr wrap="square" rtlCol="0">
            <a:spAutoFit/>
          </a:bodyPr>
          <a:lstStyle/>
          <a:p>
            <a:pPr marL="0" indent="0">
              <a:buNone/>
            </a:pPr>
            <a:r>
              <a:rPr lang="en-US" b="1" dirty="0">
                <a:latin typeface="Segoe UI" panose="020B0502040204020203" pitchFamily="34" charset="0"/>
                <a:cs typeface="Segoe UI" panose="020B0502040204020203" pitchFamily="34" charset="0"/>
              </a:rPr>
              <a:t>OS can use:</a:t>
            </a:r>
          </a:p>
          <a:p>
            <a:r>
              <a:rPr lang="en-US" b="1" dirty="0">
                <a:latin typeface="Segoe UI" panose="020B0502040204020203" pitchFamily="34" charset="0"/>
                <a:cs typeface="Segoe UI" panose="020B0502040204020203" pitchFamily="34" charset="0"/>
              </a:rPr>
              <a:t>More than one queue (e.g., one per </a:t>
            </a:r>
            <a:r>
              <a:rPr lang="en-US" b="1" dirty="0" err="1">
                <a:latin typeface="Segoe UI" panose="020B0502040204020203" pitchFamily="34" charset="0"/>
                <a:cs typeface="Segoe UI" panose="020B0502040204020203" pitchFamily="34" charset="0"/>
              </a:rPr>
              <a:t>lO</a:t>
            </a:r>
            <a:r>
              <a:rPr lang="en-US" b="1" dirty="0">
                <a:latin typeface="Segoe UI" panose="020B0502040204020203" pitchFamily="34" charset="0"/>
                <a:cs typeface="Segoe UI" panose="020B0502040204020203" pitchFamily="34" charset="0"/>
              </a:rPr>
              <a:t> device)</a:t>
            </a:r>
          </a:p>
          <a:p>
            <a:r>
              <a:rPr lang="en-US" b="1" dirty="0">
                <a:latin typeface="Segoe UI" panose="020B0502040204020203" pitchFamily="34" charset="0"/>
                <a:cs typeface="Segoe UI" panose="020B0502040204020203" pitchFamily="34" charset="0"/>
              </a:rPr>
              <a:t>Fancier data structures than queues (e.g., timing wheel to implement </a:t>
            </a:r>
            <a:r>
              <a:rPr lang="en-US" b="1" dirty="0">
                <a:latin typeface="Consolas" panose="020B0609020204030204" pitchFamily="49" charset="0"/>
              </a:rPr>
              <a:t>sleep(</a:t>
            </a:r>
            <a:r>
              <a:rPr lang="en-US" b="1" dirty="0" err="1">
                <a:latin typeface="Consolas" panose="020B0609020204030204" pitchFamily="49" charset="0"/>
              </a:rPr>
              <a:t>ms</a:t>
            </a:r>
            <a:r>
              <a:rPr lang="en-US" b="1" dirty="0">
                <a:latin typeface="Consolas" panose="020B0609020204030204" pitchFamily="49" charset="0"/>
              </a:rPr>
              <a:t>)</a:t>
            </a:r>
            <a:r>
              <a:rPr lang="en-US" b="1" dirty="0">
                <a:latin typeface="Segoe UI" panose="020B0502040204020203" pitchFamily="34" charset="0"/>
                <a:cs typeface="Segoe UI" panose="020B0502040204020203" pitchFamily="34" charset="0"/>
              </a:rPr>
              <a:t>)</a:t>
            </a:r>
          </a:p>
        </p:txBody>
      </p:sp>
      <p:sp>
        <p:nvSpPr>
          <p:cNvPr id="23" name="Left Bracket 22">
            <a:extLst>
              <a:ext uri="{FF2B5EF4-FFF2-40B4-BE49-F238E27FC236}">
                <a16:creationId xmlns:a16="http://schemas.microsoft.com/office/drawing/2014/main" id="{53B989EA-2D06-43D9-BA3E-EEC8A004EE45}"/>
              </a:ext>
            </a:extLst>
          </p:cNvPr>
          <p:cNvSpPr/>
          <p:nvPr/>
        </p:nvSpPr>
        <p:spPr>
          <a:xfrm rot="5400000">
            <a:off x="9020023" y="4416965"/>
            <a:ext cx="119546" cy="2166439"/>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D20F2189-11EE-46FF-833C-F680A1FFED84}"/>
              </a:ext>
            </a:extLst>
          </p:cNvPr>
          <p:cNvCxnSpPr>
            <a:stCxn id="23" idx="1"/>
          </p:cNvCxnSpPr>
          <p:nvPr/>
        </p:nvCxnSpPr>
        <p:spPr>
          <a:xfrm flipV="1">
            <a:off x="9079796" y="4525705"/>
            <a:ext cx="21025" cy="9147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02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1">
                                            <p:txEl>
                                              <p:pRg st="0" end="0"/>
                                            </p:txEl>
                                          </p:spTgt>
                                        </p:tgtEl>
                                        <p:attrNameLst>
                                          <p:attrName>style.visibility</p:attrName>
                                        </p:attrNameLst>
                                      </p:cBhvr>
                                      <p:to>
                                        <p:strVal val="visible"/>
                                      </p:to>
                                    </p:set>
                                    <p:animEffect transition="in" filter="fade">
                                      <p:cBhvr>
                                        <p:cTn id="54" dur="500"/>
                                        <p:tgtEl>
                                          <p:spTgt spid="71">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xEl>
                                              <p:pRg st="1" end="1"/>
                                            </p:txEl>
                                          </p:spTgt>
                                        </p:tgtEl>
                                        <p:attrNameLst>
                                          <p:attrName>style.visibility</p:attrName>
                                        </p:attrNameLst>
                                      </p:cBhvr>
                                      <p:to>
                                        <p:strVal val="visible"/>
                                      </p:to>
                                    </p:set>
                                    <p:animEffect transition="in" filter="fade">
                                      <p:cBhvr>
                                        <p:cTn id="57" dur="500"/>
                                        <p:tgtEl>
                                          <p:spTgt spid="71">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xEl>
                                              <p:pRg st="2" end="2"/>
                                            </p:txEl>
                                          </p:spTgt>
                                        </p:tgtEl>
                                        <p:attrNameLst>
                                          <p:attrName>style.visibility</p:attrName>
                                        </p:attrNameLst>
                                      </p:cBhvr>
                                      <p:to>
                                        <p:strVal val="visible"/>
                                      </p:to>
                                    </p:set>
                                    <p:animEffect transition="in" filter="fade">
                                      <p:cBhvr>
                                        <p:cTn id="60" dur="500"/>
                                        <p:tgtEl>
                                          <p:spTgt spid="71">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8" grpId="0"/>
      <p:bldP spid="68" grpId="0"/>
      <p:bldP spid="69" grpId="0"/>
      <p:bldP spid="67" grpId="0" animBg="1"/>
      <p:bldP spid="71" grpId="0" uiExpand="1" build="p"/>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Ready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3" y="2760408"/>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nvGrpSpPr>
          <p:cNvPr id="2" name="Group 1"/>
          <p:cNvGrpSpPr/>
          <p:nvPr/>
        </p:nvGrpSpPr>
        <p:grpSpPr>
          <a:xfrm>
            <a:off x="7636920" y="5529256"/>
            <a:ext cx="2685572" cy="829802"/>
            <a:chOff x="505915" y="3960276"/>
            <a:chExt cx="2685572" cy="829802"/>
          </a:xfrm>
        </p:grpSpPr>
        <p:grpSp>
          <p:nvGrpSpPr>
            <p:cNvPr id="48" name="Group 47"/>
            <p:cNvGrpSpPr/>
            <p:nvPr/>
          </p:nvGrpSpPr>
          <p:grpSpPr>
            <a:xfrm>
              <a:off x="748146" y="3960276"/>
              <a:ext cx="2443341" cy="829802"/>
              <a:chOff x="96252" y="3751253"/>
              <a:chExt cx="2443341" cy="829802"/>
            </a:xfrm>
          </p:grpSpPr>
          <p:grpSp>
            <p:nvGrpSpPr>
              <p:cNvPr id="49" name="Group 48"/>
              <p:cNvGrpSpPr/>
              <p:nvPr/>
            </p:nvGrpSpPr>
            <p:grpSpPr>
              <a:xfrm>
                <a:off x="415746" y="4215295"/>
                <a:ext cx="1827888" cy="365760"/>
                <a:chOff x="313117" y="4233959"/>
                <a:chExt cx="1827888" cy="365760"/>
              </a:xfrm>
            </p:grpSpPr>
            <p:sp>
              <p:nvSpPr>
                <p:cNvPr id="51" name="Rectangle 50"/>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2" name="Rectangle 51"/>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3" name="Rectangle 52"/>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0" name="TextBox 49"/>
              <p:cNvSpPr txBox="1"/>
              <p:nvPr/>
            </p:nvSpPr>
            <p:spPr>
              <a:xfrm>
                <a:off x="96252" y="3751253"/>
                <a:ext cx="2443341" cy="523220"/>
              </a:xfrm>
              <a:prstGeom prst="rect">
                <a:avLst/>
              </a:prstGeom>
              <a:noFill/>
            </p:spPr>
            <p:txBody>
              <a:bodyPr wrap="square" rtlCol="0">
                <a:spAutoFit/>
              </a:bodyPr>
              <a:lstStyle/>
              <a:p>
                <a:pPr algn="ctr"/>
                <a:r>
                  <a:rPr lang="en-US" sz="2800" dirty="0">
                    <a:latin typeface="Segoe UI Light" panose="020B0502040204020203" pitchFamily="34" charset="0"/>
                  </a:rPr>
                  <a:t>Blocked queue</a:t>
                </a:r>
              </a:p>
            </p:txBody>
          </p:sp>
        </p:grpSp>
        <p:sp>
          <p:nvSpPr>
            <p:cNvPr id="56" name="Right Arrow 55"/>
            <p:cNvSpPr/>
            <p:nvPr/>
          </p:nvSpPr>
          <p:spPr bwMode="auto">
            <a:xfrm rot="10800000">
              <a:off x="505915" y="4523154"/>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pic>
        <p:nvPicPr>
          <p:cNvPr id="61" name="Picture 60"/>
          <p:cNvPicPr>
            <a:picLocks noChangeAspect="1"/>
          </p:cNvPicPr>
          <p:nvPr/>
        </p:nvPicPr>
        <p:blipFill>
          <a:blip r:embed="rId4"/>
          <a:stretch>
            <a:fillRect/>
          </a:stretch>
        </p:blipFill>
        <p:spPr>
          <a:xfrm>
            <a:off x="10271585" y="6222619"/>
            <a:ext cx="599698" cy="599698"/>
          </a:xfrm>
          <a:prstGeom prst="rect">
            <a:avLst/>
          </a:prstGeom>
        </p:spPr>
      </p:pic>
      <p:pic>
        <p:nvPicPr>
          <p:cNvPr id="62" name="Picture 61"/>
          <p:cNvPicPr>
            <a:picLocks noChangeAspect="1"/>
          </p:cNvPicPr>
          <p:nvPr/>
        </p:nvPicPr>
        <p:blipFill>
          <a:blip r:embed="rId5"/>
          <a:stretch>
            <a:fillRect/>
          </a:stretch>
        </p:blipFill>
        <p:spPr>
          <a:xfrm>
            <a:off x="10236477" y="4966917"/>
            <a:ext cx="666103" cy="728550"/>
          </a:xfrm>
          <a:prstGeom prst="rect">
            <a:avLst/>
          </a:prstGeom>
        </p:spPr>
      </p:pic>
      <p:sp>
        <p:nvSpPr>
          <p:cNvPr id="68" name="Oval 67"/>
          <p:cNvSpPr/>
          <p:nvPr/>
        </p:nvSpPr>
        <p:spPr bwMode="auto">
          <a:xfrm>
            <a:off x="8296409" y="2185635"/>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71" name="TextBox 70"/>
          <p:cNvSpPr txBox="1"/>
          <p:nvPr/>
        </p:nvSpPr>
        <p:spPr>
          <a:xfrm rot="19662328">
            <a:off x="7915116" y="1203902"/>
            <a:ext cx="1474423" cy="523220"/>
          </a:xfrm>
          <a:prstGeom prst="rect">
            <a:avLst/>
          </a:prstGeom>
          <a:noFill/>
        </p:spPr>
        <p:txBody>
          <a:bodyPr wrap="square" rtlCol="0">
            <a:spAutoFit/>
          </a:bodyPr>
          <a:lstStyle/>
          <a:p>
            <a:pPr algn="ctr"/>
            <a:r>
              <a:rPr lang="en-US" sz="2800" dirty="0">
                <a:latin typeface="Consolas" panose="020B0609020204030204" pitchFamily="49" charset="0"/>
              </a:rPr>
              <a:t>exit()</a:t>
            </a:r>
          </a:p>
        </p:txBody>
      </p:sp>
      <p:grpSp>
        <p:nvGrpSpPr>
          <p:cNvPr id="69" name="Group 68">
            <a:extLst>
              <a:ext uri="{FF2B5EF4-FFF2-40B4-BE49-F238E27FC236}">
                <a16:creationId xmlns:a16="http://schemas.microsoft.com/office/drawing/2014/main" id="{A468AFFB-C587-4D2D-9DEE-4D19CF49402F}"/>
              </a:ext>
            </a:extLst>
          </p:cNvPr>
          <p:cNvGrpSpPr/>
          <p:nvPr/>
        </p:nvGrpSpPr>
        <p:grpSpPr>
          <a:xfrm rot="1226373">
            <a:off x="6543214" y="3441100"/>
            <a:ext cx="3445590" cy="758769"/>
            <a:chOff x="8056315" y="3954619"/>
            <a:chExt cx="3445590" cy="758769"/>
          </a:xfrm>
        </p:grpSpPr>
        <p:sp>
          <p:nvSpPr>
            <p:cNvPr id="70" name="TextBox 69">
              <a:extLst>
                <a:ext uri="{FF2B5EF4-FFF2-40B4-BE49-F238E27FC236}">
                  <a16:creationId xmlns:a16="http://schemas.microsoft.com/office/drawing/2014/main" id="{BEAA98A7-A66D-4967-A13F-37B502842A5E}"/>
                </a:ext>
              </a:extLst>
            </p:cNvPr>
            <p:cNvSpPr txBox="1"/>
            <p:nvPr/>
          </p:nvSpPr>
          <p:spPr>
            <a:xfrm>
              <a:off x="8144013" y="3954619"/>
              <a:ext cx="2631843" cy="461665"/>
            </a:xfrm>
            <a:prstGeom prst="rect">
              <a:avLst/>
            </a:prstGeom>
            <a:noFill/>
          </p:spPr>
          <p:txBody>
            <a:bodyPr wrap="square" rtlCol="0">
              <a:spAutoFit/>
            </a:bodyPr>
            <a:lstStyle/>
            <a:p>
              <a:pPr algn="ctr"/>
              <a:r>
                <a:rPr lang="en-US" sz="2400" dirty="0">
                  <a:latin typeface="Segoe UI Light" panose="020B0502040204020203" pitchFamily="34" charset="0"/>
                </a:rPr>
                <a:t>Synchronization</a:t>
              </a:r>
            </a:p>
          </p:txBody>
        </p:sp>
        <p:sp>
          <p:nvSpPr>
            <p:cNvPr id="72" name="TextBox 71">
              <a:extLst>
                <a:ext uri="{FF2B5EF4-FFF2-40B4-BE49-F238E27FC236}">
                  <a16:creationId xmlns:a16="http://schemas.microsoft.com/office/drawing/2014/main" id="{E7ECA99C-CE6A-441E-8986-46A80EB224BA}"/>
                </a:ext>
              </a:extLst>
            </p:cNvPr>
            <p:cNvSpPr txBox="1"/>
            <p:nvPr/>
          </p:nvSpPr>
          <p:spPr>
            <a:xfrm>
              <a:off x="8056315" y="4251723"/>
              <a:ext cx="3445590" cy="461665"/>
            </a:xfrm>
            <a:prstGeom prst="rect">
              <a:avLst/>
            </a:prstGeom>
            <a:noFill/>
          </p:spPr>
          <p:txBody>
            <a:bodyPr wrap="square" rtlCol="0">
              <a:spAutoFit/>
            </a:bodyPr>
            <a:lstStyle/>
            <a:p>
              <a:pPr algn="ctr"/>
              <a:r>
                <a:rPr lang="en-US" sz="2400" dirty="0">
                  <a:latin typeface="Segoe UI Light" panose="020B0502040204020203" pitchFamily="34" charset="0"/>
                </a:rPr>
                <a:t>(e.g., lock acquisition)</a:t>
              </a:r>
            </a:p>
          </p:txBody>
        </p:sp>
      </p:grpSp>
      <p:sp>
        <p:nvSpPr>
          <p:cNvPr id="73" name="TextBox 72">
            <a:extLst>
              <a:ext uri="{FF2B5EF4-FFF2-40B4-BE49-F238E27FC236}">
                <a16:creationId xmlns:a16="http://schemas.microsoft.com/office/drawing/2014/main" id="{DEC50DBD-F5C8-4F65-8D9A-1CDB0365B2FF}"/>
              </a:ext>
            </a:extLst>
          </p:cNvPr>
          <p:cNvSpPr txBox="1"/>
          <p:nvPr/>
        </p:nvSpPr>
        <p:spPr>
          <a:xfrm rot="21172147">
            <a:off x="6699111" y="2006334"/>
            <a:ext cx="1935554" cy="461665"/>
          </a:xfrm>
          <a:prstGeom prst="rect">
            <a:avLst/>
          </a:prstGeom>
          <a:noFill/>
        </p:spPr>
        <p:txBody>
          <a:bodyPr wrap="square" rtlCol="0">
            <a:spAutoFit/>
          </a:bodyPr>
          <a:lstStyle/>
          <a:p>
            <a:pPr algn="ctr"/>
            <a:r>
              <a:rPr lang="en-US" sz="2400" dirty="0">
                <a:latin typeface="Segoe UI Light" panose="020B0502040204020203" pitchFamily="34" charset="0"/>
              </a:rPr>
              <a:t>IO wanted</a:t>
            </a:r>
          </a:p>
        </p:txBody>
      </p:sp>
      <p:sp>
        <p:nvSpPr>
          <p:cNvPr id="74" name="TextBox 73">
            <a:extLst>
              <a:ext uri="{FF2B5EF4-FFF2-40B4-BE49-F238E27FC236}">
                <a16:creationId xmlns:a16="http://schemas.microsoft.com/office/drawing/2014/main" id="{1A8AD918-3004-4235-9B34-14FB5DB7660F}"/>
              </a:ext>
            </a:extLst>
          </p:cNvPr>
          <p:cNvSpPr txBox="1"/>
          <p:nvPr/>
        </p:nvSpPr>
        <p:spPr>
          <a:xfrm>
            <a:off x="6856136" y="2571276"/>
            <a:ext cx="1573353" cy="384721"/>
          </a:xfrm>
          <a:prstGeom prst="rect">
            <a:avLst/>
          </a:prstGeom>
          <a:noFill/>
        </p:spPr>
        <p:txBody>
          <a:bodyPr wrap="square" rtlCol="0">
            <a:spAutoFit/>
          </a:bodyPr>
          <a:lstStyle/>
          <a:p>
            <a:pPr algn="ctr"/>
            <a:r>
              <a:rPr lang="en-US" sz="1900" dirty="0">
                <a:latin typeface="Consolas" panose="020B0609020204030204" pitchFamily="49" charset="0"/>
              </a:rPr>
              <a:t>sleep(</a:t>
            </a:r>
            <a:r>
              <a:rPr lang="en-US" sz="1900" dirty="0" err="1">
                <a:latin typeface="Consolas" panose="020B0609020204030204" pitchFamily="49" charset="0"/>
              </a:rPr>
              <a:t>ms</a:t>
            </a:r>
            <a:r>
              <a:rPr lang="en-US" sz="1900" dirty="0">
                <a:latin typeface="Consolas" panose="020B0609020204030204" pitchFamily="49" charset="0"/>
              </a:rPr>
              <a:t>)</a:t>
            </a:r>
          </a:p>
        </p:txBody>
      </p:sp>
      <p:sp>
        <p:nvSpPr>
          <p:cNvPr id="75" name="TextBox 74">
            <a:extLst>
              <a:ext uri="{FF2B5EF4-FFF2-40B4-BE49-F238E27FC236}">
                <a16:creationId xmlns:a16="http://schemas.microsoft.com/office/drawing/2014/main" id="{DC2D601A-D915-4B61-A46D-577615E27B46}"/>
              </a:ext>
            </a:extLst>
          </p:cNvPr>
          <p:cNvSpPr txBox="1"/>
          <p:nvPr/>
        </p:nvSpPr>
        <p:spPr>
          <a:xfrm rot="21150242">
            <a:off x="1677425" y="3475591"/>
            <a:ext cx="2420507" cy="523220"/>
          </a:xfrm>
          <a:prstGeom prst="rect">
            <a:avLst/>
          </a:prstGeom>
          <a:noFill/>
        </p:spPr>
        <p:txBody>
          <a:bodyPr wrap="square" rtlCol="0">
            <a:spAutoFit/>
          </a:bodyPr>
          <a:lstStyle/>
          <a:p>
            <a:pPr algn="ctr"/>
            <a:r>
              <a:rPr lang="en-US" sz="2800" dirty="0">
                <a:latin typeface="Segoe UI Light" panose="020B0502040204020203" pitchFamily="34" charset="0"/>
              </a:rPr>
              <a:t>IO completes</a:t>
            </a:r>
          </a:p>
        </p:txBody>
      </p:sp>
      <p:grpSp>
        <p:nvGrpSpPr>
          <p:cNvPr id="76" name="Group 75">
            <a:extLst>
              <a:ext uri="{FF2B5EF4-FFF2-40B4-BE49-F238E27FC236}">
                <a16:creationId xmlns:a16="http://schemas.microsoft.com/office/drawing/2014/main" id="{D0E3B664-0D19-404C-9343-2008C398CC39}"/>
              </a:ext>
            </a:extLst>
          </p:cNvPr>
          <p:cNvGrpSpPr/>
          <p:nvPr/>
        </p:nvGrpSpPr>
        <p:grpSpPr>
          <a:xfrm rot="20634732">
            <a:off x="2095346" y="4333605"/>
            <a:ext cx="2712841" cy="800702"/>
            <a:chOff x="539854" y="4171919"/>
            <a:chExt cx="2712841" cy="800702"/>
          </a:xfrm>
        </p:grpSpPr>
        <p:sp>
          <p:nvSpPr>
            <p:cNvPr id="77" name="TextBox 76">
              <a:extLst>
                <a:ext uri="{FF2B5EF4-FFF2-40B4-BE49-F238E27FC236}">
                  <a16:creationId xmlns:a16="http://schemas.microsoft.com/office/drawing/2014/main" id="{8F0949DE-EB7E-4B38-985C-A3B6F0BB7568}"/>
                </a:ext>
              </a:extLst>
            </p:cNvPr>
            <p:cNvSpPr txBox="1"/>
            <p:nvPr/>
          </p:nvSpPr>
          <p:spPr>
            <a:xfrm>
              <a:off x="543306" y="4171919"/>
              <a:ext cx="2709389"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78" name="TextBox 77">
              <a:extLst>
                <a:ext uri="{FF2B5EF4-FFF2-40B4-BE49-F238E27FC236}">
                  <a16:creationId xmlns:a16="http://schemas.microsoft.com/office/drawing/2014/main" id="{D787F4B8-B18B-4881-A0DC-847781C737D4}"/>
                </a:ext>
              </a:extLst>
            </p:cNvPr>
            <p:cNvSpPr txBox="1"/>
            <p:nvPr/>
          </p:nvSpPr>
          <p:spPr>
            <a:xfrm>
              <a:off x="539854" y="4449401"/>
              <a:ext cx="2709389" cy="523220"/>
            </a:xfrm>
            <a:prstGeom prst="rect">
              <a:avLst/>
            </a:prstGeom>
            <a:noFill/>
          </p:spPr>
          <p:txBody>
            <a:bodyPr wrap="square" rtlCol="0">
              <a:spAutoFit/>
            </a:bodyPr>
            <a:lstStyle/>
            <a:p>
              <a:pPr algn="ctr"/>
              <a:r>
                <a:rPr lang="en-US" sz="2800" dirty="0">
                  <a:latin typeface="Segoe UI Light" panose="020B0502040204020203" pitchFamily="34" charset="0"/>
                </a:rPr>
                <a:t>completes</a:t>
              </a:r>
            </a:p>
          </p:txBody>
        </p:sp>
      </p:grpSp>
      <p:sp>
        <p:nvSpPr>
          <p:cNvPr id="79" name="TextBox 78">
            <a:extLst>
              <a:ext uri="{FF2B5EF4-FFF2-40B4-BE49-F238E27FC236}">
                <a16:creationId xmlns:a16="http://schemas.microsoft.com/office/drawing/2014/main" id="{968778F6-DED7-4C47-BBC4-D931B8E90820}"/>
              </a:ext>
            </a:extLst>
          </p:cNvPr>
          <p:cNvSpPr txBox="1"/>
          <p:nvPr/>
        </p:nvSpPr>
        <p:spPr>
          <a:xfrm rot="20858531">
            <a:off x="1373133" y="3985894"/>
            <a:ext cx="2977235" cy="523220"/>
          </a:xfrm>
          <a:prstGeom prst="rect">
            <a:avLst/>
          </a:prstGeom>
          <a:noFill/>
        </p:spPr>
        <p:txBody>
          <a:bodyPr wrap="square" rtlCol="0">
            <a:spAutoFit/>
          </a:bodyPr>
          <a:lstStyle/>
          <a:p>
            <a:pPr algn="ctr"/>
            <a:r>
              <a:rPr lang="en-US" sz="2800" dirty="0">
                <a:latin typeface="Segoe UI Light" panose="020B0502040204020203" pitchFamily="34" charset="0"/>
              </a:rPr>
              <a:t>Sleep period ends</a:t>
            </a:r>
          </a:p>
        </p:txBody>
      </p:sp>
      <p:pic>
        <p:nvPicPr>
          <p:cNvPr id="80" name="Picture 79">
            <a:extLst>
              <a:ext uri="{FF2B5EF4-FFF2-40B4-BE49-F238E27FC236}">
                <a16:creationId xmlns:a16="http://schemas.microsoft.com/office/drawing/2014/main" id="{9BC85D76-DF72-4B54-8CC2-99F35F974FC8}"/>
              </a:ext>
            </a:extLst>
          </p:cNvPr>
          <p:cNvPicPr>
            <a:picLocks noChangeAspect="1"/>
          </p:cNvPicPr>
          <p:nvPr/>
        </p:nvPicPr>
        <p:blipFill>
          <a:blip r:embed="rId6"/>
          <a:stretch>
            <a:fillRect/>
          </a:stretch>
        </p:blipFill>
        <p:spPr>
          <a:xfrm>
            <a:off x="10809590" y="4836431"/>
            <a:ext cx="1439004" cy="1439004"/>
          </a:xfrm>
          <a:prstGeom prst="rect">
            <a:avLst/>
          </a:prstGeom>
        </p:spPr>
      </p:pic>
      <p:pic>
        <p:nvPicPr>
          <p:cNvPr id="81" name="Picture 2" descr="Image result for wireless network card icon">
            <a:extLst>
              <a:ext uri="{FF2B5EF4-FFF2-40B4-BE49-F238E27FC236}">
                <a16:creationId xmlns:a16="http://schemas.microsoft.com/office/drawing/2014/main" id="{1F63C71D-0B98-43D4-AEDC-7611EBC494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8249" y="5708781"/>
            <a:ext cx="609915" cy="50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16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1"/>
                                        </p:tgtEl>
                                        <p:attrNameLst>
                                          <p:attrName>r</p:attrName>
                                        </p:attrNameLst>
                                      </p:cBhvr>
                                    </p:animRot>
                                    <p:animRot by="-240000">
                                      <p:cBhvr>
                                        <p:cTn id="7" dur="200" fill="hold">
                                          <p:stCondLst>
                                            <p:cond delay="200"/>
                                          </p:stCondLst>
                                        </p:cTn>
                                        <p:tgtEl>
                                          <p:spTgt spid="71"/>
                                        </p:tgtEl>
                                        <p:attrNameLst>
                                          <p:attrName>r</p:attrName>
                                        </p:attrNameLst>
                                      </p:cBhvr>
                                    </p:animRot>
                                    <p:animRot by="240000">
                                      <p:cBhvr>
                                        <p:cTn id="8" dur="200" fill="hold">
                                          <p:stCondLst>
                                            <p:cond delay="400"/>
                                          </p:stCondLst>
                                        </p:cTn>
                                        <p:tgtEl>
                                          <p:spTgt spid="71"/>
                                        </p:tgtEl>
                                        <p:attrNameLst>
                                          <p:attrName>r</p:attrName>
                                        </p:attrNameLst>
                                      </p:cBhvr>
                                    </p:animRot>
                                    <p:animRot by="-240000">
                                      <p:cBhvr>
                                        <p:cTn id="9" dur="200" fill="hold">
                                          <p:stCondLst>
                                            <p:cond delay="600"/>
                                          </p:stCondLst>
                                        </p:cTn>
                                        <p:tgtEl>
                                          <p:spTgt spid="71"/>
                                        </p:tgtEl>
                                        <p:attrNameLst>
                                          <p:attrName>r</p:attrName>
                                        </p:attrNameLst>
                                      </p:cBhvr>
                                    </p:animRot>
                                    <p:animRot by="120000">
                                      <p:cBhvr>
                                        <p:cTn id="10" dur="200" fill="hold">
                                          <p:stCondLst>
                                            <p:cond delay="800"/>
                                          </p:stCondLst>
                                        </p:cTn>
                                        <p:tgtEl>
                                          <p:spTgt spid="71"/>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68"/>
                                        </p:tgtEl>
                                        <p:attrNameLst>
                                          <p:attrName>r</p:attrName>
                                        </p:attrNameLst>
                                      </p:cBhvr>
                                    </p:animRot>
                                    <p:animRot by="-240000">
                                      <p:cBhvr>
                                        <p:cTn id="19" dur="200" fill="hold">
                                          <p:stCondLst>
                                            <p:cond delay="200"/>
                                          </p:stCondLst>
                                        </p:cTn>
                                        <p:tgtEl>
                                          <p:spTgt spid="68"/>
                                        </p:tgtEl>
                                        <p:attrNameLst>
                                          <p:attrName>r</p:attrName>
                                        </p:attrNameLst>
                                      </p:cBhvr>
                                    </p:animRot>
                                    <p:animRot by="240000">
                                      <p:cBhvr>
                                        <p:cTn id="20" dur="200" fill="hold">
                                          <p:stCondLst>
                                            <p:cond delay="400"/>
                                          </p:stCondLst>
                                        </p:cTn>
                                        <p:tgtEl>
                                          <p:spTgt spid="68"/>
                                        </p:tgtEl>
                                        <p:attrNameLst>
                                          <p:attrName>r</p:attrName>
                                        </p:attrNameLst>
                                      </p:cBhvr>
                                    </p:animRot>
                                    <p:animRot by="-240000">
                                      <p:cBhvr>
                                        <p:cTn id="21" dur="200" fill="hold">
                                          <p:stCondLst>
                                            <p:cond delay="600"/>
                                          </p:stCondLst>
                                        </p:cTn>
                                        <p:tgtEl>
                                          <p:spTgt spid="68"/>
                                        </p:tgtEl>
                                        <p:attrNameLst>
                                          <p:attrName>r</p:attrName>
                                        </p:attrNameLst>
                                      </p:cBhvr>
                                    </p:animRot>
                                    <p:animRot by="120000">
                                      <p:cBhvr>
                                        <p:cTn id="22" dur="200" fill="hold">
                                          <p:stCondLst>
                                            <p:cond delay="800"/>
                                          </p:stCondLst>
                                        </p:cTn>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8"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15766</TotalTime>
  <Words>4461</Words>
  <Application>Microsoft Office PowerPoint</Application>
  <PresentationFormat>Widescreen</PresentationFormat>
  <Paragraphs>651</Paragraphs>
  <Slides>41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Consolas</vt:lpstr>
      <vt:lpstr>Segoe UI</vt:lpstr>
      <vt:lpstr>Segoe UI Light</vt:lpstr>
      <vt:lpstr>Office Theme</vt:lpstr>
      <vt:lpstr>Wait queues</vt:lpstr>
      <vt:lpstr>Implementing sleep(ms) Inefficiently</vt:lpstr>
      <vt:lpstr>Implementing sleep(ms) Inefficiently</vt:lpstr>
      <vt:lpstr>The Challenges of Blocking</vt:lpstr>
      <vt:lpstr>Wait Queues to the Rescue!</vt:lpstr>
      <vt:lpstr>The Lifecycle of a Process</vt:lpstr>
      <vt:lpstr>The Lifecycle of a Process</vt:lpstr>
      <vt:lpstr>The Lifecycle of a Process</vt:lpstr>
      <vt:lpstr>The Lifecycle of a Process</vt:lpstr>
      <vt:lpstr>Formalizing the Blocking Problem</vt:lpstr>
      <vt:lpstr>Sleep/wakeup: Attempt #1</vt:lpstr>
      <vt:lpstr>PowerPoint Presentation</vt:lpstr>
      <vt:lpstr>Sleep/wakeup: Attempt #2</vt:lpstr>
      <vt:lpstr>Sleep/wakeup: Attempt #3</vt:lpstr>
      <vt:lpstr>Sleep/wakeup: Solution #1</vt:lpstr>
      <vt:lpstr>Sleep/wakeup: Solution #1</vt:lpstr>
      <vt:lpstr>Case Study: OS/161</vt:lpstr>
      <vt:lpstr>Case Study: OS/161</vt:lpstr>
      <vt:lpstr>Case Study: OS/161</vt:lpstr>
      <vt:lpstr>What Do Other OSes Do?</vt:lpstr>
      <vt:lpstr>Chickadee Wait Queues: A Simple Block-until-timer-firing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More Complicated Example:</vt:lpstr>
      <vt:lpstr>Chickadee Wait Queues</vt:lpstr>
      <vt:lpstr>Chickadee Wait Queues</vt:lpstr>
      <vt:lpstr>Chickadee Wait Queues</vt:lpstr>
      <vt:lpstr>Chickadee Wait Queues</vt:lpstr>
      <vt:lpstr>Chickadee Wait Queues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6817</cp:revision>
  <dcterms:created xsi:type="dcterms:W3CDTF">2017-01-17T01:11:39Z</dcterms:created>
  <dcterms:modified xsi:type="dcterms:W3CDTF">2019-02-21T01:26:50Z</dcterms:modified>
</cp:coreProperties>
</file>